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sldIdLst>
    <p:sldId id="320" r:id="rId2"/>
    <p:sldId id="353" r:id="rId3"/>
    <p:sldId id="331" r:id="rId4"/>
    <p:sldId id="328" r:id="rId5"/>
    <p:sldId id="329" r:id="rId6"/>
    <p:sldId id="332" r:id="rId7"/>
    <p:sldId id="348" r:id="rId8"/>
    <p:sldId id="349" r:id="rId9"/>
    <p:sldId id="313" r:id="rId10"/>
    <p:sldId id="350" r:id="rId11"/>
    <p:sldId id="351" r:id="rId12"/>
    <p:sldId id="292" r:id="rId13"/>
    <p:sldId id="304" r:id="rId14"/>
    <p:sldId id="268" r:id="rId15"/>
    <p:sldId id="287" r:id="rId16"/>
    <p:sldId id="267" r:id="rId17"/>
    <p:sldId id="308" r:id="rId18"/>
    <p:sldId id="305" r:id="rId19"/>
    <p:sldId id="309" r:id="rId20"/>
    <p:sldId id="303" r:id="rId21"/>
    <p:sldId id="343" r:id="rId22"/>
    <p:sldId id="344" r:id="rId23"/>
    <p:sldId id="347" r:id="rId24"/>
    <p:sldId id="301" r:id="rId25"/>
    <p:sldId id="256" r:id="rId26"/>
    <p:sldId id="302" r:id="rId27"/>
    <p:sldId id="354" r:id="rId28"/>
    <p:sldId id="355" r:id="rId29"/>
    <p:sldId id="356" r:id="rId30"/>
    <p:sldId id="357" r:id="rId31"/>
    <p:sldId id="358" r:id="rId32"/>
    <p:sldId id="359" r:id="rId33"/>
    <p:sldId id="337" r:id="rId34"/>
    <p:sldId id="310" r:id="rId35"/>
    <p:sldId id="312" r:id="rId36"/>
    <p:sldId id="311" r:id="rId37"/>
    <p:sldId id="352" r:id="rId38"/>
    <p:sldId id="333" r:id="rId39"/>
    <p:sldId id="341" r:id="rId40"/>
    <p:sldId id="340" r:id="rId41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yoda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F318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4660"/>
  </p:normalViewPr>
  <p:slideViewPr>
    <p:cSldViewPr>
      <p:cViewPr varScale="1">
        <p:scale>
          <a:sx n="95" d="100"/>
          <a:sy n="95" d="100"/>
        </p:scale>
        <p:origin x="8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2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A714F-B9F2-4F8F-A254-DF36F2C97088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2D8DC-FF61-4B53-A48A-86F2D47E1C9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69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2D8DC-FF61-4B53-A48A-86F2D47E1C9F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99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179512" y="188640"/>
            <a:ext cx="8812088" cy="640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スライド番号プレースホルダ 5"/>
          <p:cNvSpPr>
            <a:spLocks noGrp="1"/>
          </p:cNvSpPr>
          <p:nvPr userDrawn="1"/>
        </p:nvSpPr>
        <p:spPr>
          <a:xfrm>
            <a:off x="6902896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DFC1AF-12D1-4927-B90D-80021260E408}" type="slidenum">
              <a:rPr kumimoji="1" lang="ja-JP" altLang="en-US" smtClean="0">
                <a:solidFill>
                  <a:schemeClr val="bg1"/>
                </a:solidFill>
              </a:rPr>
              <a:pPr/>
              <a:t>‹#›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107504" y="6597352"/>
            <a:ext cx="3289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</a:rPr>
              <a:t>Copyright © 2015 </a:t>
            </a:r>
            <a:r>
              <a:rPr lang="ja-JP" altLang="en-US" sz="1000" b="1" dirty="0" smtClean="0">
                <a:solidFill>
                  <a:schemeClr val="bg1"/>
                </a:solidFill>
              </a:rPr>
              <a:t>日本痩身美容協会　</a:t>
            </a:r>
            <a:r>
              <a:rPr lang="en-US" altLang="ja-JP" sz="1000" b="1" dirty="0" smtClean="0">
                <a:solidFill>
                  <a:schemeClr val="bg1"/>
                </a:solidFill>
              </a:rPr>
              <a:t>All Rights Reserved</a:t>
            </a:r>
            <a:endParaRPr lang="ja-JP" altLang="en-US" sz="1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52400" y="152400"/>
            <a:ext cx="8812088" cy="651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107504" y="6654552"/>
            <a:ext cx="3748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dirty="0" smtClean="0">
                <a:solidFill>
                  <a:schemeClr val="bg1"/>
                </a:solidFill>
              </a:rPr>
              <a:t>Copyright © 2017 </a:t>
            </a:r>
            <a:r>
              <a:rPr lang="ja-JP" altLang="en-US" sz="900" b="1" dirty="0" smtClean="0">
                <a:solidFill>
                  <a:schemeClr val="bg1"/>
                </a:solidFill>
              </a:rPr>
              <a:t>一般社団法人　日本痩身美容協会　</a:t>
            </a:r>
            <a:r>
              <a:rPr lang="en-US" altLang="ja-JP" sz="900" b="1" dirty="0" smtClean="0">
                <a:solidFill>
                  <a:schemeClr val="bg1"/>
                </a:solidFill>
              </a:rPr>
              <a:t>All Rights Reserved</a:t>
            </a:r>
            <a:endParaRPr lang="ja-JP" altLang="en-US" sz="9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36FC1-C2F8-4E7C-B174-F269CA771F0C}" type="datetimeFigureOut">
              <a:rPr kumimoji="1" lang="ja-JP" altLang="en-US" smtClean="0"/>
              <a:pPr/>
              <a:t>2017/9/16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9943-E38C-4E40-A1BA-B833FF0B677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.jp/url?sa=i&amp;rct=j&amp;q=&amp;esrc=s&amp;source=images&amp;cd=&amp;cad=rja&amp;uact=8&amp;ved=0ahUKEwjTttnVt6PTAhXLzbwKHYGMD4sQjRwIBw&amp;url=http://www.irasutoya.com/2015/08/blog-post_23.html&amp;psig=AFQjCNHMCTHSCPZjZLzph_WDbxusOTww9w&amp;ust=149224169937779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.jp/url?sa=i&amp;rct=j&amp;q=&amp;esrc=s&amp;source=images&amp;cd=&amp;cad=rja&amp;uact=8&amp;ved=0ahUKEwjVxeSMtKPTAhUFTrwKHZ4BBrsQjRwIBw&amp;url=http://www.irasutoya.com/2016/12/blog-post_19.html&amp;psig=AFQjCNHwYvk1Vlt5daYJRmVQnmB_37HXkQ&amp;ust=1492240728047158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.jp/url?sa=i&amp;rct=j&amp;q=&amp;esrc=s&amp;source=images&amp;cd=&amp;cad=rja&amp;uact=8&amp;ved=0ahUKEwjVxeSMtKPTAhUFTrwKHZ4BBrsQjRwIBw&amp;url=http://www.irasutoya.com/2016/12/blog-post_19.html&amp;psig=AFQjCNHwYvk1Vlt5daYJRmVQnmB_37HXkQ&amp;ust=149224072804715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.jp/url?sa=i&amp;rct=j&amp;q=&amp;esrc=s&amp;source=images&amp;cd=&amp;cad=rja&amp;uact=8&amp;ved=0ahUKEwihv8HltaPTAhWJxLwKHZdjBvwQjRwIBw&amp;url=http://www.irasutoya.com/2013/12/blog-post_4536.html&amp;bvm=bv.152479541,d.dGc&amp;psig=AFQjCNG-XjvAH2uivAC1k-QYPoM7UQf58g&amp;ust=1492241193909926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google.co.jp/url?sa=i&amp;rct=j&amp;q=&amp;esrc=s&amp;source=images&amp;cd=&amp;cad=rja&amp;uact=8&amp;ved=0ahUKEwiljb_LyaPTAhVNOrwKHZ4HBxAQjRwIBw&amp;url=https://www.lib.kosai.shizuoka.jp/pdf/yomuzo/yomuzo201612.pdf&amp;bvm=bv.152479541,d.dGc&amp;psig=AFQjCNFb50i2UFkHSG6uIEKAW1zt_W2dDg&amp;ust=149224648960307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4" Type="http://schemas.openxmlformats.org/officeDocument/2006/relationships/hyperlink" Target="https://www.google.co.jp/url?sa=i&amp;rct=j&amp;q=&amp;esrc=s&amp;source=images&amp;cd=&amp;cad=rja&amp;uact=8&amp;ved=0ahUKEwiuto62y6PTAhUDWLwKHQAcBpUQjRwIBw&amp;url=https://gamedrive.jp/news/1443774310&amp;bvm=bv.152479541,d.dGc&amp;psig=AFQjCNEQTVcAKo4z25JshAT_TOBhsK3UBA&amp;ust=149224698555902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jp/url?sa=i&amp;rct=j&amp;q=&amp;esrc=s&amp;source=images&amp;cd=&amp;cad=rja&amp;uact=8&amp;ved=0ahUKEwi1-LrhpKPTAhWMxrwKHRU1AgwQjRwIBQ&amp;url=http://yajidesign.com/open.php?ID=0122&amp;mode=png&amp;iniimage=&amp;vari=1111111100000&amp;etitle=%E6%99%AE%E9%80%9A%E3%81%AE%E7%9F%A2%E5%8D%B0&amp;psig=AFQjCNE2keKjiti7wTON3iHoQfy64hrg5A&amp;ust=149223662623811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hyperlink" Target="http://www.google.co.jp/url?sa=i&amp;rct=j&amp;q=&amp;esrc=s&amp;source=images&amp;cd=&amp;cad=rja&amp;uact=8&amp;ved=0ahUKEwj-isPDqaPTAhVFTrwKHfYJB6oQjRwIBw&amp;url=http://www.irasutoya.com/2013/01/blog-post_8363.html&amp;bvm=bv.152479541,d.dGc&amp;psig=AFQjCNEVI7a6m1ogZhUghP2G0auOa2HwPA&amp;ust=149223790049805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jp/url?sa=i&amp;rct=j&amp;q=&amp;esrc=s&amp;source=images&amp;cd=&amp;cad=rja&amp;uact=8&amp;ved=0ahUKEwi4-KjKp6PTAhWBTLwKHU5eAbMQjRwIBw&amp;url=http://ameblo.jp/takayanshoten/entry-12247367075.html&amp;bvm=bv.152479541,d.dGc&amp;psig=AFQjCNFJ7YAnbFAv9YuGwmpmO0VZoHxc5w&amp;ust=1492237375941636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www.google.co.jp/url?sa=i&amp;rct=j&amp;q=&amp;esrc=s&amp;source=images&amp;cd=&amp;cad=rja&amp;uact=8&amp;ved=0ahUKEwjou7CDqKPTAhXCyrwKHZlNAdgQjRwIBw&amp;url=http://tokyogirlslife.com/health/training/sixpad/ryouri-sixpad/&amp;bvm=bv.152479541,d.dGc&amp;psig=AFQjCNGNOQLj9FdKKhviGdrVLVEOagvk7w&amp;ust=1492237499098781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29erxx.com/hannnitidannjiki.html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ved=0ahUKEwjoy6Lev7zTAhVFF5QKHdVwD0QQjRwIBw&amp;url=http://www.takatou-kensetu.com/kaidaichoen/shokuji.html&amp;psig=AFQjCNG2RQW5JiI1oO0R636CK6k_jJnkgA&amp;ust=1493102857641176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jp/url?sa=i&amp;rct=j&amp;q=&amp;esrc=s&amp;source=images&amp;cd=&amp;cad=rja&amp;uact=8&amp;ved=0ahUKEwj455Pz4bfTAhWMwbwKHTNnD4UQjRwIBw&amp;url=http://jinen-do.com/workshop/&amp;psig=AFQjCNHltKqk_xmGQFWUVLGJXjh4w_93cg&amp;ust=1492940203053488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png"/><Relationship Id="rId2" Type="http://schemas.openxmlformats.org/officeDocument/2006/relationships/hyperlink" Target="http://www.google.co.jp/url?sa=i&amp;rct=j&amp;q=&amp;esrc=s&amp;source=images&amp;cd=&amp;cad=rja&amp;uact=8&amp;ved=0ahUKEwiCoPGk4bfTAhUCUbwKHTmGDw4QjRwIBw&amp;url=http://freebies-db.com/free-illustration-nawatobi-girl-irasutoya.html&amp;psig=AFQjCNH8Egb6IxvK92r1tQKBjcifcb14Tw&amp;ust=14929400620091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.jp/url?sa=i&amp;rct=j&amp;q=&amp;esrc=s&amp;source=images&amp;cd=&amp;cad=rja&amp;uact=8&amp;ved=0ahUKEwi0v8SS4bfTAhVHvbwKHRjtBpoQjRwIBw&amp;url=http://www.irasutoya.com/2014/01/blog-post_9764.html&amp;psig=AFQjCNE7G2iF3epfmQA71irdTmO1PLEvMw&amp;ust=1492940025901396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://www.google.co.jp/url?sa=i&amp;rct=j&amp;q=&amp;esrc=s&amp;source=images&amp;cd=&amp;cad=rja&amp;uact=8&amp;ved=0ahUKEwjwx6GF4bfTAhWKVrwKHWqpArcQjRwIBw&amp;url=http://shiawase-pan.net/%E3%83%91%E3%83%B3-%E9%A3%9F%E3%81%B9%E3%81%AA%E3%81%84-%E3%83%80%E3%82%A4%E3%82%A8%E3%83%83%E3%83%88/&amp;psig=AFQjCNF4GE5h3ApXDZDlA4WKSGunM3C07A&amp;ust=1492939994987687" TargetMode="External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google.co.jp/url?sa=i&amp;rct=j&amp;q=&amp;esrc=s&amp;source=images&amp;cd=&amp;cad=rja&amp;uact=8&amp;ved=0ahUKEwju9bDpzaPTAhXFTbwKHVgKBfMQjRwIBw&amp;url=http://gathery.recruit-lifestyle.co.jp/article/1147886211723937801&amp;psig=AFQjCNEYBB5IfG4Q-06bumMv_SfHtQYARg&amp;ust=1492247506465505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google.co.jp/url?sa=i&amp;rct=j&amp;q=&amp;esrc=s&amp;source=images&amp;cd=&amp;cad=rja&amp;uact=8&amp;ved=0ahUKEwjfn4-ai8zUAhXHwrwKHZtECz4QjRwIBw&amp;url=http://www.irasutoya.com/2013/10/blog-post_8713.html&amp;psig=AFQjCNEW4F08ySAEGdWqGLuosZYYbSxsMA&amp;ust=1498036559985639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-33205" y="764704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dirty="0" smtClean="0"/>
              <a:t>やせる家庭教師</a:t>
            </a:r>
            <a:endParaRPr lang="en-US" altLang="ja-JP" sz="6600" dirty="0" smtClean="0"/>
          </a:p>
          <a:p>
            <a:pPr algn="ctr"/>
            <a:r>
              <a:rPr kumimoji="1" lang="ja-JP" altLang="en-US" sz="8800" dirty="0" smtClean="0">
                <a:solidFill>
                  <a:schemeClr val="accent6">
                    <a:lumMod val="75000"/>
                  </a:schemeClr>
                </a:solidFill>
              </a:rPr>
              <a:t>運動</a:t>
            </a:r>
            <a:endParaRPr kumimoji="1" lang="ja-JP" altLang="en-US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54" y="5666939"/>
            <a:ext cx="1836931" cy="93316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33" y="2996952"/>
            <a:ext cx="196913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星 12 2"/>
          <p:cNvSpPr/>
          <p:nvPr/>
        </p:nvSpPr>
        <p:spPr>
          <a:xfrm>
            <a:off x="1641228" y="4405805"/>
            <a:ext cx="3564396" cy="2126603"/>
          </a:xfrm>
          <a:prstGeom prst="star12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4046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chemeClr val="bg1"/>
                </a:solidFill>
              </a:rPr>
              <a:t>美姿勢を保つには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8032" y="1413142"/>
            <a:ext cx="8100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2400" b="1" dirty="0" smtClean="0"/>
              <a:t>背筋をしっかりと立てて、「</a:t>
            </a:r>
            <a:r>
              <a:rPr lang="en-US" altLang="ja-JP" sz="2400" b="1" dirty="0" smtClean="0"/>
              <a:t>L</a:t>
            </a:r>
            <a:r>
              <a:rPr lang="ja-JP" altLang="en-US" sz="2400" b="1" dirty="0" smtClean="0"/>
              <a:t>字」になるように座る</a:t>
            </a:r>
            <a:endParaRPr lang="en-US" altLang="ja-JP" sz="2400" b="1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2400" b="1" dirty="0" smtClean="0"/>
              <a:t>深く椅子に腰掛けず、真ん中あたりにすわるようにする</a:t>
            </a:r>
            <a:endParaRPr lang="en-US" altLang="ja-JP" sz="2400" b="1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2400" b="1" dirty="0" smtClean="0"/>
              <a:t>背もたれに身体を預けず、お尻や太ももに体重をかける</a:t>
            </a:r>
            <a:endParaRPr lang="en-US" altLang="ja-JP" sz="2400" b="1" dirty="0" smtClean="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ja-JP" altLang="en-US" sz="2400" b="1" dirty="0" smtClean="0"/>
              <a:t>足は組まずに、両足とも地面につけて座る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6" y="4724800"/>
            <a:ext cx="6055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solidFill>
                  <a:srgbClr val="C00000"/>
                </a:solidFill>
              </a:rPr>
              <a:t>これだけで</a:t>
            </a:r>
            <a:endParaRPr lang="en-US" altLang="ja-JP" sz="4800" b="1" dirty="0" smtClean="0">
              <a:solidFill>
                <a:srgbClr val="C00000"/>
              </a:solidFill>
            </a:endParaRPr>
          </a:p>
          <a:p>
            <a:pPr algn="ctr"/>
            <a:r>
              <a:rPr lang="ja-JP" altLang="en-US" sz="4800" b="1" dirty="0" smtClean="0">
                <a:solidFill>
                  <a:srgbClr val="C00000"/>
                </a:solidFill>
              </a:rPr>
              <a:t>代謝</a:t>
            </a:r>
            <a:r>
              <a:rPr lang="en-US" altLang="ja-JP" sz="4800" b="1" dirty="0" smtClean="0">
                <a:solidFill>
                  <a:srgbClr val="C00000"/>
                </a:solidFill>
              </a:rPr>
              <a:t>20</a:t>
            </a:r>
            <a:r>
              <a:rPr lang="ja-JP" altLang="en-US" sz="4800" b="1" dirty="0" smtClean="0">
                <a:solidFill>
                  <a:srgbClr val="C00000"/>
                </a:solidFill>
              </a:rPr>
              <a:t>％アップ！！</a:t>
            </a:r>
            <a:endParaRPr kumimoji="1" lang="ja-JP" altLang="en-US" sz="4800" b="1" dirty="0">
              <a:solidFill>
                <a:srgbClr val="C0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032"/>
            <a:ext cx="1996574" cy="284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564904"/>
            <a:ext cx="9144000" cy="17281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2587554"/>
            <a:ext cx="9180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5400" dirty="0" smtClean="0">
                <a:solidFill>
                  <a:schemeClr val="bg1"/>
                </a:solidFill>
              </a:rPr>
              <a:t>日常生活で体</a:t>
            </a:r>
            <a:r>
              <a:rPr lang="ja-JP" altLang="en-US" sz="5400" dirty="0">
                <a:solidFill>
                  <a:schemeClr val="bg1"/>
                </a:solidFill>
              </a:rPr>
              <a:t>の使う筋肉を</a:t>
            </a:r>
            <a:endParaRPr lang="en-US" altLang="ja-JP" sz="5400" dirty="0">
              <a:solidFill>
                <a:schemeClr val="bg1"/>
              </a:solidFill>
            </a:endParaRPr>
          </a:p>
          <a:p>
            <a:pPr algn="ctr"/>
            <a:r>
              <a:rPr lang="ja-JP" altLang="en-US" sz="5400" dirty="0">
                <a:solidFill>
                  <a:schemeClr val="bg1"/>
                </a:solidFill>
              </a:rPr>
              <a:t>意識しましょう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483667"/>
            <a:ext cx="9144000" cy="8640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3836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</a:rPr>
              <a:t>階段でやせる！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11" name="等号 10"/>
          <p:cNvSpPr/>
          <p:nvPr/>
        </p:nvSpPr>
        <p:spPr>
          <a:xfrm>
            <a:off x="3851920" y="2924944"/>
            <a:ext cx="1440160" cy="1224136"/>
          </a:xfrm>
          <a:prstGeom prst="math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2536" name="Picture 8" descr="「バレー イラスト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499">
            <a:off x="4585009" y="1536989"/>
            <a:ext cx="2134222" cy="2304256"/>
          </a:xfrm>
          <a:prstGeom prst="rect">
            <a:avLst/>
          </a:prstGeom>
          <a:noFill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1911503"/>
            <a:ext cx="2176220" cy="3148871"/>
          </a:xfrm>
          <a:prstGeom prst="rect">
            <a:avLst/>
          </a:prstGeom>
        </p:spPr>
      </p:pic>
      <p:sp>
        <p:nvSpPr>
          <p:cNvPr id="9" name="星 16 8"/>
          <p:cNvSpPr/>
          <p:nvPr/>
        </p:nvSpPr>
        <p:spPr>
          <a:xfrm>
            <a:off x="3347864" y="4149080"/>
            <a:ext cx="2304256" cy="1502864"/>
          </a:xfrm>
          <a:prstGeom prst="star16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 descr="「階段を登る　イラスト」の画像検索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501250"/>
            <a:ext cx="3034680" cy="3477053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 rot="834909">
            <a:off x="3240673" y="4287686"/>
            <a:ext cx="2518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 smtClean="0">
                <a:solidFill>
                  <a:srgbClr val="C00000"/>
                </a:solidFill>
              </a:rPr>
              <a:t>同じ</a:t>
            </a:r>
            <a:endParaRPr lang="en-US" altLang="ja-JP" sz="3200" b="1" dirty="0" smtClean="0">
              <a:solidFill>
                <a:srgbClr val="C00000"/>
              </a:solidFill>
            </a:endParaRPr>
          </a:p>
          <a:p>
            <a:pPr algn="ctr"/>
            <a:r>
              <a:rPr lang="ja-JP" altLang="en-US" sz="3200" b="1" dirty="0" smtClean="0">
                <a:solidFill>
                  <a:srgbClr val="C00000"/>
                </a:solidFill>
              </a:rPr>
              <a:t>運動効果あり</a:t>
            </a:r>
            <a:endParaRPr kumimoji="1" lang="ja-JP" alt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66898" y="5651944"/>
            <a:ext cx="361990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同じ</a:t>
            </a:r>
            <a:r>
              <a:rPr lang="ja-JP" altLang="en-US" sz="2400" dirty="0"/>
              <a:t>時間のジョギングや、</a:t>
            </a:r>
            <a:endParaRPr lang="en-US" altLang="ja-JP" sz="2400" dirty="0"/>
          </a:p>
          <a:p>
            <a:pPr algn="ctr"/>
            <a:r>
              <a:rPr lang="en-US" altLang="ja-JP" sz="2400" dirty="0"/>
              <a:t>20</a:t>
            </a:r>
            <a:r>
              <a:rPr lang="ja-JP" altLang="en-US" sz="2400" dirty="0"/>
              <a:t>分バレーボールを</a:t>
            </a:r>
            <a:r>
              <a:rPr lang="ja-JP" altLang="en-US" sz="2400" dirty="0" smtClean="0"/>
              <a:t>プレイ</a:t>
            </a:r>
            <a:endParaRPr lang="en-US" altLang="ja-JP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6843" y="6021276"/>
            <a:ext cx="280076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階段</a:t>
            </a:r>
            <a:r>
              <a:rPr lang="en-US" altLang="ja-JP" sz="2400" dirty="0"/>
              <a:t>10</a:t>
            </a:r>
            <a:r>
              <a:rPr lang="ja-JP" altLang="en-US" sz="2400" dirty="0"/>
              <a:t>分の</a:t>
            </a:r>
            <a:r>
              <a:rPr lang="ja-JP" altLang="en-US" sz="2400" dirty="0" smtClean="0"/>
              <a:t>昇り降り</a:t>
            </a:r>
            <a:endParaRPr lang="en-US" altLang="ja-JP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472502"/>
            <a:ext cx="9180512" cy="9702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424581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階段は最高の美脚トレーニング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6090" y="1442798"/>
            <a:ext cx="7452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 smtClean="0"/>
              <a:t>背筋を伸ばして垂直をキープする</a:t>
            </a:r>
            <a:endParaRPr lang="en-US" altLang="ja-JP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 smtClean="0"/>
              <a:t>膝を高く上げる </a:t>
            </a:r>
            <a:endParaRPr lang="en-US" altLang="ja-JP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 smtClean="0"/>
              <a:t>後ろ足の膝を伸ばす</a:t>
            </a:r>
            <a:endParaRPr lang="en-US" altLang="ja-JP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800" dirty="0" smtClean="0"/>
              <a:t>つま先からおろし、かかとまでしっかりつける</a:t>
            </a:r>
            <a:endParaRPr kumimoji="1" lang="ja-JP" altLang="en-US" sz="2800" dirty="0"/>
          </a:p>
        </p:txBody>
      </p:sp>
      <p:pic>
        <p:nvPicPr>
          <p:cNvPr id="59394" name="Picture 2" descr="「階段を登る　イラスト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976" y="3861048"/>
            <a:ext cx="2454868" cy="2812720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437733" y="4858502"/>
            <a:ext cx="604867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sz="3200" dirty="0" smtClean="0"/>
              <a:t>ヒップアップ・太もも・ふくらはぎ</a:t>
            </a:r>
            <a:endParaRPr lang="en-US" altLang="ja-JP" sz="3200" dirty="0" smtClean="0"/>
          </a:p>
          <a:p>
            <a:pPr>
              <a:buNone/>
            </a:pPr>
            <a:r>
              <a:rPr lang="ja-JP" altLang="en-US" sz="3200" dirty="0" smtClean="0"/>
              <a:t>足首までキュと引き締められます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610823"/>
            <a:ext cx="9180512" cy="11521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634027"/>
            <a:ext cx="8229600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会社のデスクワークもやせタイム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08920"/>
            <a:ext cx="3777254" cy="3203111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7970" y="2924944"/>
            <a:ext cx="47900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3200" dirty="0" smtClean="0"/>
              <a:t>①</a:t>
            </a:r>
            <a:r>
              <a:rPr lang="en-US" altLang="ja-JP" sz="3200" dirty="0" smtClean="0"/>
              <a:t>30</a:t>
            </a:r>
            <a:r>
              <a:rPr lang="ja-JP" altLang="en-US" sz="3200" dirty="0"/>
              <a:t>分に</a:t>
            </a:r>
            <a:r>
              <a:rPr lang="en-US" altLang="ja-JP" sz="3200" dirty="0"/>
              <a:t>1</a:t>
            </a:r>
            <a:r>
              <a:rPr lang="ja-JP" altLang="en-US" sz="3200" dirty="0"/>
              <a:t>回　足首回し</a:t>
            </a:r>
            <a:endParaRPr lang="en-US" altLang="ja-JP" sz="3200" dirty="0"/>
          </a:p>
          <a:p>
            <a:pPr>
              <a:buNone/>
            </a:pPr>
            <a:r>
              <a:rPr lang="ja-JP" altLang="en-US" sz="3200" dirty="0"/>
              <a:t>②</a:t>
            </a:r>
            <a:r>
              <a:rPr lang="en-US" altLang="ja-JP" sz="3200" dirty="0" smtClean="0"/>
              <a:t>60</a:t>
            </a:r>
            <a:r>
              <a:rPr lang="ja-JP" altLang="en-US" sz="3200" dirty="0"/>
              <a:t>分に</a:t>
            </a:r>
            <a:r>
              <a:rPr lang="en-US" altLang="ja-JP" sz="3200" dirty="0"/>
              <a:t>1</a:t>
            </a:r>
            <a:r>
              <a:rPr lang="ja-JP" altLang="en-US" sz="3200" dirty="0"/>
              <a:t>回　立ち上がる</a:t>
            </a:r>
            <a:endParaRPr lang="en-US" altLang="ja-JP" sz="3200" dirty="0"/>
          </a:p>
          <a:p>
            <a:pPr>
              <a:buNone/>
            </a:pPr>
            <a:endParaRPr lang="en-US" altLang="ja-JP" sz="3200" dirty="0" smtClean="0"/>
          </a:p>
          <a:p>
            <a:pPr>
              <a:buNone/>
            </a:pPr>
            <a:r>
              <a:rPr lang="ja-JP" altLang="en-US" sz="3200" dirty="0" smtClean="0"/>
              <a:t>こまめ</a:t>
            </a:r>
            <a:r>
              <a:rPr lang="ja-JP" altLang="en-US" sz="3200" dirty="0"/>
              <a:t>に動く</a:t>
            </a:r>
            <a:endParaRPr lang="en-US" altLang="ja-JP" sz="3200" dirty="0"/>
          </a:p>
          <a:p>
            <a:pPr>
              <a:buNone/>
            </a:pPr>
            <a:r>
              <a:rPr lang="ja-JP" altLang="en-US" sz="3200" dirty="0"/>
              <a:t>座っている時も美姿勢で</a:t>
            </a:r>
            <a:r>
              <a:rPr lang="ja-JP" altLang="en-US" sz="3200" dirty="0" smtClean="0"/>
              <a:t>！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04664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486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chemeClr val="bg1"/>
                </a:solidFill>
              </a:rPr>
              <a:t>簡単ドローインダイエット！！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6057" y="4479712"/>
            <a:ext cx="4487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意識をして</a:t>
            </a:r>
            <a:endParaRPr lang="en-US" altLang="ja-JP" sz="3600" dirty="0"/>
          </a:p>
          <a:p>
            <a:r>
              <a:rPr lang="ja-JP" altLang="en-US" sz="3600" dirty="0"/>
              <a:t>お腹をへこますだけ</a:t>
            </a:r>
            <a:r>
              <a:rPr lang="ja-JP" altLang="en-US" sz="3600" dirty="0" smtClean="0"/>
              <a:t>！</a:t>
            </a:r>
            <a:endParaRPr lang="en-US" altLang="ja-JP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50" y="1886855"/>
            <a:ext cx="3252589" cy="4630020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323528" y="1822796"/>
            <a:ext cx="2664296" cy="11021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10</a:t>
            </a:r>
            <a:r>
              <a:rPr kumimoji="1" lang="ja-JP" altLang="en-US" sz="2800" dirty="0" smtClean="0"/>
              <a:t>秒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ドロー</a:t>
            </a:r>
            <a:r>
              <a:rPr lang="ja-JP" altLang="en-US" sz="2800" dirty="0"/>
              <a:t>イン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>
            <a:off x="3666364" y="1886855"/>
            <a:ext cx="1296144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吐く</a:t>
            </a:r>
            <a:endParaRPr kumimoji="1" lang="ja-JP" altLang="en-US" sz="3600" dirty="0"/>
          </a:p>
        </p:txBody>
      </p:sp>
      <p:sp>
        <p:nvSpPr>
          <p:cNvPr id="8" name="左矢印 7"/>
          <p:cNvSpPr/>
          <p:nvPr/>
        </p:nvSpPr>
        <p:spPr>
          <a:xfrm rot="1526399">
            <a:off x="6303895" y="5176562"/>
            <a:ext cx="1512168" cy="3585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394953" y="5178700"/>
            <a:ext cx="1296144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脚を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閉じる</a:t>
            </a:r>
            <a:endParaRPr kumimoji="1" lang="ja-JP" altLang="en-US" dirty="0"/>
          </a:p>
        </p:txBody>
      </p:sp>
      <p:sp>
        <p:nvSpPr>
          <p:cNvPr id="15" name="左矢印 14"/>
          <p:cNvSpPr/>
          <p:nvPr/>
        </p:nvSpPr>
        <p:spPr>
          <a:xfrm rot="10800000">
            <a:off x="5470850" y="4121136"/>
            <a:ext cx="1512168" cy="3585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816065" y="3529632"/>
            <a:ext cx="1296144" cy="129614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お腹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/>
              <a:t>ギュッ</a:t>
            </a:r>
            <a:endParaRPr kumimoji="1" lang="ja-JP" altLang="en-US" sz="2000" dirty="0"/>
          </a:p>
        </p:txBody>
      </p:sp>
      <p:sp>
        <p:nvSpPr>
          <p:cNvPr id="18" name="曲折矢印 17"/>
          <p:cNvSpPr/>
          <p:nvPr/>
        </p:nvSpPr>
        <p:spPr>
          <a:xfrm rot="14227945">
            <a:off x="5541731" y="2540960"/>
            <a:ext cx="1052770" cy="677598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395536" y="1760913"/>
            <a:ext cx="3538736" cy="20882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95536" y="4077072"/>
            <a:ext cx="3538736" cy="20882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77" y="302986"/>
            <a:ext cx="9144000" cy="1224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343554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歩いて通勤時もダイエットタイム！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43303" y="4623101"/>
            <a:ext cx="202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早歩きは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効果大！</a:t>
            </a:r>
            <a:endParaRPr kumimoji="1" lang="ja-JP" altLang="en-US" sz="36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921" y="227687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呼吸</a:t>
            </a:r>
            <a:r>
              <a:rPr lang="ja-JP" altLang="en-US" sz="3600" b="1" dirty="0" smtClean="0"/>
              <a:t>は吸うより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吐く方を長く</a:t>
            </a:r>
            <a:endParaRPr kumimoji="1" lang="ja-JP" altLang="en-US" sz="3600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23812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solidFill>
                  <a:schemeClr val="bg1"/>
                </a:solidFill>
              </a:rPr>
              <a:t>ウォーキングの健康効果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4928" y="3131969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/>
              <a:t>1</a:t>
            </a:r>
            <a:r>
              <a:rPr lang="ja-JP" altLang="en-US" sz="3600" b="1" dirty="0" smtClean="0"/>
              <a:t>　自律神経バランスが整う</a:t>
            </a:r>
            <a:endParaRPr lang="en-US" altLang="ja-JP" sz="3600" b="1" dirty="0" smtClean="0"/>
          </a:p>
          <a:p>
            <a:r>
              <a:rPr lang="en-US" altLang="ja-JP" sz="3600" b="1" dirty="0" smtClean="0"/>
              <a:t>2</a:t>
            </a:r>
            <a:r>
              <a:rPr lang="ja-JP" altLang="en-US" sz="3600" b="1" dirty="0" smtClean="0"/>
              <a:t>　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肥満が解消される</a:t>
            </a:r>
            <a:endParaRPr lang="en-US" altLang="ja-JP" sz="3600" b="1" dirty="0" smtClean="0">
              <a:solidFill>
                <a:srgbClr val="C00000"/>
              </a:solidFill>
            </a:endParaRPr>
          </a:p>
          <a:p>
            <a:r>
              <a:rPr lang="en-US" altLang="ja-JP" sz="3600" b="1" dirty="0" smtClean="0"/>
              <a:t>3</a:t>
            </a:r>
            <a:r>
              <a:rPr lang="ja-JP" altLang="en-US" sz="3600" b="1" dirty="0" smtClean="0"/>
              <a:t>　心肺の機能の向上</a:t>
            </a:r>
            <a:endParaRPr lang="en-US" altLang="ja-JP" sz="3600" b="1" dirty="0" smtClean="0"/>
          </a:p>
          <a:p>
            <a:r>
              <a:rPr lang="en-US" altLang="ja-JP" sz="3600" b="1" dirty="0" smtClean="0"/>
              <a:t>4</a:t>
            </a:r>
            <a:r>
              <a:rPr lang="ja-JP" altLang="en-US" sz="3600" b="1" dirty="0" smtClean="0"/>
              <a:t>　免疫力がアップする</a:t>
            </a:r>
            <a:endParaRPr lang="en-US" altLang="ja-JP" sz="3600" b="1" dirty="0" smtClean="0"/>
          </a:p>
          <a:p>
            <a:r>
              <a:rPr lang="en-US" altLang="ja-JP" sz="3600" b="1" dirty="0" smtClean="0"/>
              <a:t>5</a:t>
            </a:r>
            <a:r>
              <a:rPr lang="ja-JP" altLang="en-US" sz="3600" b="1" dirty="0" smtClean="0"/>
              <a:t>　</a:t>
            </a:r>
            <a:r>
              <a:rPr lang="ja-JP" altLang="en-US" sz="3600" b="1" dirty="0" smtClean="0">
                <a:solidFill>
                  <a:srgbClr val="C00000"/>
                </a:solidFill>
              </a:rPr>
              <a:t>血液がサラサラになる</a:t>
            </a:r>
            <a:endParaRPr lang="en-US" altLang="ja-JP" sz="3600" b="1" dirty="0" smtClean="0">
              <a:solidFill>
                <a:srgbClr val="C0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13236"/>
            <a:ext cx="1656184" cy="264989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58130"/>
            <a:ext cx="2381250" cy="3810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7544" y="1768792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20</a:t>
            </a:r>
            <a:r>
              <a:rPr lang="ja-JP" altLang="en-US" sz="2800" dirty="0" smtClean="0"/>
              <a:t>分以上歩くことで、</a:t>
            </a:r>
            <a:endParaRPr lang="en-US" altLang="ja-JP" sz="2800" dirty="0" smtClean="0"/>
          </a:p>
          <a:p>
            <a:r>
              <a:rPr lang="ja-JP" altLang="en-US" sz="2800" dirty="0" smtClean="0"/>
              <a:t>脂肪燃焼効果の向上が期待できます。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「電車の中　イラスト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5040560" cy="5213000"/>
          </a:xfrm>
          <a:prstGeom prst="rect">
            <a:avLst/>
          </a:prstGeom>
          <a:noFill/>
        </p:spPr>
      </p:pic>
      <p:sp>
        <p:nvSpPr>
          <p:cNvPr id="13" name="円形吹き出し 12"/>
          <p:cNvSpPr/>
          <p:nvPr/>
        </p:nvSpPr>
        <p:spPr>
          <a:xfrm>
            <a:off x="4932040" y="2247548"/>
            <a:ext cx="3888432" cy="1728192"/>
          </a:xfrm>
          <a:prstGeom prst="wedgeEllipseCallout">
            <a:avLst>
              <a:gd name="adj1" fmla="val -87911"/>
              <a:gd name="adj2" fmla="val 7724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70276" y="2532301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</a:t>
            </a:r>
            <a:r>
              <a:rPr lang="ja-JP" altLang="en-US" sz="2400" b="1" dirty="0" smtClean="0"/>
              <a:t>床からかかとを少し上げ、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　両ひざの内側に力を入れて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　　</a:t>
            </a:r>
            <a:r>
              <a:rPr lang="en-US" altLang="ja-JP" sz="2400" b="1" dirty="0" smtClean="0"/>
              <a:t>10</a:t>
            </a:r>
            <a:r>
              <a:rPr lang="ja-JP" altLang="en-US" sz="2400" b="1" dirty="0" smtClean="0"/>
              <a:t>秒キープします。</a:t>
            </a:r>
            <a:endParaRPr kumimoji="1"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</a:rPr>
              <a:t>電車通勤も脚やせタイム！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162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/>
              <a:t>立っている時は、座っているときと比べて</a:t>
            </a:r>
            <a:endParaRPr lang="en-US" altLang="ja-JP" sz="3200" dirty="0" smtClean="0"/>
          </a:p>
          <a:p>
            <a:pPr algn="ctr"/>
            <a:r>
              <a:rPr lang="ja-JP" altLang="en-US" sz="4000" dirty="0" smtClean="0">
                <a:solidFill>
                  <a:srgbClr val="C00000"/>
                </a:solidFill>
              </a:rPr>
              <a:t>倍のカロリーを消費しています。</a:t>
            </a:r>
            <a:endParaRPr kumimoji="1" lang="ja-JP" altLang="en-US" sz="4000" dirty="0">
              <a:solidFill>
                <a:srgbClr val="C00000"/>
              </a:solidFill>
            </a:endParaRPr>
          </a:p>
        </p:txBody>
      </p:sp>
      <p:pic>
        <p:nvPicPr>
          <p:cNvPr id="64516" name="Picture 4" descr="関連画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2448272" cy="3074028"/>
          </a:xfrm>
          <a:prstGeom prst="rect">
            <a:avLst/>
          </a:prstGeom>
          <a:noFill/>
        </p:spPr>
      </p:pic>
      <p:pic>
        <p:nvPicPr>
          <p:cNvPr id="64526" name="Picture 14" descr="関連画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77072"/>
            <a:ext cx="3096344" cy="1548172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solidFill>
                  <a:schemeClr val="bg1"/>
                </a:solidFill>
              </a:rPr>
              <a:t>電車で立つだけ“通勤ダイエット”</a:t>
            </a:r>
            <a:endParaRPr kumimoji="1" lang="ja-JP" altLang="en-US" sz="4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29129"/>
            <a:ext cx="181927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星 12 6"/>
          <p:cNvSpPr/>
          <p:nvPr/>
        </p:nvSpPr>
        <p:spPr>
          <a:xfrm>
            <a:off x="2843808" y="3823369"/>
            <a:ext cx="4680520" cy="2226783"/>
          </a:xfrm>
          <a:prstGeom prst="star12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476671"/>
            <a:ext cx="9144000" cy="11521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537433"/>
            <a:ext cx="8229600" cy="1091368"/>
          </a:xfrm>
        </p:spPr>
        <p:txBody>
          <a:bodyPr>
            <a:normAutofit/>
          </a:bodyPr>
          <a:lstStyle/>
          <a:p>
            <a:r>
              <a:rPr kumimoji="1" lang="ja-JP" altLang="en-US" sz="6000" dirty="0" smtClean="0">
                <a:solidFill>
                  <a:schemeClr val="bg1"/>
                </a:solidFill>
              </a:rPr>
              <a:t>エナジ姫のあなたは・・・</a:t>
            </a:r>
            <a:endParaRPr kumimoji="1" lang="ja-JP" altLang="en-US" sz="6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67744" y="3926494"/>
            <a:ext cx="6120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ズバリ、</a:t>
            </a:r>
            <a:endParaRPr kumimoji="1" lang="en-US" altLang="ja-JP" sz="3600" dirty="0" smtClean="0"/>
          </a:p>
          <a:p>
            <a:pPr algn="ctr"/>
            <a:r>
              <a:rPr kumimoji="1" lang="ja-JP" altLang="en-US" sz="6000" dirty="0" smtClean="0">
                <a:solidFill>
                  <a:srgbClr val="C00000"/>
                </a:solidFill>
              </a:rPr>
              <a:t>消費エネルギー</a:t>
            </a:r>
            <a:endParaRPr kumimoji="1" lang="en-US" altLang="ja-JP" sz="6000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3600" dirty="0" smtClean="0"/>
              <a:t>不足です！</a:t>
            </a:r>
            <a:endParaRPr kumimoji="1" lang="en-US" altLang="ja-JP" sz="36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43" y="1886873"/>
            <a:ext cx="1285875" cy="14287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7" y="2431702"/>
            <a:ext cx="2428987" cy="414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星 16 5"/>
          <p:cNvSpPr/>
          <p:nvPr/>
        </p:nvSpPr>
        <p:spPr>
          <a:xfrm>
            <a:off x="2771800" y="1890396"/>
            <a:ext cx="3600400" cy="1971871"/>
          </a:xfrm>
          <a:prstGeom prst="star16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376180"/>
            <a:ext cx="9144000" cy="12488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4114997"/>
            <a:ext cx="91805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400" dirty="0" smtClean="0"/>
              <a:t>1</a:t>
            </a:r>
            <a:r>
              <a:rPr lang="ja-JP" altLang="en-US" sz="4400" dirty="0" smtClean="0"/>
              <a:t>年間で</a:t>
            </a:r>
            <a:r>
              <a:rPr lang="ja-JP" altLang="en-US" sz="5400" dirty="0" smtClean="0"/>
              <a:t>約</a:t>
            </a:r>
            <a:r>
              <a:rPr lang="en-US" altLang="ja-JP" sz="5400" dirty="0" smtClean="0"/>
              <a:t>3.6kg</a:t>
            </a:r>
            <a:r>
              <a:rPr lang="ja-JP" altLang="en-US" sz="5400" dirty="0" smtClean="0"/>
              <a:t>分</a:t>
            </a:r>
            <a:r>
              <a:rPr lang="ja-JP" altLang="en-US" sz="4400" dirty="0" smtClean="0"/>
              <a:t>の</a:t>
            </a:r>
            <a:endParaRPr lang="en-US" altLang="ja-JP" sz="4400" dirty="0" smtClean="0"/>
          </a:p>
          <a:p>
            <a:pPr algn="ctr"/>
            <a:r>
              <a:rPr lang="ja-JP" altLang="en-US" sz="4400" dirty="0" smtClean="0"/>
              <a:t>脂肪が燃焼！</a:t>
            </a:r>
            <a:endParaRPr lang="ja-JP" altLang="en-US" sz="4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6596" y="2276166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200" dirty="0"/>
              <a:t>1</a:t>
            </a:r>
            <a:r>
              <a:rPr lang="ja-JP" altLang="en-US" sz="7200" dirty="0"/>
              <a:t>日</a:t>
            </a:r>
            <a:r>
              <a:rPr lang="en-US" altLang="ja-JP" sz="7200" dirty="0"/>
              <a:t>3</a:t>
            </a:r>
            <a:r>
              <a:rPr lang="ja-JP" altLang="en-US" sz="7200" dirty="0"/>
              <a:t>時間</a:t>
            </a:r>
            <a:endParaRPr kumimoji="1" lang="ja-JP" altLang="en-US" sz="7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52" y="2263498"/>
            <a:ext cx="1819275" cy="381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715" y="2263498"/>
            <a:ext cx="1819275" cy="381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95536" y="605837"/>
            <a:ext cx="8329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solidFill>
                  <a:schemeClr val="bg1"/>
                </a:solidFill>
              </a:rPr>
              <a:t>立っている時間を</a:t>
            </a:r>
            <a:r>
              <a:rPr lang="ja-JP" altLang="en-US" sz="4800" dirty="0" smtClean="0">
                <a:solidFill>
                  <a:schemeClr val="bg1"/>
                </a:solidFill>
              </a:rPr>
              <a:t>増やしましょう</a:t>
            </a:r>
            <a:endParaRPr lang="en-US" altLang="ja-JP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564904"/>
            <a:ext cx="9144000" cy="17281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30750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</a:rPr>
              <a:t>家でだらだらしていませんか？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332656"/>
            <a:ext cx="9144000" cy="15841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6302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chemeClr val="bg1"/>
                </a:solidFill>
              </a:rPr>
              <a:t>こたつで寝てしまうと</a:t>
            </a:r>
            <a:endParaRPr kumimoji="1"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400" dirty="0" smtClean="0">
                <a:solidFill>
                  <a:schemeClr val="bg1"/>
                </a:solidFill>
              </a:rPr>
              <a:t>いいことはありません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2204863"/>
            <a:ext cx="230425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/>
              <a:t>体温調節が</a:t>
            </a:r>
            <a:endParaRPr lang="en-US" altLang="ja-JP" sz="2800" b="1" dirty="0" smtClean="0"/>
          </a:p>
          <a:p>
            <a:pPr algn="ctr"/>
            <a:r>
              <a:rPr lang="ja-JP" altLang="en-US" sz="2800" b="1" dirty="0" smtClean="0"/>
              <a:t>出来なくなる　　　　　　　　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9872" y="2204864"/>
            <a:ext cx="243001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/>
              <a:t>休息が取れず</a:t>
            </a:r>
            <a:endParaRPr lang="en-US" altLang="ja-JP" sz="2800" b="1" dirty="0" smtClean="0"/>
          </a:p>
          <a:p>
            <a:pPr algn="ctr"/>
            <a:r>
              <a:rPr lang="ja-JP" altLang="en-US" sz="2800" b="1" dirty="0" smtClean="0"/>
              <a:t>疲れがたまる　　　　　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72200" y="2204862"/>
            <a:ext cx="1763688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 smtClean="0"/>
              <a:t>脱水症状になる　　　　　　　　　　　　　　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611560" y="5251931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 smtClean="0"/>
              <a:t>日常生活で、上半身と下半身の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温度差が生じる場面はほとんどないため</a:t>
            </a:r>
            <a:endParaRPr lang="en-US" altLang="ja-JP" sz="1600" dirty="0" smtClean="0"/>
          </a:p>
          <a:p>
            <a:pPr algn="ctr"/>
            <a:r>
              <a:rPr lang="ja-JP" altLang="en-US" sz="2800" dirty="0" smtClean="0">
                <a:solidFill>
                  <a:srgbClr val="C00000"/>
                </a:solidFill>
              </a:rPr>
              <a:t>身体はパニックに・・・</a:t>
            </a:r>
            <a:r>
              <a:rPr lang="ja-JP" altLang="en-US" sz="2800" dirty="0">
                <a:solidFill>
                  <a:srgbClr val="C00000"/>
                </a:solidFill>
              </a:rPr>
              <a:t>！</a:t>
            </a:r>
            <a:endParaRPr lang="ja-JP" alt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48" y="3212976"/>
            <a:ext cx="3521968" cy="352196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48629" y="3515132"/>
            <a:ext cx="4118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/>
              <a:t>こたつに入る</a:t>
            </a:r>
            <a:r>
              <a:rPr lang="ja-JP" altLang="en-US" dirty="0" smtClean="0"/>
              <a:t>と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上半身</a:t>
            </a:r>
            <a:r>
              <a:rPr lang="ja-JP" altLang="en-US" dirty="0"/>
              <a:t>と下半身</a:t>
            </a:r>
            <a:r>
              <a:rPr lang="ja-JP" altLang="en-US" dirty="0" smtClean="0"/>
              <a:t>で大きな温度差</a:t>
            </a:r>
            <a:r>
              <a:rPr lang="ja-JP" altLang="en-US" dirty="0"/>
              <a:t>が</a:t>
            </a:r>
            <a:r>
              <a:rPr lang="ja-JP" altLang="en-US" dirty="0" smtClean="0"/>
              <a:t>生じる</a:t>
            </a:r>
            <a:endParaRPr lang="en-US" altLang="ja-JP" dirty="0"/>
          </a:p>
        </p:txBody>
      </p:sp>
      <p:sp>
        <p:nvSpPr>
          <p:cNvPr id="10" name="下矢印 9"/>
          <p:cNvSpPr/>
          <p:nvPr/>
        </p:nvSpPr>
        <p:spPr>
          <a:xfrm>
            <a:off x="1691680" y="4457539"/>
            <a:ext cx="1584176" cy="5367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564904"/>
            <a:ext cx="9144000" cy="17281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0926" y="26369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</a:rPr>
              <a:t>家の中でも</a:t>
            </a:r>
            <a:endParaRPr lang="en-US" altLang="ja-JP" sz="48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</a:rPr>
              <a:t>ダイエットができる！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6" name="Picture 16" descr="https://encrypted-tbn1.gstatic.com/images?q=tbn:ANd9GcSRa4E20SuDPaBOhcfpYf3hIcCrC8sTHK5VfheJD789wjaprR-V4ujdgN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598" y="4769857"/>
            <a:ext cx="1218547" cy="833769"/>
          </a:xfrm>
          <a:prstGeom prst="rect">
            <a:avLst/>
          </a:prstGeom>
          <a:noFill/>
        </p:spPr>
      </p:pic>
      <p:sp>
        <p:nvSpPr>
          <p:cNvPr id="16" name="円/楕円 15"/>
          <p:cNvSpPr/>
          <p:nvPr/>
        </p:nvSpPr>
        <p:spPr>
          <a:xfrm>
            <a:off x="3995936" y="3933056"/>
            <a:ext cx="4392488" cy="108012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23553" y="264535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5400" dirty="0" smtClean="0">
                <a:solidFill>
                  <a:schemeClr val="bg1"/>
                </a:solidFill>
              </a:rPr>
              <a:t>家の中を不便に！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星 12 2"/>
          <p:cNvSpPr/>
          <p:nvPr/>
        </p:nvSpPr>
        <p:spPr>
          <a:xfrm>
            <a:off x="324920" y="1475656"/>
            <a:ext cx="3528392" cy="1447670"/>
          </a:xfrm>
          <a:prstGeom prst="star12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138461" y="1722437"/>
            <a:ext cx="20730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 smtClean="0"/>
              <a:t>良く使う物を</a:t>
            </a:r>
            <a:endParaRPr lang="en-US" altLang="ja-JP" sz="2800" dirty="0" smtClean="0"/>
          </a:p>
          <a:p>
            <a:r>
              <a:rPr lang="ja-JP" altLang="en-US" sz="2800" dirty="0" smtClean="0"/>
              <a:t>離して置く！</a:t>
            </a:r>
            <a:endParaRPr lang="ja-JP" altLang="en-US" sz="2800" dirty="0"/>
          </a:p>
        </p:txBody>
      </p:sp>
      <p:pic>
        <p:nvPicPr>
          <p:cNvPr id="56322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1128" y="1449909"/>
            <a:ext cx="3819209" cy="2592288"/>
          </a:xfrm>
          <a:prstGeom prst="rect">
            <a:avLst/>
          </a:prstGeom>
          <a:noFill/>
        </p:spPr>
      </p:pic>
      <p:pic>
        <p:nvPicPr>
          <p:cNvPr id="56324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15391">
            <a:off x="1004740" y="4364751"/>
            <a:ext cx="1106907" cy="1212641"/>
          </a:xfrm>
          <a:prstGeom prst="rect">
            <a:avLst/>
          </a:prstGeom>
          <a:noFill/>
        </p:spPr>
      </p:pic>
      <p:pic>
        <p:nvPicPr>
          <p:cNvPr id="56326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7885" y="1944514"/>
            <a:ext cx="1944216" cy="1693317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4283968" y="3789040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動き回って</a:t>
            </a:r>
            <a:endParaRPr lang="en-US" altLang="ja-JP" sz="4000" dirty="0" smtClean="0"/>
          </a:p>
          <a:p>
            <a:r>
              <a:rPr lang="ja-JP" altLang="en-US" sz="4000" b="1" dirty="0" smtClean="0">
                <a:solidFill>
                  <a:srgbClr val="C00000"/>
                </a:solidFill>
              </a:rPr>
              <a:t>交感神経</a:t>
            </a:r>
            <a:r>
              <a:rPr lang="ja-JP" altLang="en-US" sz="4000" dirty="0" smtClean="0"/>
              <a:t>を活発に！</a:t>
            </a:r>
            <a:endParaRPr kumimoji="1" lang="ja-JP" altLang="en-US" sz="4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3553" y="570292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u="sng" dirty="0" smtClean="0">
                <a:solidFill>
                  <a:srgbClr val="C00000"/>
                </a:solidFill>
              </a:rPr>
              <a:t>交感神経：</a:t>
            </a:r>
            <a:r>
              <a:rPr lang="ja-JP" altLang="en-US" sz="2800" b="1" u="sng" dirty="0" smtClean="0"/>
              <a:t>脂肪を分解してエネルギーに変える</a:t>
            </a:r>
            <a:endParaRPr lang="en-US" altLang="ja-JP" sz="2800" b="1" u="sng" dirty="0" smtClean="0"/>
          </a:p>
          <a:p>
            <a:r>
              <a:rPr lang="ja-JP" altLang="en-US" sz="2800" b="1" dirty="0"/>
              <a:t> </a:t>
            </a:r>
            <a:r>
              <a:rPr lang="ja-JP" altLang="en-US" sz="2800" b="1" dirty="0" smtClean="0"/>
              <a:t>                   </a:t>
            </a:r>
            <a:r>
              <a:rPr lang="ja-JP" altLang="en-US" sz="2800" dirty="0" smtClean="0"/>
              <a:t>働きをしています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563888" y="3284984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2800" dirty="0" smtClean="0"/>
              <a:t>安静時の消費カロリーを１として</a:t>
            </a:r>
            <a:endParaRPr lang="en-US" altLang="ja-JP" sz="2800" dirty="0" smtClean="0"/>
          </a:p>
          <a:p>
            <a:pPr lvl="0"/>
            <a:r>
              <a:rPr lang="ja-JP" altLang="en-US" sz="2800" dirty="0" smtClean="0"/>
              <a:t>身体活動による消費カロリーが</a:t>
            </a:r>
            <a:endParaRPr lang="en-US" altLang="ja-JP" sz="2800" dirty="0" smtClean="0"/>
          </a:p>
          <a:p>
            <a:pPr lvl="0"/>
            <a:r>
              <a:rPr lang="ja-JP" altLang="en-US" sz="2800" dirty="0" smtClean="0"/>
              <a:t>その何倍になるかを示すものです</a:t>
            </a:r>
          </a:p>
        </p:txBody>
      </p:sp>
      <p:pic>
        <p:nvPicPr>
          <p:cNvPr id="17410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095972" cy="4062051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3454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chemeClr val="bg1"/>
                </a:solidFill>
              </a:rPr>
              <a:t>家事とメッツの関係性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8" name="Picture 20" descr="「選択を干す イラスト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33056"/>
            <a:ext cx="2448272" cy="2593453"/>
          </a:xfrm>
          <a:prstGeom prst="rect">
            <a:avLst/>
          </a:prstGeom>
          <a:noFill/>
        </p:spPr>
      </p:pic>
      <p:sp>
        <p:nvSpPr>
          <p:cNvPr id="20" name="正方形/長方形 19"/>
          <p:cNvSpPr/>
          <p:nvPr/>
        </p:nvSpPr>
        <p:spPr>
          <a:xfrm>
            <a:off x="0" y="332656"/>
            <a:ext cx="9144000" cy="10081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形吹き出し 23"/>
          <p:cNvSpPr/>
          <p:nvPr/>
        </p:nvSpPr>
        <p:spPr>
          <a:xfrm>
            <a:off x="1043608" y="4941168"/>
            <a:ext cx="2952328" cy="936104"/>
          </a:xfrm>
          <a:prstGeom prst="wedgeEllipseCallout">
            <a:avLst>
              <a:gd name="adj1" fmla="val 84777"/>
              <a:gd name="adj2" fmla="val -17567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形吹き出し 12"/>
          <p:cNvSpPr/>
          <p:nvPr/>
        </p:nvSpPr>
        <p:spPr>
          <a:xfrm>
            <a:off x="4572000" y="2204864"/>
            <a:ext cx="2448272" cy="864096"/>
          </a:xfrm>
          <a:prstGeom prst="wedgeEllipseCallout">
            <a:avLst>
              <a:gd name="adj1" fmla="val 33659"/>
              <a:gd name="adj2" fmla="val 71174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372" name="Picture 4" descr="「食事の準備 イラスト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688" y="2636912"/>
            <a:ext cx="2808312" cy="2859240"/>
          </a:xfrm>
          <a:prstGeom prst="rect">
            <a:avLst/>
          </a:prstGeom>
          <a:noFill/>
        </p:spPr>
      </p:pic>
      <p:sp>
        <p:nvSpPr>
          <p:cNvPr id="9" name="円形吹き出し 8"/>
          <p:cNvSpPr/>
          <p:nvPr/>
        </p:nvSpPr>
        <p:spPr>
          <a:xfrm>
            <a:off x="2664296" y="1757853"/>
            <a:ext cx="1872208" cy="864096"/>
          </a:xfrm>
          <a:prstGeom prst="wedgeEllipseCallout">
            <a:avLst>
              <a:gd name="adj1" fmla="val -42451"/>
              <a:gd name="adj2" fmla="val 85052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406" y="4126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chemeClr val="bg1"/>
                </a:solidFill>
              </a:rPr>
              <a:t>家事は運動同じ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58370" name="Picture 2" descr="関連画像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587" y="1897810"/>
            <a:ext cx="2457131" cy="2450895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736304" y="1757853"/>
            <a:ext cx="2016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安静時</a:t>
            </a:r>
            <a:endParaRPr lang="en-US" altLang="ja-JP" dirty="0" smtClean="0"/>
          </a:p>
          <a:p>
            <a:r>
              <a:rPr kumimoji="1" lang="ja-JP" altLang="en-US" sz="3200" b="1" dirty="0" smtClean="0"/>
              <a:t>１メッツ</a:t>
            </a:r>
            <a:endParaRPr kumimoji="1" lang="ja-JP" altLang="en-US" sz="32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88024" y="2276873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</a:rPr>
              <a:t>調理や食事の準備</a:t>
            </a:r>
            <a:endParaRPr lang="en-US" altLang="ja-JP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chemeClr val="tx2">
                    <a:lumMod val="50000"/>
                  </a:schemeClr>
                </a:solidFill>
              </a:rPr>
              <a:t>３．５メッツ</a:t>
            </a:r>
            <a:endParaRPr lang="en-US" altLang="ja-JP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87624" y="5013176"/>
            <a:ext cx="302433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tx2">
                    <a:lumMod val="50000"/>
                  </a:schemeClr>
                </a:solidFill>
              </a:rPr>
              <a:t>洗濯ものを干す、たたむ</a:t>
            </a:r>
            <a:endParaRPr lang="en-US" altLang="ja-JP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ja-JP" altLang="en-US" sz="3200" dirty="0" smtClean="0">
                <a:solidFill>
                  <a:schemeClr val="tx2">
                    <a:lumMod val="50000"/>
                  </a:schemeClr>
                </a:solidFill>
              </a:rPr>
              <a:t>　　２メッツ</a:t>
            </a:r>
            <a:endParaRPr lang="en-US" altLang="ja-JP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ja-JP" alt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564904"/>
            <a:ext cx="9144000" cy="17281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2705725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bg1"/>
                </a:solidFill>
              </a:rPr>
              <a:t>日常生活に</a:t>
            </a:r>
            <a:endParaRPr kumimoji="1" lang="en-US" altLang="ja-JP" sz="4400" dirty="0" smtClean="0">
              <a:solidFill>
                <a:schemeClr val="bg1"/>
              </a:solidFill>
            </a:endParaRPr>
          </a:p>
          <a:p>
            <a:r>
              <a:rPr kumimoji="1" lang="ja-JP" altLang="en-US" sz="4400" dirty="0" smtClean="0">
                <a:solidFill>
                  <a:schemeClr val="bg1"/>
                </a:solidFill>
              </a:rPr>
              <a:t>ちょっとした運動を取り入れてみる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星 12 2"/>
          <p:cNvSpPr/>
          <p:nvPr/>
        </p:nvSpPr>
        <p:spPr>
          <a:xfrm rot="1044197">
            <a:off x="4824324" y="3498147"/>
            <a:ext cx="3096344" cy="2122094"/>
          </a:xfrm>
          <a:prstGeom prst="star12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88" y="1273362"/>
            <a:ext cx="4176464" cy="4356155"/>
          </a:xfrm>
          <a:prstGeom prst="rect">
            <a:avLst/>
          </a:prstGeom>
          <a:noFill/>
        </p:spPr>
      </p:pic>
      <p:pic>
        <p:nvPicPr>
          <p:cNvPr id="1034" name="Picture 10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857" y="4365104"/>
            <a:ext cx="1211895" cy="1224136"/>
          </a:xfrm>
          <a:prstGeom prst="rect">
            <a:avLst/>
          </a:prstGeom>
          <a:noFill/>
        </p:spPr>
      </p:pic>
      <p:pic>
        <p:nvPicPr>
          <p:cNvPr id="1032" name="Picture 8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1304"/>
            <a:ext cx="1069319" cy="1080120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395536" y="5674680"/>
            <a:ext cx="1080120" cy="36004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雲形吹き出し 6"/>
          <p:cNvSpPr/>
          <p:nvPr/>
        </p:nvSpPr>
        <p:spPr>
          <a:xfrm>
            <a:off x="5076056" y="1628800"/>
            <a:ext cx="3168352" cy="1800200"/>
          </a:xfrm>
          <a:prstGeom prst="cloudCallout">
            <a:avLst>
              <a:gd name="adj1" fmla="val -69565"/>
              <a:gd name="adj2" fmla="val -3492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59538" y="5607558"/>
            <a:ext cx="8676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朝食前に運動</a:t>
            </a:r>
            <a:r>
              <a:rPr lang="ja-JP" altLang="en-US" sz="2800" dirty="0"/>
              <a:t>をすると糖</a:t>
            </a:r>
            <a:r>
              <a:rPr lang="ja-JP" altLang="en-US" sz="2800" dirty="0" smtClean="0"/>
              <a:t>からでなく、</a:t>
            </a:r>
            <a:endParaRPr lang="en-US" altLang="ja-JP" sz="2800" dirty="0" smtClean="0"/>
          </a:p>
          <a:p>
            <a:r>
              <a:rPr lang="ja-JP" altLang="en-US" sz="2800" b="1" dirty="0" smtClean="0">
                <a:solidFill>
                  <a:srgbClr val="C00000"/>
                </a:solidFill>
              </a:rPr>
              <a:t>体</a:t>
            </a:r>
            <a:r>
              <a:rPr lang="ja-JP" altLang="en-US" sz="2800" b="1" dirty="0">
                <a:solidFill>
                  <a:srgbClr val="C00000"/>
                </a:solidFill>
              </a:rPr>
              <a:t>にたまった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脂肪から分解してエネルギーに変えます。</a:t>
            </a:r>
            <a:endParaRPr lang="ja-JP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2107928" cy="1405285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 rot="768992">
            <a:off x="4368180" y="4130746"/>
            <a:ext cx="481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+mj-ea"/>
                <a:ea typeface="+mj-ea"/>
              </a:rPr>
              <a:t>脂肪をエネルギーとして</a:t>
            </a:r>
            <a:endParaRPr lang="en-US" altLang="ja-JP" sz="2800" dirty="0" smtClean="0">
              <a:latin typeface="+mj-ea"/>
              <a:ea typeface="+mj-ea"/>
            </a:endParaRPr>
          </a:p>
          <a:p>
            <a:r>
              <a:rPr lang="ja-JP" altLang="en-US" sz="2800" dirty="0" smtClean="0">
                <a:latin typeface="+mj-ea"/>
                <a:ea typeface="+mj-ea"/>
              </a:rPr>
              <a:t>使うので、痩せやすくなる！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1030" name="Picture 6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926743" cy="936104"/>
          </a:xfrm>
          <a:prstGeom prst="rect">
            <a:avLst/>
          </a:prstGeom>
          <a:noFill/>
        </p:spPr>
      </p:pic>
      <p:sp>
        <p:nvSpPr>
          <p:cNvPr id="13" name="正方形/長方形 12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4734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</a:rPr>
              <a:t>朝食前は脂肪が燃えやすい</a:t>
            </a:r>
          </a:p>
        </p:txBody>
      </p:sp>
    </p:spTree>
    <p:extLst>
      <p:ext uri="{BB962C8B-B14F-4D97-AF65-F5344CB8AC3E}">
        <p14:creationId xmlns:p14="http://schemas.microsoft.com/office/powerpoint/2010/main" val="3600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爆発 2 11"/>
          <p:cNvSpPr/>
          <p:nvPr/>
        </p:nvSpPr>
        <p:spPr>
          <a:xfrm rot="1093078">
            <a:off x="5365392" y="1617426"/>
            <a:ext cx="3384376" cy="1152128"/>
          </a:xfrm>
          <a:prstGeom prst="irregularSeal2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627936">
            <a:off x="5372742" y="1928211"/>
            <a:ext cx="349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代謝量は一定ではない！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29097" y="2974206"/>
            <a:ext cx="209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朝起きてから</a:t>
            </a:r>
            <a:endParaRPr lang="en-US" altLang="ja-JP" dirty="0" smtClean="0"/>
          </a:p>
          <a:p>
            <a:r>
              <a:rPr lang="ja-JP" altLang="en-US" dirty="0" smtClean="0"/>
              <a:t>緩やかに代謝がる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707927" y="3497171"/>
            <a:ext cx="184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夜８時頃になると</a:t>
            </a:r>
            <a:endParaRPr lang="en-US" altLang="ja-JP" dirty="0" smtClean="0"/>
          </a:p>
          <a:p>
            <a:r>
              <a:rPr lang="ja-JP" altLang="en-US" dirty="0" smtClean="0"/>
              <a:t>代謝は下がる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98118" y="5416621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朝起きて運動をすると、徐々に上がっていく代謝を</a:t>
            </a:r>
            <a:endParaRPr lang="en-US" altLang="ja-JP" sz="2800" dirty="0" smtClean="0"/>
          </a:p>
          <a:p>
            <a:r>
              <a:rPr lang="ja-JP" altLang="en-US" sz="4800" dirty="0" smtClean="0">
                <a:solidFill>
                  <a:srgbClr val="C00000"/>
                </a:solidFill>
              </a:rPr>
              <a:t>一気に上げることができます！</a:t>
            </a:r>
            <a:endParaRPr lang="en-US" altLang="ja-JP" sz="4800" dirty="0" smtClean="0">
              <a:solidFill>
                <a:srgbClr val="C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47343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solidFill>
                  <a:schemeClr val="bg1"/>
                </a:solidFill>
              </a:rPr>
              <a:t>積極的に外に出よう！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1907704" y="1861940"/>
            <a:ext cx="5464224" cy="3026785"/>
            <a:chOff x="1907704" y="1861940"/>
            <a:chExt cx="5464224" cy="3026785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1907704" y="1861940"/>
              <a:ext cx="0" cy="30267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1907704" y="4852957"/>
              <a:ext cx="5464224" cy="838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テキスト ボックス 7"/>
          <p:cNvSpPr txBox="1"/>
          <p:nvPr/>
        </p:nvSpPr>
        <p:spPr>
          <a:xfrm>
            <a:off x="1187624" y="2230511"/>
            <a:ext cx="615553" cy="22451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dirty="0" smtClean="0"/>
              <a:t>基　礎　代　謝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84551" y="4999392"/>
            <a:ext cx="6463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起床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655561" y="5003884"/>
            <a:ext cx="64633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就寝</a:t>
            </a:r>
            <a:endParaRPr kumimoji="1"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>
            <a:off x="2029097" y="2534194"/>
            <a:ext cx="5564777" cy="2124892"/>
          </a:xfrm>
          <a:custGeom>
            <a:avLst/>
            <a:gdLst>
              <a:gd name="connsiteX0" fmla="*/ 0 w 5564777"/>
              <a:gd name="connsiteY0" fmla="*/ 2124892 h 2124892"/>
              <a:gd name="connsiteX1" fmla="*/ 104503 w 5564777"/>
              <a:gd name="connsiteY1" fmla="*/ 2107475 h 2124892"/>
              <a:gd name="connsiteX2" fmla="*/ 130629 w 5564777"/>
              <a:gd name="connsiteY2" fmla="*/ 2098766 h 2124892"/>
              <a:gd name="connsiteX3" fmla="*/ 209006 w 5564777"/>
              <a:gd name="connsiteY3" fmla="*/ 2081349 h 2124892"/>
              <a:gd name="connsiteX4" fmla="*/ 296092 w 5564777"/>
              <a:gd name="connsiteY4" fmla="*/ 2063932 h 2124892"/>
              <a:gd name="connsiteX5" fmla="*/ 348343 w 5564777"/>
              <a:gd name="connsiteY5" fmla="*/ 2046515 h 2124892"/>
              <a:gd name="connsiteX6" fmla="*/ 391886 w 5564777"/>
              <a:gd name="connsiteY6" fmla="*/ 2020389 h 2124892"/>
              <a:gd name="connsiteX7" fmla="*/ 426720 w 5564777"/>
              <a:gd name="connsiteY7" fmla="*/ 2002972 h 2124892"/>
              <a:gd name="connsiteX8" fmla="*/ 461554 w 5564777"/>
              <a:gd name="connsiteY8" fmla="*/ 1994263 h 2124892"/>
              <a:gd name="connsiteX9" fmla="*/ 487680 w 5564777"/>
              <a:gd name="connsiteY9" fmla="*/ 1985555 h 2124892"/>
              <a:gd name="connsiteX10" fmla="*/ 539932 w 5564777"/>
              <a:gd name="connsiteY10" fmla="*/ 1959429 h 2124892"/>
              <a:gd name="connsiteX11" fmla="*/ 574766 w 5564777"/>
              <a:gd name="connsiteY11" fmla="*/ 1942012 h 2124892"/>
              <a:gd name="connsiteX12" fmla="*/ 600892 w 5564777"/>
              <a:gd name="connsiteY12" fmla="*/ 1933303 h 2124892"/>
              <a:gd name="connsiteX13" fmla="*/ 627017 w 5564777"/>
              <a:gd name="connsiteY13" fmla="*/ 1915886 h 2124892"/>
              <a:gd name="connsiteX14" fmla="*/ 679269 w 5564777"/>
              <a:gd name="connsiteY14" fmla="*/ 1898469 h 2124892"/>
              <a:gd name="connsiteX15" fmla="*/ 705394 w 5564777"/>
              <a:gd name="connsiteY15" fmla="*/ 1889760 h 2124892"/>
              <a:gd name="connsiteX16" fmla="*/ 731520 w 5564777"/>
              <a:gd name="connsiteY16" fmla="*/ 1881052 h 2124892"/>
              <a:gd name="connsiteX17" fmla="*/ 783772 w 5564777"/>
              <a:gd name="connsiteY17" fmla="*/ 1854926 h 2124892"/>
              <a:gd name="connsiteX18" fmla="*/ 809897 w 5564777"/>
              <a:gd name="connsiteY18" fmla="*/ 1837509 h 2124892"/>
              <a:gd name="connsiteX19" fmla="*/ 836023 w 5564777"/>
              <a:gd name="connsiteY19" fmla="*/ 1828800 h 2124892"/>
              <a:gd name="connsiteX20" fmla="*/ 862149 w 5564777"/>
              <a:gd name="connsiteY20" fmla="*/ 1811383 h 2124892"/>
              <a:gd name="connsiteX21" fmla="*/ 914400 w 5564777"/>
              <a:gd name="connsiteY21" fmla="*/ 1793966 h 2124892"/>
              <a:gd name="connsiteX22" fmla="*/ 940526 w 5564777"/>
              <a:gd name="connsiteY22" fmla="*/ 1785257 h 2124892"/>
              <a:gd name="connsiteX23" fmla="*/ 966652 w 5564777"/>
              <a:gd name="connsiteY23" fmla="*/ 1776549 h 2124892"/>
              <a:gd name="connsiteX24" fmla="*/ 1018903 w 5564777"/>
              <a:gd name="connsiteY24" fmla="*/ 1750423 h 2124892"/>
              <a:gd name="connsiteX25" fmla="*/ 1045029 w 5564777"/>
              <a:gd name="connsiteY25" fmla="*/ 1733006 h 2124892"/>
              <a:gd name="connsiteX26" fmla="*/ 1097280 w 5564777"/>
              <a:gd name="connsiteY26" fmla="*/ 1715589 h 2124892"/>
              <a:gd name="connsiteX27" fmla="*/ 1132114 w 5564777"/>
              <a:gd name="connsiteY27" fmla="*/ 1698172 h 2124892"/>
              <a:gd name="connsiteX28" fmla="*/ 1166949 w 5564777"/>
              <a:gd name="connsiteY28" fmla="*/ 1689463 h 2124892"/>
              <a:gd name="connsiteX29" fmla="*/ 1219200 w 5564777"/>
              <a:gd name="connsiteY29" fmla="*/ 1672046 h 2124892"/>
              <a:gd name="connsiteX30" fmla="*/ 1245326 w 5564777"/>
              <a:gd name="connsiteY30" fmla="*/ 1663337 h 2124892"/>
              <a:gd name="connsiteX31" fmla="*/ 1349829 w 5564777"/>
              <a:gd name="connsiteY31" fmla="*/ 1593669 h 2124892"/>
              <a:gd name="connsiteX32" fmla="*/ 1375954 w 5564777"/>
              <a:gd name="connsiteY32" fmla="*/ 1576252 h 2124892"/>
              <a:gd name="connsiteX33" fmla="*/ 1393372 w 5564777"/>
              <a:gd name="connsiteY33" fmla="*/ 1558835 h 2124892"/>
              <a:gd name="connsiteX34" fmla="*/ 1419497 w 5564777"/>
              <a:gd name="connsiteY34" fmla="*/ 1550126 h 2124892"/>
              <a:gd name="connsiteX35" fmla="*/ 1436914 w 5564777"/>
              <a:gd name="connsiteY35" fmla="*/ 1524000 h 2124892"/>
              <a:gd name="connsiteX36" fmla="*/ 1489166 w 5564777"/>
              <a:gd name="connsiteY36" fmla="*/ 1497875 h 2124892"/>
              <a:gd name="connsiteX37" fmla="*/ 1532709 w 5564777"/>
              <a:gd name="connsiteY37" fmla="*/ 1463040 h 2124892"/>
              <a:gd name="connsiteX38" fmla="*/ 1567543 w 5564777"/>
              <a:gd name="connsiteY38" fmla="*/ 1445623 h 2124892"/>
              <a:gd name="connsiteX39" fmla="*/ 1628503 w 5564777"/>
              <a:gd name="connsiteY39" fmla="*/ 1402080 h 2124892"/>
              <a:gd name="connsiteX40" fmla="*/ 1663337 w 5564777"/>
              <a:gd name="connsiteY40" fmla="*/ 1384663 h 2124892"/>
              <a:gd name="connsiteX41" fmla="*/ 1715589 w 5564777"/>
              <a:gd name="connsiteY41" fmla="*/ 1349829 h 2124892"/>
              <a:gd name="connsiteX42" fmla="*/ 1741714 w 5564777"/>
              <a:gd name="connsiteY42" fmla="*/ 1332412 h 2124892"/>
              <a:gd name="connsiteX43" fmla="*/ 1759132 w 5564777"/>
              <a:gd name="connsiteY43" fmla="*/ 1314995 h 2124892"/>
              <a:gd name="connsiteX44" fmla="*/ 1820092 w 5564777"/>
              <a:gd name="connsiteY44" fmla="*/ 1288869 h 2124892"/>
              <a:gd name="connsiteX45" fmla="*/ 1872343 w 5564777"/>
              <a:gd name="connsiteY45" fmla="*/ 1254035 h 2124892"/>
              <a:gd name="connsiteX46" fmla="*/ 1915886 w 5564777"/>
              <a:gd name="connsiteY46" fmla="*/ 1219200 h 2124892"/>
              <a:gd name="connsiteX47" fmla="*/ 1950720 w 5564777"/>
              <a:gd name="connsiteY47" fmla="*/ 1210492 h 2124892"/>
              <a:gd name="connsiteX48" fmla="*/ 1994263 w 5564777"/>
              <a:gd name="connsiteY48" fmla="*/ 1158240 h 2124892"/>
              <a:gd name="connsiteX49" fmla="*/ 2020389 w 5564777"/>
              <a:gd name="connsiteY49" fmla="*/ 1149532 h 2124892"/>
              <a:gd name="connsiteX50" fmla="*/ 2037806 w 5564777"/>
              <a:gd name="connsiteY50" fmla="*/ 1123406 h 2124892"/>
              <a:gd name="connsiteX51" fmla="*/ 2063932 w 5564777"/>
              <a:gd name="connsiteY51" fmla="*/ 1105989 h 2124892"/>
              <a:gd name="connsiteX52" fmla="*/ 2124892 w 5564777"/>
              <a:gd name="connsiteY52" fmla="*/ 1036320 h 2124892"/>
              <a:gd name="connsiteX53" fmla="*/ 2159726 w 5564777"/>
              <a:gd name="connsiteY53" fmla="*/ 992777 h 2124892"/>
              <a:gd name="connsiteX54" fmla="*/ 2177143 w 5564777"/>
              <a:gd name="connsiteY54" fmla="*/ 966652 h 2124892"/>
              <a:gd name="connsiteX55" fmla="*/ 2203269 w 5564777"/>
              <a:gd name="connsiteY55" fmla="*/ 949235 h 2124892"/>
              <a:gd name="connsiteX56" fmla="*/ 2220686 w 5564777"/>
              <a:gd name="connsiteY56" fmla="*/ 914400 h 2124892"/>
              <a:gd name="connsiteX57" fmla="*/ 2281646 w 5564777"/>
              <a:gd name="connsiteY57" fmla="*/ 827315 h 2124892"/>
              <a:gd name="connsiteX58" fmla="*/ 2299063 w 5564777"/>
              <a:gd name="connsiteY58" fmla="*/ 775063 h 2124892"/>
              <a:gd name="connsiteX59" fmla="*/ 2316480 w 5564777"/>
              <a:gd name="connsiteY59" fmla="*/ 748937 h 2124892"/>
              <a:gd name="connsiteX60" fmla="*/ 2351314 w 5564777"/>
              <a:gd name="connsiteY60" fmla="*/ 661852 h 2124892"/>
              <a:gd name="connsiteX61" fmla="*/ 2368732 w 5564777"/>
              <a:gd name="connsiteY61" fmla="*/ 644435 h 2124892"/>
              <a:gd name="connsiteX62" fmla="*/ 2403566 w 5564777"/>
              <a:gd name="connsiteY62" fmla="*/ 592183 h 2124892"/>
              <a:gd name="connsiteX63" fmla="*/ 2455817 w 5564777"/>
              <a:gd name="connsiteY63" fmla="*/ 513806 h 2124892"/>
              <a:gd name="connsiteX64" fmla="*/ 2455817 w 5564777"/>
              <a:gd name="connsiteY64" fmla="*/ 513806 h 2124892"/>
              <a:gd name="connsiteX65" fmla="*/ 2490652 w 5564777"/>
              <a:gd name="connsiteY65" fmla="*/ 452846 h 2124892"/>
              <a:gd name="connsiteX66" fmla="*/ 2516777 w 5564777"/>
              <a:gd name="connsiteY66" fmla="*/ 391886 h 2124892"/>
              <a:gd name="connsiteX67" fmla="*/ 2551612 w 5564777"/>
              <a:gd name="connsiteY67" fmla="*/ 339635 h 2124892"/>
              <a:gd name="connsiteX68" fmla="*/ 2569029 w 5564777"/>
              <a:gd name="connsiteY68" fmla="*/ 322217 h 2124892"/>
              <a:gd name="connsiteX69" fmla="*/ 2603863 w 5564777"/>
              <a:gd name="connsiteY69" fmla="*/ 261257 h 2124892"/>
              <a:gd name="connsiteX70" fmla="*/ 2621280 w 5564777"/>
              <a:gd name="connsiteY70" fmla="*/ 235132 h 2124892"/>
              <a:gd name="connsiteX71" fmla="*/ 2647406 w 5564777"/>
              <a:gd name="connsiteY71" fmla="*/ 226423 h 2124892"/>
              <a:gd name="connsiteX72" fmla="*/ 2664823 w 5564777"/>
              <a:gd name="connsiteY72" fmla="*/ 191589 h 2124892"/>
              <a:gd name="connsiteX73" fmla="*/ 2717074 w 5564777"/>
              <a:gd name="connsiteY73" fmla="*/ 156755 h 2124892"/>
              <a:gd name="connsiteX74" fmla="*/ 2778034 w 5564777"/>
              <a:gd name="connsiteY74" fmla="*/ 130629 h 2124892"/>
              <a:gd name="connsiteX75" fmla="*/ 2804160 w 5564777"/>
              <a:gd name="connsiteY75" fmla="*/ 113212 h 2124892"/>
              <a:gd name="connsiteX76" fmla="*/ 2856412 w 5564777"/>
              <a:gd name="connsiteY76" fmla="*/ 95795 h 2124892"/>
              <a:gd name="connsiteX77" fmla="*/ 2934789 w 5564777"/>
              <a:gd name="connsiteY77" fmla="*/ 69669 h 2124892"/>
              <a:gd name="connsiteX78" fmla="*/ 2987040 w 5564777"/>
              <a:gd name="connsiteY78" fmla="*/ 52252 h 2124892"/>
              <a:gd name="connsiteX79" fmla="*/ 3030583 w 5564777"/>
              <a:gd name="connsiteY79" fmla="*/ 43543 h 2124892"/>
              <a:gd name="connsiteX80" fmla="*/ 3056709 w 5564777"/>
              <a:gd name="connsiteY80" fmla="*/ 34835 h 2124892"/>
              <a:gd name="connsiteX81" fmla="*/ 3178629 w 5564777"/>
              <a:gd name="connsiteY81" fmla="*/ 17417 h 2124892"/>
              <a:gd name="connsiteX82" fmla="*/ 3204754 w 5564777"/>
              <a:gd name="connsiteY82" fmla="*/ 8709 h 2124892"/>
              <a:gd name="connsiteX83" fmla="*/ 3265714 w 5564777"/>
              <a:gd name="connsiteY83" fmla="*/ 0 h 2124892"/>
              <a:gd name="connsiteX84" fmla="*/ 3622766 w 5564777"/>
              <a:gd name="connsiteY84" fmla="*/ 8709 h 2124892"/>
              <a:gd name="connsiteX85" fmla="*/ 3675017 w 5564777"/>
              <a:gd name="connsiteY85" fmla="*/ 17417 h 2124892"/>
              <a:gd name="connsiteX86" fmla="*/ 3744686 w 5564777"/>
              <a:gd name="connsiteY86" fmla="*/ 26126 h 2124892"/>
              <a:gd name="connsiteX87" fmla="*/ 3831772 w 5564777"/>
              <a:gd name="connsiteY87" fmla="*/ 43543 h 2124892"/>
              <a:gd name="connsiteX88" fmla="*/ 3927566 w 5564777"/>
              <a:gd name="connsiteY88" fmla="*/ 52252 h 2124892"/>
              <a:gd name="connsiteX89" fmla="*/ 3997234 w 5564777"/>
              <a:gd name="connsiteY89" fmla="*/ 69669 h 2124892"/>
              <a:gd name="connsiteX90" fmla="*/ 4093029 w 5564777"/>
              <a:gd name="connsiteY90" fmla="*/ 104503 h 2124892"/>
              <a:gd name="connsiteX91" fmla="*/ 4119154 w 5564777"/>
              <a:gd name="connsiteY91" fmla="*/ 130629 h 2124892"/>
              <a:gd name="connsiteX92" fmla="*/ 4145280 w 5564777"/>
              <a:gd name="connsiteY92" fmla="*/ 148046 h 2124892"/>
              <a:gd name="connsiteX93" fmla="*/ 4214949 w 5564777"/>
              <a:gd name="connsiteY93" fmla="*/ 243840 h 2124892"/>
              <a:gd name="connsiteX94" fmla="*/ 4241074 w 5564777"/>
              <a:gd name="connsiteY94" fmla="*/ 278675 h 2124892"/>
              <a:gd name="connsiteX95" fmla="*/ 4267200 w 5564777"/>
              <a:gd name="connsiteY95" fmla="*/ 348343 h 2124892"/>
              <a:gd name="connsiteX96" fmla="*/ 4284617 w 5564777"/>
              <a:gd name="connsiteY96" fmla="*/ 400595 h 2124892"/>
              <a:gd name="connsiteX97" fmla="*/ 4310743 w 5564777"/>
              <a:gd name="connsiteY97" fmla="*/ 487680 h 2124892"/>
              <a:gd name="connsiteX98" fmla="*/ 4319452 w 5564777"/>
              <a:gd name="connsiteY98" fmla="*/ 539932 h 2124892"/>
              <a:gd name="connsiteX99" fmla="*/ 4336869 w 5564777"/>
              <a:gd name="connsiteY99" fmla="*/ 574766 h 2124892"/>
              <a:gd name="connsiteX100" fmla="*/ 4345577 w 5564777"/>
              <a:gd name="connsiteY100" fmla="*/ 600892 h 2124892"/>
              <a:gd name="connsiteX101" fmla="*/ 4354286 w 5564777"/>
              <a:gd name="connsiteY101" fmla="*/ 705395 h 2124892"/>
              <a:gd name="connsiteX102" fmla="*/ 4371703 w 5564777"/>
              <a:gd name="connsiteY102" fmla="*/ 766355 h 2124892"/>
              <a:gd name="connsiteX103" fmla="*/ 4380412 w 5564777"/>
              <a:gd name="connsiteY103" fmla="*/ 853440 h 2124892"/>
              <a:gd name="connsiteX104" fmla="*/ 4389120 w 5564777"/>
              <a:gd name="connsiteY104" fmla="*/ 896983 h 2124892"/>
              <a:gd name="connsiteX105" fmla="*/ 4397829 w 5564777"/>
              <a:gd name="connsiteY105" fmla="*/ 949235 h 2124892"/>
              <a:gd name="connsiteX106" fmla="*/ 4406537 w 5564777"/>
              <a:gd name="connsiteY106" fmla="*/ 1010195 h 2124892"/>
              <a:gd name="connsiteX107" fmla="*/ 4432663 w 5564777"/>
              <a:gd name="connsiteY107" fmla="*/ 1149532 h 2124892"/>
              <a:gd name="connsiteX108" fmla="*/ 4441372 w 5564777"/>
              <a:gd name="connsiteY108" fmla="*/ 1184366 h 2124892"/>
              <a:gd name="connsiteX109" fmla="*/ 4450080 w 5564777"/>
              <a:gd name="connsiteY109" fmla="*/ 1210492 h 2124892"/>
              <a:gd name="connsiteX110" fmla="*/ 4467497 w 5564777"/>
              <a:gd name="connsiteY110" fmla="*/ 1288869 h 2124892"/>
              <a:gd name="connsiteX111" fmla="*/ 4484914 w 5564777"/>
              <a:gd name="connsiteY111" fmla="*/ 1341120 h 2124892"/>
              <a:gd name="connsiteX112" fmla="*/ 4519749 w 5564777"/>
              <a:gd name="connsiteY112" fmla="*/ 1402080 h 2124892"/>
              <a:gd name="connsiteX113" fmla="*/ 4545874 w 5564777"/>
              <a:gd name="connsiteY113" fmla="*/ 1471749 h 2124892"/>
              <a:gd name="connsiteX114" fmla="*/ 4580709 w 5564777"/>
              <a:gd name="connsiteY114" fmla="*/ 1524000 h 2124892"/>
              <a:gd name="connsiteX115" fmla="*/ 4589417 w 5564777"/>
              <a:gd name="connsiteY115" fmla="*/ 1558835 h 2124892"/>
              <a:gd name="connsiteX116" fmla="*/ 4624252 w 5564777"/>
              <a:gd name="connsiteY116" fmla="*/ 1619795 h 2124892"/>
              <a:gd name="connsiteX117" fmla="*/ 4650377 w 5564777"/>
              <a:gd name="connsiteY117" fmla="*/ 1672046 h 2124892"/>
              <a:gd name="connsiteX118" fmla="*/ 4676503 w 5564777"/>
              <a:gd name="connsiteY118" fmla="*/ 1724297 h 2124892"/>
              <a:gd name="connsiteX119" fmla="*/ 4711337 w 5564777"/>
              <a:gd name="connsiteY119" fmla="*/ 1767840 h 2124892"/>
              <a:gd name="connsiteX120" fmla="*/ 4728754 w 5564777"/>
              <a:gd name="connsiteY120" fmla="*/ 1811383 h 2124892"/>
              <a:gd name="connsiteX121" fmla="*/ 4833257 w 5564777"/>
              <a:gd name="connsiteY121" fmla="*/ 1863635 h 2124892"/>
              <a:gd name="connsiteX122" fmla="*/ 4911634 w 5564777"/>
              <a:gd name="connsiteY122" fmla="*/ 1889760 h 2124892"/>
              <a:gd name="connsiteX123" fmla="*/ 4963886 w 5564777"/>
              <a:gd name="connsiteY123" fmla="*/ 1907177 h 2124892"/>
              <a:gd name="connsiteX124" fmla="*/ 4998720 w 5564777"/>
              <a:gd name="connsiteY124" fmla="*/ 1915886 h 2124892"/>
              <a:gd name="connsiteX125" fmla="*/ 5024846 w 5564777"/>
              <a:gd name="connsiteY125" fmla="*/ 1924595 h 2124892"/>
              <a:gd name="connsiteX126" fmla="*/ 5085806 w 5564777"/>
              <a:gd name="connsiteY126" fmla="*/ 1933303 h 2124892"/>
              <a:gd name="connsiteX127" fmla="*/ 5233852 w 5564777"/>
              <a:gd name="connsiteY127" fmla="*/ 1924595 h 2124892"/>
              <a:gd name="connsiteX128" fmla="*/ 5329646 w 5564777"/>
              <a:gd name="connsiteY128" fmla="*/ 1907177 h 2124892"/>
              <a:gd name="connsiteX129" fmla="*/ 5564777 w 5564777"/>
              <a:gd name="connsiteY129" fmla="*/ 1907177 h 21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5564777" h="2124892">
                <a:moveTo>
                  <a:pt x="0" y="2124892"/>
                </a:moveTo>
                <a:cubicBezTo>
                  <a:pt x="34396" y="2119978"/>
                  <a:pt x="70554" y="2115962"/>
                  <a:pt x="104503" y="2107475"/>
                </a:cubicBezTo>
                <a:cubicBezTo>
                  <a:pt x="113409" y="2105249"/>
                  <a:pt x="121802" y="2101288"/>
                  <a:pt x="130629" y="2098766"/>
                </a:cubicBezTo>
                <a:cubicBezTo>
                  <a:pt x="155099" y="2091774"/>
                  <a:pt x="184302" y="2085841"/>
                  <a:pt x="209006" y="2081349"/>
                </a:cubicBezTo>
                <a:cubicBezTo>
                  <a:pt x="248826" y="2074109"/>
                  <a:pt x="260556" y="2074593"/>
                  <a:pt x="296092" y="2063932"/>
                </a:cubicBezTo>
                <a:cubicBezTo>
                  <a:pt x="313677" y="2058657"/>
                  <a:pt x="348343" y="2046515"/>
                  <a:pt x="348343" y="2046515"/>
                </a:cubicBezTo>
                <a:cubicBezTo>
                  <a:pt x="377307" y="2017549"/>
                  <a:pt x="352318" y="2037346"/>
                  <a:pt x="391886" y="2020389"/>
                </a:cubicBezTo>
                <a:cubicBezTo>
                  <a:pt x="403818" y="2015275"/>
                  <a:pt x="414565" y="2007530"/>
                  <a:pt x="426720" y="2002972"/>
                </a:cubicBezTo>
                <a:cubicBezTo>
                  <a:pt x="437927" y="1998769"/>
                  <a:pt x="450046" y="1997551"/>
                  <a:pt x="461554" y="1994263"/>
                </a:cubicBezTo>
                <a:cubicBezTo>
                  <a:pt x="470380" y="1991741"/>
                  <a:pt x="478971" y="1988458"/>
                  <a:pt x="487680" y="1985555"/>
                </a:cubicBezTo>
                <a:cubicBezTo>
                  <a:pt x="519432" y="1953801"/>
                  <a:pt x="488572" y="1978688"/>
                  <a:pt x="539932" y="1959429"/>
                </a:cubicBezTo>
                <a:cubicBezTo>
                  <a:pt x="552087" y="1954871"/>
                  <a:pt x="562834" y="1947126"/>
                  <a:pt x="574766" y="1942012"/>
                </a:cubicBezTo>
                <a:cubicBezTo>
                  <a:pt x="583204" y="1938396"/>
                  <a:pt x="592681" y="1937408"/>
                  <a:pt x="600892" y="1933303"/>
                </a:cubicBezTo>
                <a:cubicBezTo>
                  <a:pt x="610253" y="1928622"/>
                  <a:pt x="617453" y="1920137"/>
                  <a:pt x="627017" y="1915886"/>
                </a:cubicBezTo>
                <a:cubicBezTo>
                  <a:pt x="643794" y="1908430"/>
                  <a:pt x="661852" y="1904275"/>
                  <a:pt x="679269" y="1898469"/>
                </a:cubicBezTo>
                <a:lnTo>
                  <a:pt x="705394" y="1889760"/>
                </a:lnTo>
                <a:lnTo>
                  <a:pt x="731520" y="1881052"/>
                </a:lnTo>
                <a:cubicBezTo>
                  <a:pt x="806398" y="1831134"/>
                  <a:pt x="711657" y="1890984"/>
                  <a:pt x="783772" y="1854926"/>
                </a:cubicBezTo>
                <a:cubicBezTo>
                  <a:pt x="793133" y="1850245"/>
                  <a:pt x="800536" y="1842190"/>
                  <a:pt x="809897" y="1837509"/>
                </a:cubicBezTo>
                <a:cubicBezTo>
                  <a:pt x="818108" y="1833404"/>
                  <a:pt x="827812" y="1832905"/>
                  <a:pt x="836023" y="1828800"/>
                </a:cubicBezTo>
                <a:cubicBezTo>
                  <a:pt x="845384" y="1824119"/>
                  <a:pt x="852585" y="1815634"/>
                  <a:pt x="862149" y="1811383"/>
                </a:cubicBezTo>
                <a:cubicBezTo>
                  <a:pt x="878926" y="1803927"/>
                  <a:pt x="896983" y="1799772"/>
                  <a:pt x="914400" y="1793966"/>
                </a:cubicBezTo>
                <a:lnTo>
                  <a:pt x="940526" y="1785257"/>
                </a:lnTo>
                <a:lnTo>
                  <a:pt x="966652" y="1776549"/>
                </a:lnTo>
                <a:cubicBezTo>
                  <a:pt x="1041516" y="1726639"/>
                  <a:pt x="946798" y="1786475"/>
                  <a:pt x="1018903" y="1750423"/>
                </a:cubicBezTo>
                <a:cubicBezTo>
                  <a:pt x="1028264" y="1745742"/>
                  <a:pt x="1035465" y="1737257"/>
                  <a:pt x="1045029" y="1733006"/>
                </a:cubicBezTo>
                <a:cubicBezTo>
                  <a:pt x="1061806" y="1725550"/>
                  <a:pt x="1080859" y="1723799"/>
                  <a:pt x="1097280" y="1715589"/>
                </a:cubicBezTo>
                <a:cubicBezTo>
                  <a:pt x="1108891" y="1709783"/>
                  <a:pt x="1119959" y="1702730"/>
                  <a:pt x="1132114" y="1698172"/>
                </a:cubicBezTo>
                <a:cubicBezTo>
                  <a:pt x="1143321" y="1693969"/>
                  <a:pt x="1155485" y="1692902"/>
                  <a:pt x="1166949" y="1689463"/>
                </a:cubicBezTo>
                <a:cubicBezTo>
                  <a:pt x="1184534" y="1684188"/>
                  <a:pt x="1201783" y="1677852"/>
                  <a:pt x="1219200" y="1672046"/>
                </a:cubicBezTo>
                <a:cubicBezTo>
                  <a:pt x="1227909" y="1669143"/>
                  <a:pt x="1237688" y="1668429"/>
                  <a:pt x="1245326" y="1663337"/>
                </a:cubicBezTo>
                <a:lnTo>
                  <a:pt x="1349829" y="1593669"/>
                </a:lnTo>
                <a:cubicBezTo>
                  <a:pt x="1358537" y="1587863"/>
                  <a:pt x="1368553" y="1583652"/>
                  <a:pt x="1375954" y="1576252"/>
                </a:cubicBezTo>
                <a:cubicBezTo>
                  <a:pt x="1381760" y="1570446"/>
                  <a:pt x="1386331" y="1563059"/>
                  <a:pt x="1393372" y="1558835"/>
                </a:cubicBezTo>
                <a:cubicBezTo>
                  <a:pt x="1401243" y="1554112"/>
                  <a:pt x="1410789" y="1553029"/>
                  <a:pt x="1419497" y="1550126"/>
                </a:cubicBezTo>
                <a:cubicBezTo>
                  <a:pt x="1425303" y="1541417"/>
                  <a:pt x="1429513" y="1531401"/>
                  <a:pt x="1436914" y="1524000"/>
                </a:cubicBezTo>
                <a:cubicBezTo>
                  <a:pt x="1453796" y="1507118"/>
                  <a:pt x="1467917" y="1504957"/>
                  <a:pt x="1489166" y="1497875"/>
                </a:cubicBezTo>
                <a:cubicBezTo>
                  <a:pt x="1508240" y="1478800"/>
                  <a:pt x="1507074" y="1477689"/>
                  <a:pt x="1532709" y="1463040"/>
                </a:cubicBezTo>
                <a:cubicBezTo>
                  <a:pt x="1543980" y="1456599"/>
                  <a:pt x="1556534" y="1452503"/>
                  <a:pt x="1567543" y="1445623"/>
                </a:cubicBezTo>
                <a:cubicBezTo>
                  <a:pt x="1617397" y="1414464"/>
                  <a:pt x="1585507" y="1426649"/>
                  <a:pt x="1628503" y="1402080"/>
                </a:cubicBezTo>
                <a:cubicBezTo>
                  <a:pt x="1639774" y="1395639"/>
                  <a:pt x="1652205" y="1391342"/>
                  <a:pt x="1663337" y="1384663"/>
                </a:cubicBezTo>
                <a:cubicBezTo>
                  <a:pt x="1681287" y="1373893"/>
                  <a:pt x="1698172" y="1361440"/>
                  <a:pt x="1715589" y="1349829"/>
                </a:cubicBezTo>
                <a:cubicBezTo>
                  <a:pt x="1724297" y="1344023"/>
                  <a:pt x="1734313" y="1339812"/>
                  <a:pt x="1741714" y="1332412"/>
                </a:cubicBezTo>
                <a:cubicBezTo>
                  <a:pt x="1747520" y="1326606"/>
                  <a:pt x="1752300" y="1319550"/>
                  <a:pt x="1759132" y="1314995"/>
                </a:cubicBezTo>
                <a:cubicBezTo>
                  <a:pt x="1780659" y="1300643"/>
                  <a:pt x="1796865" y="1296611"/>
                  <a:pt x="1820092" y="1288869"/>
                </a:cubicBezTo>
                <a:cubicBezTo>
                  <a:pt x="1837509" y="1277258"/>
                  <a:pt x="1857542" y="1268837"/>
                  <a:pt x="1872343" y="1254035"/>
                </a:cubicBezTo>
                <a:cubicBezTo>
                  <a:pt x="1886389" y="1239988"/>
                  <a:pt x="1896659" y="1227440"/>
                  <a:pt x="1915886" y="1219200"/>
                </a:cubicBezTo>
                <a:cubicBezTo>
                  <a:pt x="1926887" y="1214485"/>
                  <a:pt x="1939109" y="1213395"/>
                  <a:pt x="1950720" y="1210492"/>
                </a:cubicBezTo>
                <a:cubicBezTo>
                  <a:pt x="1963572" y="1191214"/>
                  <a:pt x="1974147" y="1171651"/>
                  <a:pt x="1994263" y="1158240"/>
                </a:cubicBezTo>
                <a:cubicBezTo>
                  <a:pt x="2001901" y="1153148"/>
                  <a:pt x="2011680" y="1152435"/>
                  <a:pt x="2020389" y="1149532"/>
                </a:cubicBezTo>
                <a:cubicBezTo>
                  <a:pt x="2026195" y="1140823"/>
                  <a:pt x="2030405" y="1130807"/>
                  <a:pt x="2037806" y="1123406"/>
                </a:cubicBezTo>
                <a:cubicBezTo>
                  <a:pt x="2045207" y="1116005"/>
                  <a:pt x="2057040" y="1113866"/>
                  <a:pt x="2063932" y="1105989"/>
                </a:cubicBezTo>
                <a:cubicBezTo>
                  <a:pt x="2135052" y="1024708"/>
                  <a:pt x="2066108" y="1075508"/>
                  <a:pt x="2124892" y="1036320"/>
                </a:cubicBezTo>
                <a:cubicBezTo>
                  <a:pt x="2178498" y="955912"/>
                  <a:pt x="2110091" y="1054821"/>
                  <a:pt x="2159726" y="992777"/>
                </a:cubicBezTo>
                <a:cubicBezTo>
                  <a:pt x="2166264" y="984604"/>
                  <a:pt x="2169742" y="974053"/>
                  <a:pt x="2177143" y="966652"/>
                </a:cubicBezTo>
                <a:cubicBezTo>
                  <a:pt x="2184544" y="959251"/>
                  <a:pt x="2194560" y="955041"/>
                  <a:pt x="2203269" y="949235"/>
                </a:cubicBezTo>
                <a:cubicBezTo>
                  <a:pt x="2209075" y="937623"/>
                  <a:pt x="2214007" y="925532"/>
                  <a:pt x="2220686" y="914400"/>
                </a:cubicBezTo>
                <a:cubicBezTo>
                  <a:pt x="2242129" y="878661"/>
                  <a:pt x="2257828" y="859072"/>
                  <a:pt x="2281646" y="827315"/>
                </a:cubicBezTo>
                <a:cubicBezTo>
                  <a:pt x="2287452" y="809898"/>
                  <a:pt x="2288879" y="790339"/>
                  <a:pt x="2299063" y="775063"/>
                </a:cubicBezTo>
                <a:cubicBezTo>
                  <a:pt x="2304869" y="766354"/>
                  <a:pt x="2312229" y="758501"/>
                  <a:pt x="2316480" y="748937"/>
                </a:cubicBezTo>
                <a:cubicBezTo>
                  <a:pt x="2335360" y="706456"/>
                  <a:pt x="2327555" y="697490"/>
                  <a:pt x="2351314" y="661852"/>
                </a:cubicBezTo>
                <a:cubicBezTo>
                  <a:pt x="2355869" y="655020"/>
                  <a:pt x="2363806" y="651004"/>
                  <a:pt x="2368732" y="644435"/>
                </a:cubicBezTo>
                <a:cubicBezTo>
                  <a:pt x="2381292" y="627689"/>
                  <a:pt x="2403566" y="592183"/>
                  <a:pt x="2403566" y="592183"/>
                </a:cubicBezTo>
                <a:cubicBezTo>
                  <a:pt x="2417252" y="537435"/>
                  <a:pt x="2403811" y="565812"/>
                  <a:pt x="2455817" y="513806"/>
                </a:cubicBezTo>
                <a:lnTo>
                  <a:pt x="2455817" y="513806"/>
                </a:lnTo>
                <a:cubicBezTo>
                  <a:pt x="2477915" y="469610"/>
                  <a:pt x="2466033" y="489773"/>
                  <a:pt x="2490652" y="452846"/>
                </a:cubicBezTo>
                <a:cubicBezTo>
                  <a:pt x="2499661" y="425818"/>
                  <a:pt x="2500635" y="418789"/>
                  <a:pt x="2516777" y="391886"/>
                </a:cubicBezTo>
                <a:cubicBezTo>
                  <a:pt x="2527547" y="373936"/>
                  <a:pt x="2536811" y="354437"/>
                  <a:pt x="2551612" y="339635"/>
                </a:cubicBezTo>
                <a:lnTo>
                  <a:pt x="2569029" y="322217"/>
                </a:lnTo>
                <a:cubicBezTo>
                  <a:pt x="2583160" y="279822"/>
                  <a:pt x="2570912" y="307389"/>
                  <a:pt x="2603863" y="261257"/>
                </a:cubicBezTo>
                <a:cubicBezTo>
                  <a:pt x="2609946" y="252740"/>
                  <a:pt x="2613107" y="241670"/>
                  <a:pt x="2621280" y="235132"/>
                </a:cubicBezTo>
                <a:cubicBezTo>
                  <a:pt x="2628448" y="229397"/>
                  <a:pt x="2638697" y="229326"/>
                  <a:pt x="2647406" y="226423"/>
                </a:cubicBezTo>
                <a:cubicBezTo>
                  <a:pt x="2653212" y="214812"/>
                  <a:pt x="2655643" y="200769"/>
                  <a:pt x="2664823" y="191589"/>
                </a:cubicBezTo>
                <a:cubicBezTo>
                  <a:pt x="2679625" y="176787"/>
                  <a:pt x="2699657" y="168366"/>
                  <a:pt x="2717074" y="156755"/>
                </a:cubicBezTo>
                <a:cubicBezTo>
                  <a:pt x="2753160" y="132697"/>
                  <a:pt x="2733044" y="141876"/>
                  <a:pt x="2778034" y="130629"/>
                </a:cubicBezTo>
                <a:cubicBezTo>
                  <a:pt x="2786743" y="124823"/>
                  <a:pt x="2794596" y="117463"/>
                  <a:pt x="2804160" y="113212"/>
                </a:cubicBezTo>
                <a:cubicBezTo>
                  <a:pt x="2820937" y="105756"/>
                  <a:pt x="2856412" y="95795"/>
                  <a:pt x="2856412" y="95795"/>
                </a:cubicBezTo>
                <a:cubicBezTo>
                  <a:pt x="2891501" y="60704"/>
                  <a:pt x="2857805" y="87434"/>
                  <a:pt x="2934789" y="69669"/>
                </a:cubicBezTo>
                <a:cubicBezTo>
                  <a:pt x="2952678" y="65541"/>
                  <a:pt x="2969037" y="55853"/>
                  <a:pt x="2987040" y="52252"/>
                </a:cubicBezTo>
                <a:cubicBezTo>
                  <a:pt x="3001554" y="49349"/>
                  <a:pt x="3016223" y="47133"/>
                  <a:pt x="3030583" y="43543"/>
                </a:cubicBezTo>
                <a:cubicBezTo>
                  <a:pt x="3039489" y="41317"/>
                  <a:pt x="3047677" y="36477"/>
                  <a:pt x="3056709" y="34835"/>
                </a:cubicBezTo>
                <a:cubicBezTo>
                  <a:pt x="3129214" y="21652"/>
                  <a:pt x="3114371" y="31696"/>
                  <a:pt x="3178629" y="17417"/>
                </a:cubicBezTo>
                <a:cubicBezTo>
                  <a:pt x="3187590" y="15426"/>
                  <a:pt x="3195753" y="10509"/>
                  <a:pt x="3204754" y="8709"/>
                </a:cubicBezTo>
                <a:cubicBezTo>
                  <a:pt x="3224882" y="4683"/>
                  <a:pt x="3245394" y="2903"/>
                  <a:pt x="3265714" y="0"/>
                </a:cubicBezTo>
                <a:lnTo>
                  <a:pt x="3622766" y="8709"/>
                </a:lnTo>
                <a:cubicBezTo>
                  <a:pt x="3640407" y="9460"/>
                  <a:pt x="3657537" y="14920"/>
                  <a:pt x="3675017" y="17417"/>
                </a:cubicBezTo>
                <a:cubicBezTo>
                  <a:pt x="3698186" y="20727"/>
                  <a:pt x="3721601" y="22278"/>
                  <a:pt x="3744686" y="26126"/>
                </a:cubicBezTo>
                <a:cubicBezTo>
                  <a:pt x="3773887" y="30993"/>
                  <a:pt x="3802466" y="39356"/>
                  <a:pt x="3831772" y="43543"/>
                </a:cubicBezTo>
                <a:cubicBezTo>
                  <a:pt x="3863513" y="48077"/>
                  <a:pt x="3895635" y="49349"/>
                  <a:pt x="3927566" y="52252"/>
                </a:cubicBezTo>
                <a:cubicBezTo>
                  <a:pt x="3950789" y="58058"/>
                  <a:pt x="3974525" y="62099"/>
                  <a:pt x="3997234" y="69669"/>
                </a:cubicBezTo>
                <a:cubicBezTo>
                  <a:pt x="4064316" y="92029"/>
                  <a:pt x="4032440" y="80268"/>
                  <a:pt x="4093029" y="104503"/>
                </a:cubicBezTo>
                <a:cubicBezTo>
                  <a:pt x="4101737" y="113212"/>
                  <a:pt x="4109693" y="122745"/>
                  <a:pt x="4119154" y="130629"/>
                </a:cubicBezTo>
                <a:cubicBezTo>
                  <a:pt x="4127195" y="137330"/>
                  <a:pt x="4138278" y="140266"/>
                  <a:pt x="4145280" y="148046"/>
                </a:cubicBezTo>
                <a:cubicBezTo>
                  <a:pt x="4190952" y="198792"/>
                  <a:pt x="4186066" y="203403"/>
                  <a:pt x="4214949" y="243840"/>
                </a:cubicBezTo>
                <a:cubicBezTo>
                  <a:pt x="4223385" y="255651"/>
                  <a:pt x="4232366" y="267063"/>
                  <a:pt x="4241074" y="278675"/>
                </a:cubicBezTo>
                <a:cubicBezTo>
                  <a:pt x="4259931" y="354098"/>
                  <a:pt x="4236839" y="272439"/>
                  <a:pt x="4267200" y="348343"/>
                </a:cubicBezTo>
                <a:cubicBezTo>
                  <a:pt x="4274018" y="365389"/>
                  <a:pt x="4278811" y="383178"/>
                  <a:pt x="4284617" y="400595"/>
                </a:cubicBezTo>
                <a:cubicBezTo>
                  <a:pt x="4294599" y="430541"/>
                  <a:pt x="4303260" y="455254"/>
                  <a:pt x="4310743" y="487680"/>
                </a:cubicBezTo>
                <a:cubicBezTo>
                  <a:pt x="4314714" y="504885"/>
                  <a:pt x="4314378" y="523019"/>
                  <a:pt x="4319452" y="539932"/>
                </a:cubicBezTo>
                <a:cubicBezTo>
                  <a:pt x="4323182" y="552366"/>
                  <a:pt x="4331755" y="562834"/>
                  <a:pt x="4336869" y="574766"/>
                </a:cubicBezTo>
                <a:cubicBezTo>
                  <a:pt x="4340485" y="583203"/>
                  <a:pt x="4342674" y="592183"/>
                  <a:pt x="4345577" y="600892"/>
                </a:cubicBezTo>
                <a:cubicBezTo>
                  <a:pt x="4348480" y="635726"/>
                  <a:pt x="4348834" y="670868"/>
                  <a:pt x="4354286" y="705395"/>
                </a:cubicBezTo>
                <a:cubicBezTo>
                  <a:pt x="4357582" y="726269"/>
                  <a:pt x="4368030" y="745543"/>
                  <a:pt x="4371703" y="766355"/>
                </a:cubicBezTo>
                <a:cubicBezTo>
                  <a:pt x="4376773" y="795084"/>
                  <a:pt x="4376556" y="824523"/>
                  <a:pt x="4380412" y="853440"/>
                </a:cubicBezTo>
                <a:cubicBezTo>
                  <a:pt x="4382368" y="868112"/>
                  <a:pt x="4386472" y="882420"/>
                  <a:pt x="4389120" y="896983"/>
                </a:cubicBezTo>
                <a:cubicBezTo>
                  <a:pt x="4392279" y="914356"/>
                  <a:pt x="4395144" y="931783"/>
                  <a:pt x="4397829" y="949235"/>
                </a:cubicBezTo>
                <a:cubicBezTo>
                  <a:pt x="4400950" y="969523"/>
                  <a:pt x="4403416" y="989907"/>
                  <a:pt x="4406537" y="1010195"/>
                </a:cubicBezTo>
                <a:cubicBezTo>
                  <a:pt x="4412414" y="1048393"/>
                  <a:pt x="4424692" y="1117649"/>
                  <a:pt x="4432663" y="1149532"/>
                </a:cubicBezTo>
                <a:cubicBezTo>
                  <a:pt x="4435566" y="1161143"/>
                  <a:pt x="4438084" y="1172858"/>
                  <a:pt x="4441372" y="1184366"/>
                </a:cubicBezTo>
                <a:cubicBezTo>
                  <a:pt x="4443894" y="1193192"/>
                  <a:pt x="4447854" y="1201586"/>
                  <a:pt x="4450080" y="1210492"/>
                </a:cubicBezTo>
                <a:cubicBezTo>
                  <a:pt x="4462504" y="1260187"/>
                  <a:pt x="4454094" y="1244191"/>
                  <a:pt x="4467497" y="1288869"/>
                </a:cubicBezTo>
                <a:cubicBezTo>
                  <a:pt x="4472772" y="1306454"/>
                  <a:pt x="4476703" y="1324699"/>
                  <a:pt x="4484914" y="1341120"/>
                </a:cubicBezTo>
                <a:cubicBezTo>
                  <a:pt x="4507013" y="1385316"/>
                  <a:pt x="4495131" y="1365153"/>
                  <a:pt x="4519749" y="1402080"/>
                </a:cubicBezTo>
                <a:cubicBezTo>
                  <a:pt x="4528606" y="1437513"/>
                  <a:pt x="4526357" y="1439221"/>
                  <a:pt x="4545874" y="1471749"/>
                </a:cubicBezTo>
                <a:cubicBezTo>
                  <a:pt x="4556644" y="1489699"/>
                  <a:pt x="4580709" y="1524000"/>
                  <a:pt x="4580709" y="1524000"/>
                </a:cubicBezTo>
                <a:cubicBezTo>
                  <a:pt x="4583612" y="1535612"/>
                  <a:pt x="4585215" y="1547628"/>
                  <a:pt x="4589417" y="1558835"/>
                </a:cubicBezTo>
                <a:cubicBezTo>
                  <a:pt x="4598887" y="1584090"/>
                  <a:pt x="4609814" y="1598138"/>
                  <a:pt x="4624252" y="1619795"/>
                </a:cubicBezTo>
                <a:cubicBezTo>
                  <a:pt x="4646138" y="1685457"/>
                  <a:pt x="4616616" y="1604524"/>
                  <a:pt x="4650377" y="1672046"/>
                </a:cubicBezTo>
                <a:cubicBezTo>
                  <a:pt x="4671840" y="1714971"/>
                  <a:pt x="4643227" y="1682701"/>
                  <a:pt x="4676503" y="1724297"/>
                </a:cubicBezTo>
                <a:cubicBezTo>
                  <a:pt x="4698100" y="1751293"/>
                  <a:pt x="4693471" y="1732108"/>
                  <a:pt x="4711337" y="1767840"/>
                </a:cubicBezTo>
                <a:cubicBezTo>
                  <a:pt x="4718328" y="1781822"/>
                  <a:pt x="4718368" y="1799699"/>
                  <a:pt x="4728754" y="1811383"/>
                </a:cubicBezTo>
                <a:cubicBezTo>
                  <a:pt x="4757184" y="1843367"/>
                  <a:pt x="4795438" y="1851029"/>
                  <a:pt x="4833257" y="1863635"/>
                </a:cubicBezTo>
                <a:lnTo>
                  <a:pt x="4911634" y="1889760"/>
                </a:lnTo>
                <a:lnTo>
                  <a:pt x="4963886" y="1907177"/>
                </a:lnTo>
                <a:cubicBezTo>
                  <a:pt x="4975497" y="1910080"/>
                  <a:pt x="4987212" y="1912598"/>
                  <a:pt x="4998720" y="1915886"/>
                </a:cubicBezTo>
                <a:cubicBezTo>
                  <a:pt x="5007547" y="1918408"/>
                  <a:pt x="5015844" y="1922795"/>
                  <a:pt x="5024846" y="1924595"/>
                </a:cubicBezTo>
                <a:cubicBezTo>
                  <a:pt x="5044974" y="1928620"/>
                  <a:pt x="5065486" y="1930400"/>
                  <a:pt x="5085806" y="1933303"/>
                </a:cubicBezTo>
                <a:cubicBezTo>
                  <a:pt x="5135155" y="1930400"/>
                  <a:pt x="5184621" y="1929071"/>
                  <a:pt x="5233852" y="1924595"/>
                </a:cubicBezTo>
                <a:cubicBezTo>
                  <a:pt x="5278173" y="1920566"/>
                  <a:pt x="5282521" y="1908605"/>
                  <a:pt x="5329646" y="1907177"/>
                </a:cubicBezTo>
                <a:cubicBezTo>
                  <a:pt x="5407987" y="1904803"/>
                  <a:pt x="5486400" y="1907177"/>
                  <a:pt x="5564777" y="1907177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8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rot="20928722" flipH="1">
            <a:off x="4646776" y="4500292"/>
            <a:ext cx="3744416" cy="154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 rot="671278">
            <a:off x="290292" y="4483498"/>
            <a:ext cx="3744416" cy="154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38112" y="116632"/>
            <a:ext cx="8867775" cy="187166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やせるためには、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摂取エネルギー</a:t>
            </a:r>
            <a:r>
              <a:rPr kumimoji="1" lang="ja-JP" altLang="en-US" dirty="0" smtClean="0"/>
              <a:t>＜</a:t>
            </a:r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消費エネルギー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1620" y="5517232"/>
            <a:ext cx="684076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消費エネルギーを増やすためには、</a:t>
            </a:r>
            <a:endParaRPr kumimoji="1" lang="en-US" altLang="ja-JP" sz="3200" dirty="0" smtClean="0"/>
          </a:p>
          <a:p>
            <a:r>
              <a:rPr kumimoji="1" lang="ja-JP" altLang="en-US" sz="3200" dirty="0" smtClean="0">
                <a:solidFill>
                  <a:srgbClr val="C00000"/>
                </a:solidFill>
              </a:rPr>
              <a:t>運動をすることが必要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8362" y="1988295"/>
            <a:ext cx="146546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摂取カロリー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39752" y="1988295"/>
            <a:ext cx="142859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消費カロリー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50850" y="1979548"/>
            <a:ext cx="146546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摂取カロリー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32240" y="1979548"/>
            <a:ext cx="1428596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消費カロリー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59" y="2685033"/>
            <a:ext cx="996548" cy="21354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2" t="3570" r="4778" b="9491"/>
          <a:stretch/>
        </p:blipFill>
        <p:spPr>
          <a:xfrm>
            <a:off x="7251468" y="2367520"/>
            <a:ext cx="663669" cy="203525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0" y="3300232"/>
            <a:ext cx="1140804" cy="11408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09" y="3711072"/>
            <a:ext cx="1140804" cy="1140804"/>
          </a:xfrm>
          <a:prstGeom prst="rect">
            <a:avLst/>
          </a:prstGeom>
        </p:spPr>
      </p:pic>
      <p:sp>
        <p:nvSpPr>
          <p:cNvPr id="17" name="二等辺三角形 16"/>
          <p:cNvSpPr/>
          <p:nvPr/>
        </p:nvSpPr>
        <p:spPr>
          <a:xfrm>
            <a:off x="1526348" y="4637535"/>
            <a:ext cx="1048657" cy="73168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痩</a:t>
            </a:r>
            <a:endParaRPr kumimoji="1" lang="ja-JP" altLang="en-US" dirty="0"/>
          </a:p>
        </p:txBody>
      </p:sp>
      <p:sp>
        <p:nvSpPr>
          <p:cNvPr id="18" name="二等辺三角形 17"/>
          <p:cNvSpPr/>
          <p:nvPr/>
        </p:nvSpPr>
        <p:spPr>
          <a:xfrm>
            <a:off x="6185573" y="4637535"/>
            <a:ext cx="1048657" cy="73168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太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7255" y="4999888"/>
            <a:ext cx="84189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少ない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74890" y="4999888"/>
            <a:ext cx="63350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多い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94188" y="4999888"/>
            <a:ext cx="84189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少ない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3755" y="4999888"/>
            <a:ext cx="63350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多い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72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>
            <a:off x="2263101" y="1816264"/>
            <a:ext cx="792088" cy="86409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等号 6"/>
          <p:cNvSpPr/>
          <p:nvPr/>
        </p:nvSpPr>
        <p:spPr>
          <a:xfrm rot="5400000">
            <a:off x="248342" y="3232160"/>
            <a:ext cx="1950571" cy="1080120"/>
          </a:xfrm>
          <a:prstGeom prst="mathEqual">
            <a:avLst>
              <a:gd name="adj1" fmla="val 23520"/>
              <a:gd name="adj2" fmla="val 2008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411760" y="3086177"/>
            <a:ext cx="3899706" cy="1782983"/>
            <a:chOff x="2411760" y="3086177"/>
            <a:chExt cx="3899706" cy="1782983"/>
          </a:xfrm>
        </p:grpSpPr>
        <p:sp>
          <p:nvSpPr>
            <p:cNvPr id="14" name="角丸四角形 13"/>
            <p:cNvSpPr/>
            <p:nvPr/>
          </p:nvSpPr>
          <p:spPr>
            <a:xfrm>
              <a:off x="2411760" y="3086177"/>
              <a:ext cx="3528392" cy="178298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/>
          </p:nvSpPr>
          <p:spPr>
            <a:xfrm rot="6512702">
              <a:off x="5406163" y="3683036"/>
              <a:ext cx="648072" cy="1162535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287524" y="4945185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 smtClean="0"/>
              <a:t>デブ症</a:t>
            </a:r>
            <a:endParaRPr kumimoji="1" lang="ja-JP" altLang="en-US" sz="8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59145" y="3247986"/>
            <a:ext cx="3450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身体をあまり動かさないと、</a:t>
            </a:r>
            <a:endParaRPr kumimoji="1"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血液や新陳代謝が悪くなり、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むくんで太ります。</a:t>
            </a:r>
            <a:endParaRPr lang="en-US" altLang="ja-JP" sz="2000" dirty="0" smtClean="0"/>
          </a:p>
        </p:txBody>
      </p:sp>
      <p:pic>
        <p:nvPicPr>
          <p:cNvPr id="72708" name="Picture 4" descr="関連画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875843"/>
            <a:ext cx="2790825" cy="3743325"/>
          </a:xfrm>
          <a:prstGeom prst="rect">
            <a:avLst/>
          </a:prstGeom>
          <a:noFill/>
        </p:spPr>
      </p:pic>
      <p:sp>
        <p:nvSpPr>
          <p:cNvPr id="11" name="正方形/長方形 10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12" y="4801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</a:rPr>
              <a:t>出不精はデブ症</a:t>
            </a:r>
            <a:endParaRPr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188721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出不精</a:t>
            </a:r>
            <a:endParaRPr kumimoji="1" lang="ja-JP" altLang="en-US" sz="4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03848" y="1833978"/>
            <a:ext cx="557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外出</a:t>
            </a:r>
            <a:r>
              <a:rPr lang="ja-JP" altLang="en-US" sz="2400" dirty="0"/>
              <a:t>を面倒くさがって、始終家に居ること。</a:t>
            </a:r>
            <a:endParaRPr lang="en-US" altLang="ja-JP" sz="2400" dirty="0"/>
          </a:p>
          <a:p>
            <a:r>
              <a:rPr lang="ja-JP" altLang="en-US" sz="2400" dirty="0"/>
              <a:t>そういう性質の人</a:t>
            </a:r>
            <a:r>
              <a:rPr lang="ja-JP" altLang="en-US" sz="2400" dirty="0" smtClean="0"/>
              <a:t>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19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14560"/>
            <a:ext cx="2232248" cy="261464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5774" y="4604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</a:rPr>
              <a:t>リバウンドしないダイエット</a:t>
            </a:r>
            <a:endParaRPr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851920" y="1827780"/>
            <a:ext cx="48965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4800" dirty="0" smtClean="0">
                <a:latin typeface="+mn-ea"/>
              </a:rPr>
              <a:t>暴飲暴食をしない</a:t>
            </a:r>
            <a:endParaRPr lang="ja-JP" altLang="en-US" sz="4800" dirty="0"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11560" y="5229200"/>
            <a:ext cx="82296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 smtClean="0">
                <a:solidFill>
                  <a:srgbClr val="C00000"/>
                </a:solidFill>
              </a:rPr>
              <a:t>運動面</a:t>
            </a:r>
            <a:r>
              <a:rPr lang="ja-JP" altLang="en-US" sz="4400" dirty="0" smtClean="0"/>
              <a:t>と</a:t>
            </a:r>
            <a:r>
              <a:rPr lang="ja-JP" altLang="en-US" sz="4400" dirty="0" smtClean="0">
                <a:solidFill>
                  <a:srgbClr val="C00000"/>
                </a:solidFill>
              </a:rPr>
              <a:t>食事面</a:t>
            </a:r>
            <a:r>
              <a:rPr lang="ja-JP" altLang="en-US" sz="4400" dirty="0" smtClean="0"/>
              <a:t>の両面で</a:t>
            </a:r>
            <a:endParaRPr lang="en-US" altLang="ja-JP" sz="4400" dirty="0" smtClean="0"/>
          </a:p>
          <a:p>
            <a:pPr algn="ctr"/>
            <a:r>
              <a:rPr lang="ja-JP" altLang="en-US" sz="4400" dirty="0" smtClean="0"/>
              <a:t>無理なく継続をしていきましょう！</a:t>
            </a:r>
            <a:endParaRPr lang="ja-JP" altLang="en-US" sz="4400" dirty="0"/>
          </a:p>
        </p:txBody>
      </p:sp>
      <p:sp>
        <p:nvSpPr>
          <p:cNvPr id="6" name="正方形/長方形 5"/>
          <p:cNvSpPr/>
          <p:nvPr/>
        </p:nvSpPr>
        <p:spPr>
          <a:xfrm>
            <a:off x="394418" y="1844824"/>
            <a:ext cx="319510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4800" dirty="0" smtClean="0">
                <a:latin typeface="+mn-ea"/>
              </a:rPr>
              <a:t>とにかく動く</a:t>
            </a:r>
            <a:endParaRPr lang="ja-JP" altLang="en-US" sz="4800" dirty="0">
              <a:latin typeface="+mn-ea"/>
            </a:endParaRPr>
          </a:p>
        </p:txBody>
      </p:sp>
      <p:pic>
        <p:nvPicPr>
          <p:cNvPr id="66564" name="Picture 4" descr="「暴飲暴食　イラスト　」の画像検索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99494"/>
            <a:ext cx="244827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8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「運動する　イラスト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9891"/>
            <a:ext cx="3743325" cy="3743325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0" y="332656"/>
            <a:ext cx="9144000" cy="1224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54868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bg1"/>
                </a:solidFill>
              </a:rPr>
              <a:t>体を動かせば体脂肪がつきにくくなる</a:t>
            </a:r>
            <a:endParaRPr lang="ja-JP" altLang="en-US" sz="4400" dirty="0">
              <a:solidFill>
                <a:schemeClr val="bg1"/>
              </a:solidFill>
            </a:endParaRPr>
          </a:p>
        </p:txBody>
      </p:sp>
      <p:pic>
        <p:nvPicPr>
          <p:cNvPr id="43010" name="Picture 2" descr="「食事を減らす　イラスト」の画像検索結果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57337"/>
            <a:ext cx="3657600" cy="3743325"/>
          </a:xfrm>
          <a:prstGeom prst="rect">
            <a:avLst/>
          </a:prstGeom>
          <a:noFill/>
        </p:spPr>
      </p:pic>
      <p:pic>
        <p:nvPicPr>
          <p:cNvPr id="43012" name="Picture 4" descr="「バツイラスト」の画像検索結果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068960"/>
            <a:ext cx="1656184" cy="1656184"/>
          </a:xfrm>
          <a:prstGeom prst="rect">
            <a:avLst/>
          </a:prstGeom>
          <a:noFill/>
        </p:spPr>
      </p:pic>
      <p:pic>
        <p:nvPicPr>
          <p:cNvPr id="43018" name="Picture 10" descr="関連画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2996952"/>
            <a:ext cx="1400174" cy="1524001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0" y="547300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食事を減らすだけでは、</a:t>
            </a:r>
            <a:r>
              <a:rPr lang="ja-JP" altLang="en-US" sz="2800" dirty="0" smtClean="0"/>
              <a:t>少ない食事量に</a:t>
            </a:r>
            <a:endParaRPr lang="en-US" altLang="ja-JP" sz="2800" dirty="0" smtClean="0"/>
          </a:p>
          <a:p>
            <a:pPr algn="ctr"/>
            <a:r>
              <a:rPr lang="ja-JP" altLang="en-US" sz="4000" b="1" dirty="0" smtClean="0">
                <a:solidFill>
                  <a:srgbClr val="C00000"/>
                </a:solidFill>
              </a:rPr>
              <a:t>慣れてやせにくい体になってしまう</a:t>
            </a:r>
            <a:r>
              <a:rPr lang="ja-JP" altLang="en-US" sz="2800" b="1" dirty="0" smtClean="0">
                <a:solidFill>
                  <a:srgbClr val="C00000"/>
                </a:solidFill>
              </a:rPr>
              <a:t>！</a:t>
            </a:r>
            <a:endParaRPr lang="en-US" altLang="ja-JP" sz="2800" b="1" dirty="0" smtClean="0">
              <a:solidFill>
                <a:srgbClr val="C00000"/>
              </a:solidFill>
            </a:endParaRPr>
          </a:p>
          <a:p>
            <a:pPr algn="ctr"/>
            <a:endParaRPr kumimoji="1" lang="ja-JP" altLang="en-US" sz="2800" dirty="0"/>
          </a:p>
        </p:txBody>
      </p:sp>
      <p:sp>
        <p:nvSpPr>
          <p:cNvPr id="4" name="角丸四角形 3"/>
          <p:cNvSpPr/>
          <p:nvPr/>
        </p:nvSpPr>
        <p:spPr>
          <a:xfrm>
            <a:off x="3131840" y="1772816"/>
            <a:ext cx="2160240" cy="9361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/>
          <p:cNvSpPr/>
          <p:nvPr/>
        </p:nvSpPr>
        <p:spPr>
          <a:xfrm rot="14945175">
            <a:off x="2955988" y="1971254"/>
            <a:ext cx="410344" cy="978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61160" y="2051812"/>
            <a:ext cx="219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</a:rPr>
              <a:t>省エネモード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564904"/>
            <a:ext cx="9144000" cy="17281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0926" y="263691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/>
                </a:solidFill>
              </a:rPr>
              <a:t>質の良い呼吸で</a:t>
            </a:r>
            <a:endParaRPr lang="en-US" altLang="ja-JP" sz="4800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</a:rPr>
              <a:t>やせやすい体質に！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雲形吹き出し 9"/>
          <p:cNvSpPr/>
          <p:nvPr/>
        </p:nvSpPr>
        <p:spPr>
          <a:xfrm>
            <a:off x="5076056" y="2967337"/>
            <a:ext cx="3168352" cy="3024336"/>
          </a:xfrm>
          <a:prstGeom prst="cloudCallout">
            <a:avLst>
              <a:gd name="adj1" fmla="val -77192"/>
              <a:gd name="adj2" fmla="val 3843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47578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ストレス、仕事、恋愛関係など</a:t>
            </a:r>
            <a:endParaRPr lang="en-US" altLang="ja-JP" sz="3600" dirty="0" smtClean="0"/>
          </a:p>
          <a:p>
            <a:r>
              <a:rPr lang="ja-JP" altLang="en-US" sz="3600" dirty="0" smtClean="0">
                <a:solidFill>
                  <a:srgbClr val="C00000"/>
                </a:solidFill>
              </a:rPr>
              <a:t>精神的な影響</a:t>
            </a:r>
            <a:r>
              <a:rPr lang="ja-JP" altLang="en-US" sz="3600" dirty="0" smtClean="0"/>
              <a:t>で自然と浅くなります。</a:t>
            </a:r>
            <a:endParaRPr lang="en-US" altLang="ja-JP" sz="36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36096" y="3591098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頭がぼんやりする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眠気がする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倦怠感がする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不眠になる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食欲不振になる</a:t>
            </a:r>
            <a:endParaRPr lang="en-US" altLang="ja-JP" sz="2400" b="1" dirty="0" smtClean="0"/>
          </a:p>
        </p:txBody>
      </p:sp>
      <p:pic>
        <p:nvPicPr>
          <p:cNvPr id="65540" name="Picture 4" descr="関連画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39119"/>
            <a:ext cx="3612175" cy="3612175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>
                <a:solidFill>
                  <a:schemeClr val="bg1"/>
                </a:solidFill>
              </a:rPr>
              <a:t>呼吸が浅くなる原因は？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solidFill>
                  <a:schemeClr val="bg1"/>
                </a:solidFill>
              </a:rPr>
              <a:t>深い呼吸は脂肪を燃やす！</a:t>
            </a:r>
            <a:endParaRPr kumimoji="1" lang="ja-JP" altLang="en-US" sz="48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1990" y="1564051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深い呼吸で酸素をたくさん運べば</a:t>
            </a:r>
            <a:endParaRPr lang="en-US" altLang="ja-JP" sz="3200" dirty="0" smtClean="0"/>
          </a:p>
          <a:p>
            <a:r>
              <a:rPr lang="ja-JP" altLang="en-US" sz="3200" dirty="0" smtClean="0"/>
              <a:t>脂肪がエネルギーに変わりやすくなるので痩せやすくなります。</a:t>
            </a:r>
            <a:endParaRPr kumimoji="1" lang="ja-JP" altLang="en-US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61"/>
          <a:stretch/>
        </p:blipFill>
        <p:spPr>
          <a:xfrm>
            <a:off x="4572000" y="3501008"/>
            <a:ext cx="5084347" cy="303758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5774">
            <a:off x="1190278" y="4664477"/>
            <a:ext cx="1302259" cy="15142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0322">
            <a:off x="3403494" y="4464832"/>
            <a:ext cx="848497" cy="1247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爆発 2 14"/>
          <p:cNvSpPr/>
          <p:nvPr/>
        </p:nvSpPr>
        <p:spPr>
          <a:xfrm rot="637915">
            <a:off x="371700" y="3982427"/>
            <a:ext cx="3024336" cy="1584176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形吹き出し 5"/>
          <p:cNvSpPr/>
          <p:nvPr/>
        </p:nvSpPr>
        <p:spPr>
          <a:xfrm>
            <a:off x="323528" y="1556792"/>
            <a:ext cx="4968552" cy="1584176"/>
          </a:xfrm>
          <a:prstGeom prst="wedgeEllipseCallout">
            <a:avLst>
              <a:gd name="adj1" fmla="val 60325"/>
              <a:gd name="adj2" fmla="val 6597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332656"/>
            <a:ext cx="9144000" cy="9361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bg1"/>
                </a:solidFill>
              </a:rPr>
              <a:t>浅い呼吸に気づいたときの対処法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710" y="1904941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鼻から息を吸い、</a:t>
            </a:r>
            <a:endParaRPr lang="en-US" altLang="ja-JP" dirty="0" smtClean="0"/>
          </a:p>
          <a:p>
            <a:r>
              <a:rPr lang="ja-JP" altLang="en-US" dirty="0" smtClean="0"/>
              <a:t>お腹の空気を吐くように息を鼻から吐きます。</a:t>
            </a:r>
            <a:endParaRPr lang="en-US" altLang="ja-JP" dirty="0" smtClean="0"/>
          </a:p>
          <a:p>
            <a:r>
              <a:rPr lang="ja-JP" altLang="en-US" dirty="0" smtClean="0"/>
              <a:t>できるだけゆっくりと深く息を吐くようにする！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882769">
            <a:off x="3754745" y="1662632"/>
            <a:ext cx="2626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solidFill>
                  <a:srgbClr val="FF0000"/>
                </a:solidFill>
                <a:latin typeface="07やさしさゴシックボールド" pitchFamily="2" charset="-128"/>
                <a:ea typeface="07やさしさゴシックボールド" pitchFamily="2" charset="-128"/>
              </a:rPr>
              <a:t>スッキリ</a:t>
            </a:r>
            <a:endParaRPr kumimoji="1" lang="ja-JP" altLang="en-US" sz="4000" dirty="0">
              <a:solidFill>
                <a:srgbClr val="FF0000"/>
              </a:solidFill>
              <a:latin typeface="07やさしさゴシックボールド" pitchFamily="2" charset="-128"/>
              <a:ea typeface="07やさしさゴシックボールド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20894251">
            <a:off x="345105" y="3443737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それでダメなら！</a:t>
            </a:r>
            <a:endParaRPr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44899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ビタミンＢ群摂取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540" y="585644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solidFill>
                  <a:srgbClr val="C00000"/>
                </a:solidFill>
              </a:rPr>
              <a:t>ストレスを受けやすい体質を改善できる！</a:t>
            </a:r>
            <a:endParaRPr lang="en-US" altLang="ja-JP" sz="3600" b="1" dirty="0" smtClean="0">
              <a:solidFill>
                <a:srgbClr val="C00000"/>
              </a:solidFill>
            </a:endParaRPr>
          </a:p>
          <a:p>
            <a:endParaRPr kumimoji="1" lang="ja-JP" altLang="en-US" b="1" dirty="0">
              <a:solidFill>
                <a:srgbClr val="C0000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00" y="1684164"/>
            <a:ext cx="3133725" cy="381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06" y="3399771"/>
            <a:ext cx="1974887" cy="185145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99" y="4042400"/>
            <a:ext cx="1757403" cy="1757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2564904"/>
            <a:ext cx="9144000" cy="17281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301350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solidFill>
                  <a:schemeClr val="bg1"/>
                </a:solidFill>
              </a:rPr>
              <a:t>入浴タイムをやせタイムに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円/楕円 13"/>
          <p:cNvSpPr/>
          <p:nvPr/>
        </p:nvSpPr>
        <p:spPr>
          <a:xfrm>
            <a:off x="827584" y="1628800"/>
            <a:ext cx="3456384" cy="1467455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187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</a:rPr>
              <a:t>入浴タイムでの消費エネルギーを最大に</a:t>
            </a:r>
          </a:p>
        </p:txBody>
      </p:sp>
      <p:pic>
        <p:nvPicPr>
          <p:cNvPr id="8" name="Picture 2" descr="「入浴 イラスト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24944"/>
            <a:ext cx="3847894" cy="3533230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971600" y="1772816"/>
            <a:ext cx="32351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/>
              <a:t>お湯の温度</a:t>
            </a:r>
            <a:r>
              <a:rPr lang="ja-JP" altLang="en-US" sz="4000" dirty="0" smtClean="0"/>
              <a:t>は</a:t>
            </a:r>
            <a:endParaRPr lang="en-US" altLang="ja-JP" sz="4000" dirty="0" smtClean="0"/>
          </a:p>
          <a:p>
            <a:pPr algn="ctr"/>
            <a:r>
              <a:rPr lang="ja-JP" altLang="en-US" sz="4000" dirty="0" smtClean="0">
                <a:solidFill>
                  <a:srgbClr val="C00000"/>
                </a:solidFill>
              </a:rPr>
              <a:t>４１</a:t>
            </a:r>
            <a:r>
              <a:rPr lang="ja-JP" altLang="en-US" sz="4000" dirty="0">
                <a:solidFill>
                  <a:srgbClr val="C00000"/>
                </a:solidFill>
              </a:rPr>
              <a:t>～</a:t>
            </a:r>
            <a:r>
              <a:rPr lang="ja-JP" altLang="en-US" sz="4000" dirty="0" smtClean="0">
                <a:solidFill>
                  <a:srgbClr val="C00000"/>
                </a:solidFill>
              </a:rPr>
              <a:t>４２度</a:t>
            </a:r>
            <a:endParaRPr lang="en-US" altLang="ja-JP" sz="40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35813" y="3356992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３分間</a:t>
            </a:r>
            <a:r>
              <a:rPr lang="ja-JP" altLang="en-US" sz="2800" dirty="0" smtClean="0"/>
              <a:t>浸かる</a:t>
            </a:r>
            <a:endParaRPr lang="en-US" altLang="ja-JP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1406959" y="4392032"/>
            <a:ext cx="22333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dirty="0"/>
              <a:t>湯船から</a:t>
            </a:r>
            <a:r>
              <a:rPr lang="ja-JP" altLang="en-US" sz="2800" dirty="0" smtClean="0"/>
              <a:t>出て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五分</a:t>
            </a:r>
            <a:r>
              <a:rPr lang="ja-JP" altLang="en-US" sz="2800" dirty="0"/>
              <a:t>休憩</a:t>
            </a:r>
          </a:p>
        </p:txBody>
      </p:sp>
      <p:sp>
        <p:nvSpPr>
          <p:cNvPr id="11" name="下矢印 10"/>
          <p:cNvSpPr/>
          <p:nvPr/>
        </p:nvSpPr>
        <p:spPr>
          <a:xfrm>
            <a:off x="1947547" y="3920098"/>
            <a:ext cx="115212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1947547" y="5386025"/>
            <a:ext cx="1152128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35813" y="5857961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３分間</a:t>
            </a:r>
            <a:r>
              <a:rPr lang="ja-JP" altLang="en-US" sz="2800" dirty="0" smtClean="0"/>
              <a:t>浸かる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924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479715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/>
              <a:t>入浴タイムは体内の代謝を上げ、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脂肪の燃焼しやすい体質作りをするダイエット法です。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脂肪と一緒に冷えやむくみも改善されます。</a:t>
            </a:r>
            <a:endParaRPr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3810000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00" y="3339554"/>
            <a:ext cx="3062628" cy="306262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" y="2492896"/>
            <a:ext cx="2592288" cy="273953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19845"/>
            <a:ext cx="2630992" cy="266429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18165" y="204917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dirty="0" smtClean="0">
                <a:solidFill>
                  <a:srgbClr val="C00000"/>
                </a:solidFill>
              </a:rPr>
              <a:t>運動</a:t>
            </a:r>
            <a:endParaRPr lang="ja-JP" altLang="en-US" sz="60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99747" y="1556792"/>
            <a:ext cx="51603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800" dirty="0">
                <a:solidFill>
                  <a:srgbClr val="C00000"/>
                </a:solidFill>
              </a:rPr>
              <a:t>特別なトレーニング</a:t>
            </a:r>
            <a:r>
              <a:rPr lang="en-US" altLang="ja-JP" sz="4800" dirty="0">
                <a:solidFill>
                  <a:srgbClr val="C00000"/>
                </a:solidFill>
              </a:rPr>
              <a:t/>
            </a:r>
            <a:br>
              <a:rPr lang="en-US" altLang="ja-JP" sz="4800" dirty="0">
                <a:solidFill>
                  <a:srgbClr val="C00000"/>
                </a:solidFill>
              </a:rPr>
            </a:br>
            <a:r>
              <a:rPr lang="ja-JP" altLang="en-US" sz="4000" dirty="0"/>
              <a:t>ではない</a:t>
            </a:r>
            <a:endParaRPr kumimoji="1" lang="ja-JP" altLang="en-US" sz="4000" dirty="0"/>
          </a:p>
        </p:txBody>
      </p:sp>
      <p:sp>
        <p:nvSpPr>
          <p:cNvPr id="5" name="等号 4"/>
          <p:cNvSpPr/>
          <p:nvPr/>
        </p:nvSpPr>
        <p:spPr>
          <a:xfrm rot="16200000">
            <a:off x="4289925" y="956638"/>
            <a:ext cx="564150" cy="864096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333" y="2240868"/>
            <a:ext cx="9144000" cy="23762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234888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bg1"/>
                </a:solidFill>
              </a:rPr>
              <a:t>消費カロリーを意識して</a:t>
            </a:r>
            <a:endParaRPr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400" dirty="0" smtClean="0">
                <a:solidFill>
                  <a:schemeClr val="bg1"/>
                </a:solidFill>
              </a:rPr>
              <a:t>太りにくい、いい運動習慣を</a:t>
            </a:r>
            <a:endParaRPr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400" dirty="0" smtClean="0">
                <a:solidFill>
                  <a:schemeClr val="bg1"/>
                </a:solidFill>
              </a:rPr>
              <a:t>身に付けましょう！</a:t>
            </a:r>
            <a:endParaRPr lang="ja-JP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08" y="2306449"/>
            <a:ext cx="2159719" cy="21027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18" y="3989465"/>
            <a:ext cx="3125392" cy="27698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93096"/>
            <a:ext cx="2160240" cy="23462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64" y="2420888"/>
            <a:ext cx="1792500" cy="231931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" y="3179132"/>
            <a:ext cx="2215992" cy="3429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日常生活での消費カロリーでやせましょう！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16754" y="924757"/>
            <a:ext cx="6710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/>
              <a:t>大切なのは</a:t>
            </a:r>
            <a:r>
              <a:rPr lang="ja-JP" altLang="en-US" sz="7200" dirty="0">
                <a:solidFill>
                  <a:srgbClr val="C00000"/>
                </a:solidFill>
              </a:rPr>
              <a:t>意識</a:t>
            </a:r>
            <a:r>
              <a:rPr lang="ja-JP" altLang="en-US" sz="4400" dirty="0"/>
              <a:t>すること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303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332656"/>
            <a:ext cx="9144000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345257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</a:rPr>
              <a:t>意識するポイント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624" y="2060848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１．美姿勢</a:t>
            </a:r>
            <a:endParaRPr kumimoji="1" lang="en-US" altLang="ja-JP" sz="4000" dirty="0" smtClean="0"/>
          </a:p>
          <a:p>
            <a:r>
              <a:rPr lang="ja-JP" altLang="en-US" sz="4000" dirty="0" smtClean="0"/>
              <a:t>２．深い呼吸</a:t>
            </a:r>
            <a:endParaRPr lang="en-US" altLang="ja-JP" sz="4000" dirty="0" smtClean="0"/>
          </a:p>
          <a:p>
            <a:r>
              <a:rPr lang="ja-JP" altLang="en-US" sz="4000" dirty="0" smtClean="0"/>
              <a:t>３．体温アップ</a:t>
            </a:r>
            <a:endParaRPr lang="en-US" altLang="ja-JP" sz="4000" dirty="0" smtClean="0"/>
          </a:p>
          <a:p>
            <a:r>
              <a:rPr lang="ja-JP" altLang="en-US" sz="4000" dirty="0" smtClean="0"/>
              <a:t>４．迅速な行動</a:t>
            </a:r>
          </a:p>
          <a:p>
            <a:r>
              <a:rPr lang="ja-JP" altLang="en-US" sz="4000" dirty="0" smtClean="0"/>
              <a:t>５．使う筋肉を意識する</a:t>
            </a:r>
            <a:endParaRPr lang="en-US" altLang="ja-JP" sz="4000" dirty="0" smtClean="0"/>
          </a:p>
          <a:p>
            <a:r>
              <a:rPr lang="ja-JP" altLang="en-US" sz="4000" dirty="0" smtClean="0"/>
              <a:t>６．消費カロリー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36" y="3573016"/>
            <a:ext cx="2287513" cy="29140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59" y="1972419"/>
            <a:ext cx="1480369" cy="252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900608" y="236717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smtClean="0">
                <a:solidFill>
                  <a:srgbClr val="C00000"/>
                </a:solidFill>
              </a:rPr>
              <a:t>美姿勢</a:t>
            </a:r>
            <a:r>
              <a:rPr kumimoji="1" lang="ja-JP" altLang="en-US" sz="6600" dirty="0" smtClean="0"/>
              <a:t>は</a:t>
            </a:r>
            <a:endParaRPr kumimoji="1" lang="en-US" altLang="ja-JP" sz="6600" dirty="0" smtClean="0"/>
          </a:p>
          <a:p>
            <a:pPr algn="ctr"/>
            <a:r>
              <a:rPr kumimoji="1" lang="ja-JP" altLang="en-US" sz="6600" dirty="0" smtClean="0"/>
              <a:t>やせ体質を作る！</a:t>
            </a:r>
            <a:endParaRPr kumimoji="1" lang="ja-JP" altLang="en-US" sz="6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5402"/>
            <a:ext cx="2755379" cy="577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173" y="2090172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□鏡の前に立った時、肩の高さが違う</a:t>
            </a:r>
            <a:br>
              <a:rPr lang="ja-JP" altLang="en-US" sz="2800" dirty="0" smtClean="0"/>
            </a:br>
            <a:r>
              <a:rPr lang="ja-JP" altLang="en-US" sz="2800" dirty="0" smtClean="0"/>
              <a:t>□鏡の前に横向きで立った時、肩が内側に入っている</a:t>
            </a:r>
            <a:br>
              <a:rPr lang="ja-JP" altLang="en-US" sz="2800" dirty="0" smtClean="0"/>
            </a:br>
            <a:r>
              <a:rPr lang="ja-JP" altLang="en-US" sz="2800" dirty="0" smtClean="0"/>
              <a:t>□座っている時、肩が耳より前に出てしまう</a:t>
            </a:r>
            <a:br>
              <a:rPr lang="ja-JP" altLang="en-US" sz="2800" dirty="0" smtClean="0"/>
            </a:br>
            <a:r>
              <a:rPr lang="ja-JP" altLang="en-US" sz="2800" dirty="0" smtClean="0"/>
              <a:t>□座っている時、足を組んでしまう</a:t>
            </a:r>
            <a:br>
              <a:rPr lang="ja-JP" altLang="en-US" sz="2800" dirty="0" smtClean="0"/>
            </a:br>
            <a:r>
              <a:rPr lang="ja-JP" altLang="en-US" sz="2800" dirty="0" smtClean="0"/>
              <a:t>□立っている時、重心が片足にかかってしまう</a:t>
            </a:r>
            <a:br>
              <a:rPr lang="ja-JP" altLang="en-US" sz="2800" dirty="0" smtClean="0"/>
            </a:br>
            <a:r>
              <a:rPr lang="ja-JP" altLang="en-US" sz="2800" dirty="0" smtClean="0"/>
              <a:t>□仰向けに寝た時に、床に肩が着かずに浮いている</a:t>
            </a:r>
            <a:endParaRPr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02" y="404664"/>
            <a:ext cx="9144000" cy="1446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solidFill>
                  <a:schemeClr val="bg1"/>
                </a:solidFill>
              </a:rPr>
              <a:t>1</a:t>
            </a:r>
            <a:r>
              <a:rPr lang="ja-JP" altLang="en-US" sz="4400" dirty="0" smtClean="0">
                <a:solidFill>
                  <a:schemeClr val="bg1"/>
                </a:solidFill>
              </a:rPr>
              <a:t>つでも当てはまるなら</a:t>
            </a:r>
            <a:endParaRPr lang="en-US" altLang="ja-JP" sz="44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4400" dirty="0" smtClean="0">
                <a:solidFill>
                  <a:schemeClr val="bg1"/>
                </a:solidFill>
              </a:rPr>
              <a:t>姿勢を意識しましょう！</a:t>
            </a:r>
            <a:endParaRPr kumimoji="1" lang="ja-JP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860" y="346042"/>
            <a:ext cx="9144000" cy="12241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60674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solidFill>
                  <a:schemeClr val="bg1"/>
                </a:solidFill>
              </a:rPr>
              <a:t>もし座り方が崩れていたら要注意</a:t>
            </a:r>
            <a:endParaRPr lang="ja-JP" altLang="en-US" sz="4400" dirty="0" smtClean="0">
              <a:solidFill>
                <a:schemeClr val="bg1"/>
              </a:solidFill>
            </a:endParaRPr>
          </a:p>
          <a:p>
            <a:pPr algn="ctr"/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8322" y="1831195"/>
            <a:ext cx="32367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3600" b="1" dirty="0"/>
              <a:t>足を組んで座る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528" y="2573766"/>
            <a:ext cx="4118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ポッコリお腹や代謝が落ちる原因。</a:t>
            </a:r>
            <a:endParaRPr lang="en-US" altLang="ja-JP" sz="2000" dirty="0"/>
          </a:p>
          <a:p>
            <a:r>
              <a:rPr lang="ja-JP" altLang="en-US" sz="2000" dirty="0"/>
              <a:t>腹筋が衰え、脂肪がつきやすくなる</a:t>
            </a:r>
            <a:r>
              <a:rPr lang="ja-JP" altLang="en-US" sz="2000" dirty="0" smtClean="0"/>
              <a:t>。</a:t>
            </a:r>
            <a:endParaRPr lang="en-US" altLang="ja-JP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32040" y="1805700"/>
            <a:ext cx="23936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3600" b="1" dirty="0" smtClean="0"/>
              <a:t>猫背で座る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32040" y="2520537"/>
            <a:ext cx="3228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お腹まわりの筋力を低下し</a:t>
            </a:r>
            <a:r>
              <a:rPr lang="ja-JP" altLang="en-US" sz="2000" dirty="0" smtClean="0"/>
              <a:t>、</a:t>
            </a:r>
            <a:endParaRPr lang="en-US" altLang="ja-JP" sz="2000" dirty="0" smtClean="0"/>
          </a:p>
          <a:p>
            <a:r>
              <a:rPr lang="ja-JP" altLang="en-US" sz="2000" dirty="0" smtClean="0"/>
              <a:t>スタイル</a:t>
            </a:r>
            <a:r>
              <a:rPr lang="ja-JP" altLang="en-US" sz="2000" dirty="0"/>
              <a:t>がくずれる。</a:t>
            </a:r>
            <a:endParaRPr lang="en-US" altLang="ja-JP" sz="2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" y="3424783"/>
            <a:ext cx="1980529" cy="303142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000"/>
          <a:stretch/>
        </p:blipFill>
        <p:spPr>
          <a:xfrm>
            <a:off x="5538312" y="3443304"/>
            <a:ext cx="201622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18018</TotalTime>
  <Words>985</Words>
  <Application>Microsoft Office PowerPoint</Application>
  <PresentationFormat>画面に合わせる (4:3)</PresentationFormat>
  <Paragraphs>208</Paragraphs>
  <Slides>40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5" baseType="lpstr">
      <vt:lpstr>07やさしさゴシックボールド</vt:lpstr>
      <vt:lpstr>ＭＳ Ｐゴシック</vt:lpstr>
      <vt:lpstr>Arial</vt:lpstr>
      <vt:lpstr>Calibri</vt:lpstr>
      <vt:lpstr>Office テーマ</vt:lpstr>
      <vt:lpstr>PowerPoint プレゼンテーション</vt:lpstr>
      <vt:lpstr>エナジ姫のあなたは・・・</vt:lpstr>
      <vt:lpstr>やせるためには、 摂取エネルギー＜消費エネルギー</vt:lpstr>
      <vt:lpstr>PowerPoint プレゼンテーション</vt:lpstr>
      <vt:lpstr>PowerPoint プレゼンテーション</vt:lpstr>
      <vt:lpstr>意識するポイント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階段でやせる！</vt:lpstr>
      <vt:lpstr>階段は最高の美脚トレーニング</vt:lpstr>
      <vt:lpstr>会社のデスクワークもやせタイム</vt:lpstr>
      <vt:lpstr>PowerPoint プレゼンテーション</vt:lpstr>
      <vt:lpstr>歩いて通勤時もダイエットタイム！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家の中を不便に！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user</dc:creator>
  <cp:lastModifiedBy>藤井麻美</cp:lastModifiedBy>
  <cp:revision>80</cp:revision>
  <cp:lastPrinted>2017-09-16T12:02:48Z</cp:lastPrinted>
  <dcterms:created xsi:type="dcterms:W3CDTF">2016-07-23T09:59:13Z</dcterms:created>
  <dcterms:modified xsi:type="dcterms:W3CDTF">2017-09-16T13:04:51Z</dcterms:modified>
</cp:coreProperties>
</file>