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256" r:id="rId2"/>
    <p:sldId id="340" r:id="rId3"/>
    <p:sldId id="341" r:id="rId4"/>
    <p:sldId id="343" r:id="rId5"/>
    <p:sldId id="344" r:id="rId6"/>
    <p:sldId id="342" r:id="rId7"/>
    <p:sldId id="335" r:id="rId8"/>
    <p:sldId id="336" r:id="rId9"/>
    <p:sldId id="337" r:id="rId10"/>
    <p:sldId id="338" r:id="rId11"/>
    <p:sldId id="339" r:id="rId12"/>
    <p:sldId id="267" r:id="rId13"/>
    <p:sldId id="300" r:id="rId14"/>
    <p:sldId id="301" r:id="rId15"/>
    <p:sldId id="324" r:id="rId16"/>
    <p:sldId id="268" r:id="rId17"/>
    <p:sldId id="318" r:id="rId18"/>
    <p:sldId id="319" r:id="rId19"/>
    <p:sldId id="320" r:id="rId20"/>
    <p:sldId id="321" r:id="rId21"/>
    <p:sldId id="270" r:id="rId22"/>
    <p:sldId id="323" r:id="rId23"/>
    <p:sldId id="322" r:id="rId24"/>
    <p:sldId id="306" r:id="rId25"/>
    <p:sldId id="264" r:id="rId26"/>
    <p:sldId id="265" r:id="rId27"/>
    <p:sldId id="257" r:id="rId28"/>
    <p:sldId id="258" r:id="rId29"/>
    <p:sldId id="259" r:id="rId30"/>
    <p:sldId id="260" r:id="rId31"/>
    <p:sldId id="261" r:id="rId32"/>
    <p:sldId id="262" r:id="rId33"/>
    <p:sldId id="310" r:id="rId34"/>
    <p:sldId id="272" r:id="rId35"/>
    <p:sldId id="273" r:id="rId36"/>
    <p:sldId id="325" r:id="rId37"/>
    <p:sldId id="326" r:id="rId38"/>
    <p:sldId id="327" r:id="rId39"/>
    <p:sldId id="328" r:id="rId40"/>
    <p:sldId id="277" r:id="rId41"/>
    <p:sldId id="350" r:id="rId42"/>
    <p:sldId id="278" r:id="rId43"/>
    <p:sldId id="279" r:id="rId44"/>
    <p:sldId id="280" r:id="rId45"/>
    <p:sldId id="329" r:id="rId46"/>
    <p:sldId id="281" r:id="rId47"/>
    <p:sldId id="282" r:id="rId48"/>
    <p:sldId id="345" r:id="rId49"/>
    <p:sldId id="283" r:id="rId50"/>
    <p:sldId id="330" r:id="rId51"/>
    <p:sldId id="331" r:id="rId52"/>
    <p:sldId id="332" r:id="rId53"/>
    <p:sldId id="333" r:id="rId54"/>
    <p:sldId id="334" r:id="rId55"/>
    <p:sldId id="286" r:id="rId56"/>
    <p:sldId id="346" r:id="rId57"/>
    <p:sldId id="287" r:id="rId58"/>
    <p:sldId id="295" r:id="rId59"/>
    <p:sldId id="347" r:id="rId60"/>
    <p:sldId id="348" r:id="rId61"/>
  </p:sldIdLst>
  <p:sldSz cx="9144000" cy="6858000" type="screen4x3"/>
  <p:notesSz cx="6797675" cy="99266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69" autoAdjust="0"/>
    <p:restoredTop sz="94660"/>
  </p:normalViewPr>
  <p:slideViewPr>
    <p:cSldViewPr>
      <p:cViewPr varScale="1">
        <p:scale>
          <a:sx n="91" d="100"/>
          <a:sy n="91" d="100"/>
        </p:scale>
        <p:origin x="78" y="28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30808E97-3231-4009-8FD0-2087E042EC2C}" type="datetimeFigureOut">
              <a:rPr kumimoji="1" lang="ja-JP" altLang="en-US" smtClean="0"/>
              <a:pPr/>
              <a:t>2017/9/16</a:t>
            </a:fld>
            <a:endParaRPr kumimoji="1" lang="ja-JP" altLang="en-US"/>
          </a:p>
        </p:txBody>
      </p:sp>
      <p:sp>
        <p:nvSpPr>
          <p:cNvPr id="4" name="スライド イメージ プレースホルダ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CBE7CBE5-3D0A-4781-9EE6-FABF206F2AF7}" type="slidenum">
              <a:rPr kumimoji="1" lang="ja-JP" altLang="en-US" smtClean="0"/>
              <a:pPr/>
              <a:t>‹#›</a:t>
            </a:fld>
            <a:endParaRPr kumimoji="1" lang="ja-JP" altLang="en-US"/>
          </a:p>
        </p:txBody>
      </p:sp>
    </p:spTree>
    <p:extLst>
      <p:ext uri="{BB962C8B-B14F-4D97-AF65-F5344CB8AC3E}">
        <p14:creationId xmlns:p14="http://schemas.microsoft.com/office/powerpoint/2010/main" val="29833795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smtClean="0"/>
              <a:t>カロリーを控える食事制限ダイエットは、どうしてもリバウウンドの危険性が高くなります。</a:t>
            </a:r>
            <a:br>
              <a:rPr lang="ja-JP" altLang="en-US" dirty="0" smtClean="0"/>
            </a:br>
            <a:r>
              <a:rPr lang="ja-JP" altLang="en-US" dirty="0" smtClean="0"/>
              <a:t>一方、低インシュリンダイエットは「新たに脂肪がつかないようにする」ダイエットです。</a:t>
            </a:r>
            <a:endParaRPr lang="en-US" altLang="ja-JP" dirty="0" smtClean="0"/>
          </a:p>
          <a:p>
            <a:r>
              <a:rPr lang="ja-JP" altLang="en-US" dirty="0" smtClean="0"/>
              <a:t>カロリーを抑えるのではなく、</a:t>
            </a:r>
            <a:endParaRPr lang="en-US" altLang="ja-JP" dirty="0" smtClean="0"/>
          </a:p>
          <a:p>
            <a:r>
              <a:rPr lang="ja-JP" altLang="en-US" dirty="0" smtClean="0"/>
              <a:t>医学的な根拠に基づいて食べるものを工夫するというダイエットで、</a:t>
            </a:r>
            <a:endParaRPr lang="en-US" altLang="ja-JP" dirty="0" smtClean="0"/>
          </a:p>
          <a:p>
            <a:r>
              <a:rPr lang="ja-JP" altLang="en-US" dirty="0" smtClean="0"/>
              <a:t>効果を期待しやすいといわれています。</a:t>
            </a:r>
          </a:p>
          <a:p>
            <a:pPr marL="0" marR="0" indent="0" algn="l" defTabSz="914400" rtl="0" eaLnBrk="1" fontAlgn="auto" latinLnBrk="0" hangingPunct="1">
              <a:lnSpc>
                <a:spcPct val="100000"/>
              </a:lnSpc>
              <a:spcBef>
                <a:spcPts val="0"/>
              </a:spcBef>
              <a:spcAft>
                <a:spcPts val="0"/>
              </a:spcAft>
              <a:buClrTx/>
              <a:buSzTx/>
              <a:buFontTx/>
              <a:buNone/>
              <a:tabLst/>
              <a:defRPr/>
            </a:pPr>
            <a:endParaRPr lang="ja-JP" altLang="en-US" dirty="0" smtClean="0"/>
          </a:p>
          <a:p>
            <a:endParaRPr kumimoji="1" lang="ja-JP" altLang="en-US" dirty="0"/>
          </a:p>
        </p:txBody>
      </p:sp>
      <p:sp>
        <p:nvSpPr>
          <p:cNvPr id="4" name="スライド番号プレースホルダ 3"/>
          <p:cNvSpPr>
            <a:spLocks noGrp="1"/>
          </p:cNvSpPr>
          <p:nvPr>
            <p:ph type="sldNum" sz="quarter" idx="10"/>
          </p:nvPr>
        </p:nvSpPr>
        <p:spPr/>
        <p:txBody>
          <a:bodyPr/>
          <a:lstStyle/>
          <a:p>
            <a:fld id="{B6537D08-8878-4A92-9AB5-218597619D0D}" type="slidenum">
              <a:rPr kumimoji="1" lang="ja-JP" altLang="en-US" smtClean="0"/>
              <a:pPr/>
              <a:t>29</a:t>
            </a:fld>
            <a:endParaRPr kumimoji="1" lang="ja-JP" altLang="en-US"/>
          </a:p>
        </p:txBody>
      </p:sp>
    </p:spTree>
    <p:extLst>
      <p:ext uri="{BB962C8B-B14F-4D97-AF65-F5344CB8AC3E}">
        <p14:creationId xmlns:p14="http://schemas.microsoft.com/office/powerpoint/2010/main" val="3225828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dirty="0" smtClean="0"/>
              <a:t>お菓子は、</a:t>
            </a:r>
            <a:endParaRPr lang="en-US" altLang="ja-JP" sz="1200" dirty="0" smtClean="0"/>
          </a:p>
          <a:p>
            <a:r>
              <a:rPr lang="ja-JP" altLang="en-US" sz="1200" dirty="0" smtClean="0"/>
              <a:t>小さくパック分けになっているものを</a:t>
            </a:r>
            <a:endParaRPr lang="en-US" altLang="ja-JP" sz="1200" dirty="0" smtClean="0"/>
          </a:p>
          <a:p>
            <a:r>
              <a:rPr lang="ja-JP" altLang="en-US" sz="1200" dirty="0" smtClean="0"/>
              <a:t>選んで、「１日の量を決めて食べる」</a:t>
            </a:r>
            <a:endParaRPr lang="en-US" altLang="ja-JP" sz="1200" dirty="0" smtClean="0"/>
          </a:p>
          <a:p>
            <a:r>
              <a:rPr lang="ja-JP" altLang="en-US" sz="1200" dirty="0" smtClean="0"/>
              <a:t>などの工夫も大切。</a:t>
            </a:r>
            <a:endParaRPr kumimoji="1" lang="ja-JP" altLang="en-US" sz="1200" dirty="0" smtClean="0"/>
          </a:p>
        </p:txBody>
      </p:sp>
      <p:sp>
        <p:nvSpPr>
          <p:cNvPr id="4" name="スライド番号プレースホルダー 3"/>
          <p:cNvSpPr>
            <a:spLocks noGrp="1"/>
          </p:cNvSpPr>
          <p:nvPr>
            <p:ph type="sldNum" sz="quarter" idx="10"/>
          </p:nvPr>
        </p:nvSpPr>
        <p:spPr/>
        <p:txBody>
          <a:bodyPr/>
          <a:lstStyle/>
          <a:p>
            <a:fld id="{CBE7CBE5-3D0A-4781-9EE6-FABF206F2AF7}" type="slidenum">
              <a:rPr kumimoji="1" lang="ja-JP" altLang="en-US" smtClean="0"/>
              <a:pPr/>
              <a:t>52</a:t>
            </a:fld>
            <a:endParaRPr kumimoji="1" lang="ja-JP" altLang="en-US"/>
          </a:p>
        </p:txBody>
      </p:sp>
    </p:spTree>
    <p:extLst>
      <p:ext uri="{BB962C8B-B14F-4D97-AF65-F5344CB8AC3E}">
        <p14:creationId xmlns:p14="http://schemas.microsoft.com/office/powerpoint/2010/main" val="3498264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CBE7CBE5-3D0A-4781-9EE6-FABF206F2AF7}" type="slidenum">
              <a:rPr kumimoji="1" lang="ja-JP" altLang="en-US" smtClean="0"/>
              <a:pPr/>
              <a:t>58</a:t>
            </a:fld>
            <a:endParaRPr kumimoji="1" lang="ja-JP" altLang="en-US"/>
          </a:p>
        </p:txBody>
      </p:sp>
    </p:spTree>
    <p:extLst>
      <p:ext uri="{BB962C8B-B14F-4D97-AF65-F5344CB8AC3E}">
        <p14:creationId xmlns:p14="http://schemas.microsoft.com/office/powerpoint/2010/main" val="27533359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DCDE9F34-2AB7-4DD8-A14D-C8A3DDBDA11C}" type="datetimeFigureOut">
              <a:rPr kumimoji="1" lang="ja-JP" altLang="en-US" smtClean="0"/>
              <a:pPr/>
              <a:t>2017/9/16</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E4A90EBC-9A5F-4F50-B20B-C16800FBD0B3}" type="slidenum">
              <a:rPr kumimoji="1" lang="ja-JP" altLang="en-US" smtClean="0"/>
              <a:pPr/>
              <a: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DCDE9F34-2AB7-4DD8-A14D-C8A3DDBDA11C}" type="datetimeFigureOut">
              <a:rPr kumimoji="1" lang="ja-JP" altLang="en-US" smtClean="0"/>
              <a:pPr/>
              <a:t>2017/9/16</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E4A90EBC-9A5F-4F50-B20B-C16800FBD0B3}" type="slidenum">
              <a:rPr kumimoji="1" lang="ja-JP" altLang="en-US" smtClean="0"/>
              <a:pPr/>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DCDE9F34-2AB7-4DD8-A14D-C8A3DDBDA11C}" type="datetimeFigureOut">
              <a:rPr kumimoji="1" lang="ja-JP" altLang="en-US" smtClean="0"/>
              <a:pPr/>
              <a:t>2017/9/16</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E4A90EBC-9A5F-4F50-B20B-C16800FBD0B3}" type="slidenum">
              <a:rPr kumimoji="1" lang="ja-JP" altLang="en-US" smtClean="0"/>
              <a:pPr/>
              <a:t>‹#›</a:t>
            </a:fld>
            <a:endParaRPr kumimoji="1" lang="ja-JP"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タイトルと縦書きテキスト">
    <p:spTree>
      <p:nvGrpSpPr>
        <p:cNvPr id="1" name=""/>
        <p:cNvGrpSpPr/>
        <p:nvPr/>
      </p:nvGrpSpPr>
      <p:grpSpPr>
        <a:xfrm>
          <a:off x="0" y="0"/>
          <a:ext cx="0" cy="0"/>
          <a:chOff x="0" y="0"/>
          <a:chExt cx="0" cy="0"/>
        </a:xfrm>
      </p:grpSpPr>
      <p:sp>
        <p:nvSpPr>
          <p:cNvPr id="7" name="正方形/長方形 6"/>
          <p:cNvSpPr/>
          <p:nvPr userDrawn="1"/>
        </p:nvSpPr>
        <p:spPr>
          <a:xfrm>
            <a:off x="0" y="0"/>
            <a:ext cx="9144000" cy="6858000"/>
          </a:xfrm>
          <a:prstGeom prst="rect">
            <a:avLst/>
          </a:prstGeom>
          <a:solidFill>
            <a:srgbClr val="EA7E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userDrawn="1"/>
        </p:nvSpPr>
        <p:spPr>
          <a:xfrm>
            <a:off x="152400" y="152400"/>
            <a:ext cx="8812088" cy="6516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userDrawn="1"/>
        </p:nvSpPr>
        <p:spPr>
          <a:xfrm>
            <a:off x="107504" y="6639163"/>
            <a:ext cx="3289683" cy="246221"/>
          </a:xfrm>
          <a:prstGeom prst="rect">
            <a:avLst/>
          </a:prstGeom>
          <a:noFill/>
        </p:spPr>
        <p:txBody>
          <a:bodyPr wrap="none" rtlCol="0">
            <a:spAutoFit/>
          </a:bodyPr>
          <a:lstStyle/>
          <a:p>
            <a:r>
              <a:rPr lang="en-US" altLang="ja-JP" sz="1000" b="1" dirty="0" smtClean="0">
                <a:solidFill>
                  <a:schemeClr val="bg1"/>
                </a:solidFill>
              </a:rPr>
              <a:t>Copyright © 2015 </a:t>
            </a:r>
            <a:r>
              <a:rPr lang="ja-JP" altLang="en-US" sz="1000" b="1" dirty="0" smtClean="0">
                <a:solidFill>
                  <a:schemeClr val="bg1"/>
                </a:solidFill>
              </a:rPr>
              <a:t>日本痩身美容協会　</a:t>
            </a:r>
            <a:r>
              <a:rPr lang="en-US" altLang="ja-JP" sz="1000" b="1" dirty="0" smtClean="0">
                <a:solidFill>
                  <a:schemeClr val="bg1"/>
                </a:solidFill>
              </a:rPr>
              <a:t>All Rights Reserved</a:t>
            </a:r>
            <a:endParaRPr lang="ja-JP" altLang="en-US" sz="1000" b="1" dirty="0" smtClean="0">
              <a:solidFill>
                <a:schemeClr val="bg1"/>
              </a:solidFill>
            </a:endParaRPr>
          </a:p>
        </p:txBody>
      </p:sp>
    </p:spTree>
    <p:extLst>
      <p:ext uri="{BB962C8B-B14F-4D97-AF65-F5344CB8AC3E}">
        <p14:creationId xmlns:p14="http://schemas.microsoft.com/office/powerpoint/2010/main" val="43125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DCDE9F34-2AB7-4DD8-A14D-C8A3DDBDA11C}" type="datetimeFigureOut">
              <a:rPr kumimoji="1" lang="ja-JP" altLang="en-US" smtClean="0"/>
              <a:pPr/>
              <a:t>2017/9/16</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E4A90EBC-9A5F-4F50-B20B-C16800FBD0B3}" type="slidenum">
              <a:rPr kumimoji="1" lang="ja-JP" altLang="en-US" smtClean="0"/>
              <a:pPr/>
              <a: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DCDE9F34-2AB7-4DD8-A14D-C8A3DDBDA11C}" type="datetimeFigureOut">
              <a:rPr kumimoji="1" lang="ja-JP" altLang="en-US" smtClean="0"/>
              <a:pPr/>
              <a:t>2017/9/16</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E4A90EBC-9A5F-4F50-B20B-C16800FBD0B3}" type="slidenum">
              <a:rPr kumimoji="1" lang="ja-JP" altLang="en-US" smtClean="0"/>
              <a:pPr/>
              <a: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DCDE9F34-2AB7-4DD8-A14D-C8A3DDBDA11C}" type="datetimeFigureOut">
              <a:rPr kumimoji="1" lang="ja-JP" altLang="en-US" smtClean="0"/>
              <a:pPr/>
              <a:t>2017/9/16</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E4A90EBC-9A5F-4F50-B20B-C16800FBD0B3}" type="slidenum">
              <a:rPr kumimoji="1" lang="ja-JP" altLang="en-US" smtClean="0"/>
              <a:pPr/>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DCDE9F34-2AB7-4DD8-A14D-C8A3DDBDA11C}" type="datetimeFigureOut">
              <a:rPr kumimoji="1" lang="ja-JP" altLang="en-US" smtClean="0"/>
              <a:pPr/>
              <a:t>2017/9/16</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E4A90EBC-9A5F-4F50-B20B-C16800FBD0B3}" type="slidenum">
              <a:rPr kumimoji="1" lang="ja-JP" altLang="en-US" smtClean="0"/>
              <a:pPr/>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DCDE9F34-2AB7-4DD8-A14D-C8A3DDBDA11C}" type="datetimeFigureOut">
              <a:rPr kumimoji="1" lang="ja-JP" altLang="en-US" smtClean="0"/>
              <a:pPr/>
              <a:t>2017/9/16</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E4A90EBC-9A5F-4F50-B20B-C16800FBD0B3}" type="slidenum">
              <a:rPr kumimoji="1" lang="ja-JP" altLang="en-US" smtClean="0"/>
              <a:pPr/>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8" name="正方形/長方形 7"/>
          <p:cNvSpPr/>
          <p:nvPr userDrawn="1"/>
        </p:nvSpPr>
        <p:spPr>
          <a:xfrm>
            <a:off x="0" y="0"/>
            <a:ext cx="9144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userDrawn="1"/>
        </p:nvSpPr>
        <p:spPr>
          <a:xfrm>
            <a:off x="152400" y="152400"/>
            <a:ext cx="8812088" cy="6516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userDrawn="1"/>
        </p:nvSpPr>
        <p:spPr>
          <a:xfrm>
            <a:off x="107504" y="6654552"/>
            <a:ext cx="3748142" cy="230832"/>
          </a:xfrm>
          <a:prstGeom prst="rect">
            <a:avLst/>
          </a:prstGeom>
          <a:noFill/>
        </p:spPr>
        <p:txBody>
          <a:bodyPr wrap="none" rtlCol="0">
            <a:spAutoFit/>
          </a:bodyPr>
          <a:lstStyle/>
          <a:p>
            <a:r>
              <a:rPr lang="en-US" altLang="ja-JP" sz="900" b="1" dirty="0" smtClean="0">
                <a:solidFill>
                  <a:schemeClr val="bg1"/>
                </a:solidFill>
              </a:rPr>
              <a:t>Copyright © 2017 </a:t>
            </a:r>
            <a:r>
              <a:rPr lang="ja-JP" altLang="en-US" sz="900" b="1" dirty="0" smtClean="0">
                <a:solidFill>
                  <a:schemeClr val="bg1"/>
                </a:solidFill>
              </a:rPr>
              <a:t>一般社団法人　日本痩身美容協会　</a:t>
            </a:r>
            <a:r>
              <a:rPr lang="en-US" altLang="ja-JP" sz="900" b="1" dirty="0" smtClean="0">
                <a:solidFill>
                  <a:schemeClr val="bg1"/>
                </a:solidFill>
              </a:rPr>
              <a:t>All Rights Reserved</a:t>
            </a:r>
            <a:endParaRPr lang="ja-JP" altLang="en-US" sz="900" b="1" dirty="0" smtClean="0">
              <a:solidFill>
                <a:schemeClr val="bg1"/>
              </a:solidFill>
            </a:endParaRPr>
          </a:p>
        </p:txBody>
      </p:sp>
      <p:sp>
        <p:nvSpPr>
          <p:cNvPr id="11" name="スライド番号プレースホルダ 3"/>
          <p:cNvSpPr txBox="1">
            <a:spLocks/>
          </p:cNvSpPr>
          <p:nvPr userDrawn="1"/>
        </p:nvSpPr>
        <p:spPr>
          <a:xfrm>
            <a:off x="8460432" y="6309320"/>
            <a:ext cx="549424"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E4A90EBC-9A5F-4F50-B20B-C16800FBD0B3}" type="slidenum">
              <a:rPr kumimoji="1" lang="ja-JP" alt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DCDE9F34-2AB7-4DD8-A14D-C8A3DDBDA11C}" type="datetimeFigureOut">
              <a:rPr kumimoji="1" lang="ja-JP" altLang="en-US" smtClean="0"/>
              <a:pPr/>
              <a:t>2017/9/16</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E4A90EBC-9A5F-4F50-B20B-C16800FBD0B3}" type="slidenum">
              <a:rPr kumimoji="1" lang="ja-JP" altLang="en-US" smtClean="0"/>
              <a:pPr/>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DCDE9F34-2AB7-4DD8-A14D-C8A3DDBDA11C}" type="datetimeFigureOut">
              <a:rPr kumimoji="1" lang="ja-JP" altLang="en-US" smtClean="0"/>
              <a:pPr/>
              <a:t>2017/9/16</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E4A90EBC-9A5F-4F50-B20B-C16800FBD0B3}" type="slidenum">
              <a:rPr kumimoji="1" lang="ja-JP" altLang="en-US" smtClean="0"/>
              <a:pPr/>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DE9F34-2AB7-4DD8-A14D-C8A3DDBDA11C}" type="datetimeFigureOut">
              <a:rPr kumimoji="1" lang="ja-JP" altLang="en-US" smtClean="0"/>
              <a:pPr/>
              <a:t>2017/9/16</a:t>
            </a:fld>
            <a:endParaRPr kumimoji="1"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A90EBC-9A5F-4F50-B20B-C16800FBD0B3}" type="slidenum">
              <a:rPr kumimoji="1" lang="ja-JP" altLang="en-US" smtClean="0"/>
              <a:pPr/>
              <a:t>‹#›</a:t>
            </a:fld>
            <a:endParaRPr kumimoji="1"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gif"/><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9.png"/><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4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5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5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95.png"/><Relationship Id="rId1" Type="http://schemas.openxmlformats.org/officeDocument/2006/relationships/slideLayout" Target="../slideLayouts/slideLayout7.xml"/><Relationship Id="rId5" Type="http://schemas.openxmlformats.org/officeDocument/2006/relationships/image" Target="../media/image97.png"/><Relationship Id="rId4" Type="http://schemas.openxmlformats.org/officeDocument/2006/relationships/image" Target="../media/image96.png"/></Relationships>
</file>

<file path=ppt/slides/_rels/slide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8.png"/><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5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p:cNvSpPr txBox="1"/>
          <p:nvPr/>
        </p:nvSpPr>
        <p:spPr>
          <a:xfrm>
            <a:off x="-33205" y="764704"/>
            <a:ext cx="9144000" cy="2462213"/>
          </a:xfrm>
          <a:prstGeom prst="rect">
            <a:avLst/>
          </a:prstGeom>
          <a:noFill/>
        </p:spPr>
        <p:txBody>
          <a:bodyPr wrap="square" rtlCol="0">
            <a:spAutoFit/>
          </a:bodyPr>
          <a:lstStyle/>
          <a:p>
            <a:pPr algn="ctr"/>
            <a:r>
              <a:rPr lang="ja-JP" altLang="en-US" sz="6600" dirty="0" smtClean="0"/>
              <a:t>やせる家庭教師</a:t>
            </a:r>
            <a:endParaRPr lang="en-US" altLang="ja-JP" sz="6600" dirty="0" smtClean="0"/>
          </a:p>
          <a:p>
            <a:pPr algn="ctr"/>
            <a:r>
              <a:rPr lang="ja-JP" altLang="en-US" sz="8800" dirty="0">
                <a:solidFill>
                  <a:schemeClr val="accent3">
                    <a:lumMod val="50000"/>
                  </a:schemeClr>
                </a:solidFill>
              </a:rPr>
              <a:t>食事</a:t>
            </a:r>
            <a:endParaRPr kumimoji="1" lang="ja-JP" altLang="en-US" sz="8800" dirty="0">
              <a:solidFill>
                <a:schemeClr val="accent3">
                  <a:lumMod val="50000"/>
                </a:schemeClr>
              </a:solidFill>
            </a:endParaRPr>
          </a:p>
        </p:txBody>
      </p:sp>
      <p:pic>
        <p:nvPicPr>
          <p:cNvPr id="9" name="図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9854" y="5666939"/>
            <a:ext cx="1836931" cy="933161"/>
          </a:xfrm>
          <a:prstGeom prst="rect">
            <a:avLst/>
          </a:prstGeom>
        </p:spPr>
      </p:pic>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56856" y="3122323"/>
            <a:ext cx="2163877" cy="3547037"/>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フローチャート : せん孔テープ 29"/>
          <p:cNvSpPr/>
          <p:nvPr/>
        </p:nvSpPr>
        <p:spPr>
          <a:xfrm rot="17388813" flipH="1">
            <a:off x="6939215" y="3687033"/>
            <a:ext cx="1718691" cy="576064"/>
          </a:xfrm>
          <a:prstGeom prst="flowChartPunchedTape">
            <a:avLst/>
          </a:pr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31" name="フローチャート : せん孔テープ 30"/>
          <p:cNvSpPr/>
          <p:nvPr/>
        </p:nvSpPr>
        <p:spPr>
          <a:xfrm rot="3161002" flipH="1">
            <a:off x="5830830" y="3710982"/>
            <a:ext cx="1718691" cy="576064"/>
          </a:xfrm>
          <a:prstGeom prst="flowChartPunchedTape">
            <a:avLst/>
          </a:pr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29" name="フローチャート : せん孔テープ 28"/>
          <p:cNvSpPr/>
          <p:nvPr/>
        </p:nvSpPr>
        <p:spPr>
          <a:xfrm rot="17388813" flipH="1">
            <a:off x="5571064" y="5415224"/>
            <a:ext cx="1718691" cy="576064"/>
          </a:xfrm>
          <a:prstGeom prst="flowChartPunchedTape">
            <a:avLst/>
          </a:pr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28" name="フローチャート : せん孔テープ 27"/>
          <p:cNvSpPr/>
          <p:nvPr/>
        </p:nvSpPr>
        <p:spPr>
          <a:xfrm rot="3833590">
            <a:off x="7301780" y="5407539"/>
            <a:ext cx="1718691" cy="576064"/>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円/楕円 11"/>
          <p:cNvSpPr/>
          <p:nvPr/>
        </p:nvSpPr>
        <p:spPr>
          <a:xfrm>
            <a:off x="6300192" y="4509120"/>
            <a:ext cx="2016224" cy="792088"/>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1433945" y="2084107"/>
            <a:ext cx="6234399" cy="954107"/>
          </a:xfrm>
          <a:prstGeom prst="rect">
            <a:avLst/>
          </a:prstGeom>
          <a:noFill/>
        </p:spPr>
        <p:txBody>
          <a:bodyPr wrap="none" rtlCol="0">
            <a:spAutoFit/>
          </a:bodyPr>
          <a:lstStyle/>
          <a:p>
            <a:pPr algn="ctr"/>
            <a:r>
              <a:rPr lang="ja-JP" altLang="ja-JP" sz="2800" dirty="0">
                <a:latin typeface="+mn-ea"/>
              </a:rPr>
              <a:t>老廃物が溜まってくると脂肪細胞</a:t>
            </a:r>
            <a:r>
              <a:rPr lang="ja-JP" altLang="ja-JP" sz="2800" dirty="0" smtClean="0">
                <a:latin typeface="+mn-ea"/>
              </a:rPr>
              <a:t>と</a:t>
            </a:r>
            <a:endParaRPr lang="en-US" altLang="ja-JP" sz="2800" dirty="0" smtClean="0">
              <a:latin typeface="+mn-ea"/>
            </a:endParaRPr>
          </a:p>
          <a:p>
            <a:pPr algn="ctr"/>
            <a:r>
              <a:rPr lang="ja-JP" altLang="ja-JP" sz="2800" dirty="0" smtClean="0">
                <a:latin typeface="+mn-ea"/>
              </a:rPr>
              <a:t>結合して</a:t>
            </a:r>
            <a:r>
              <a:rPr lang="ja-JP" altLang="ja-JP" sz="2800" b="1" dirty="0" smtClean="0">
                <a:solidFill>
                  <a:srgbClr val="C00000"/>
                </a:solidFill>
                <a:latin typeface="+mn-ea"/>
              </a:rPr>
              <a:t>「</a:t>
            </a:r>
            <a:r>
              <a:rPr lang="ja-JP" altLang="ja-JP" sz="2800" b="1" dirty="0">
                <a:solidFill>
                  <a:srgbClr val="C00000"/>
                </a:solidFill>
                <a:latin typeface="+mn-ea"/>
              </a:rPr>
              <a:t>セルライト｣</a:t>
            </a:r>
            <a:r>
              <a:rPr lang="ja-JP" altLang="ja-JP" sz="2800" dirty="0">
                <a:latin typeface="+mn-ea"/>
              </a:rPr>
              <a:t>になってしまいます</a:t>
            </a:r>
            <a:endParaRPr kumimoji="1" lang="ja-JP" altLang="en-US" sz="2800" dirty="0">
              <a:latin typeface="+mn-ea"/>
            </a:endParaRPr>
          </a:p>
        </p:txBody>
      </p:sp>
      <p:pic>
        <p:nvPicPr>
          <p:cNvPr id="18" name="Picture 6" descr="http://sozai.livedoor.biz/sozai_images/mark_warning01.gif"/>
          <p:cNvPicPr>
            <a:picLocks noChangeAspect="1" noChangeArrowheads="1"/>
          </p:cNvPicPr>
          <p:nvPr/>
        </p:nvPicPr>
        <p:blipFill>
          <a:blip r:embed="rId2" cstate="print"/>
          <a:srcRect/>
          <a:stretch>
            <a:fillRect/>
          </a:stretch>
        </p:blipFill>
        <p:spPr bwMode="auto">
          <a:xfrm>
            <a:off x="281817" y="2020076"/>
            <a:ext cx="1152128" cy="1015090"/>
          </a:xfrm>
          <a:prstGeom prst="rect">
            <a:avLst/>
          </a:prstGeom>
          <a:noFill/>
        </p:spPr>
      </p:pic>
      <p:pic>
        <p:nvPicPr>
          <p:cNvPr id="19" name="Picture 6" descr="http://sozai.livedoor.biz/sozai_images/mark_warning01.gif"/>
          <p:cNvPicPr>
            <a:picLocks noChangeAspect="1" noChangeArrowheads="1"/>
          </p:cNvPicPr>
          <p:nvPr/>
        </p:nvPicPr>
        <p:blipFill>
          <a:blip r:embed="rId2" cstate="print"/>
          <a:srcRect/>
          <a:stretch>
            <a:fillRect/>
          </a:stretch>
        </p:blipFill>
        <p:spPr bwMode="auto">
          <a:xfrm>
            <a:off x="7632340" y="2020076"/>
            <a:ext cx="1152128" cy="1015090"/>
          </a:xfrm>
          <a:prstGeom prst="rect">
            <a:avLst/>
          </a:prstGeom>
          <a:noFill/>
        </p:spPr>
      </p:pic>
      <p:sp>
        <p:nvSpPr>
          <p:cNvPr id="20" name="テキスト ボックス 19"/>
          <p:cNvSpPr txBox="1"/>
          <p:nvPr/>
        </p:nvSpPr>
        <p:spPr>
          <a:xfrm>
            <a:off x="876780" y="1122544"/>
            <a:ext cx="7653057" cy="830997"/>
          </a:xfrm>
          <a:prstGeom prst="rect">
            <a:avLst/>
          </a:prstGeom>
          <a:noFill/>
        </p:spPr>
        <p:txBody>
          <a:bodyPr wrap="none" rtlCol="0">
            <a:spAutoFit/>
          </a:bodyPr>
          <a:lstStyle/>
          <a:p>
            <a:r>
              <a:rPr lang="ja-JP" altLang="ja-JP" sz="4800" dirty="0">
                <a:solidFill>
                  <a:srgbClr val="C00000"/>
                </a:solidFill>
                <a:latin typeface="+mn-ea"/>
              </a:rPr>
              <a:t>老廃物の排出＝「デトックス」</a:t>
            </a:r>
            <a:endParaRPr kumimoji="1" lang="ja-JP" altLang="en-US" sz="4800" dirty="0">
              <a:solidFill>
                <a:srgbClr val="C00000"/>
              </a:solidFill>
              <a:latin typeface="+mn-ea"/>
            </a:endParaRPr>
          </a:p>
        </p:txBody>
      </p:sp>
      <p:pic>
        <p:nvPicPr>
          <p:cNvPr id="68609" name="Picture 1" descr="C:\Users\麻美\Desktop\日本痩身美容協会\テキスト作成データ\tatemono_koujou.png"/>
          <p:cNvPicPr>
            <a:picLocks noChangeAspect="1" noChangeArrowheads="1"/>
          </p:cNvPicPr>
          <p:nvPr/>
        </p:nvPicPr>
        <p:blipFill>
          <a:blip r:embed="rId3" cstate="print"/>
          <a:srcRect/>
          <a:stretch>
            <a:fillRect/>
          </a:stretch>
        </p:blipFill>
        <p:spPr bwMode="auto">
          <a:xfrm>
            <a:off x="7308304" y="4221088"/>
            <a:ext cx="783536" cy="870595"/>
          </a:xfrm>
          <a:prstGeom prst="rect">
            <a:avLst/>
          </a:prstGeom>
          <a:noFill/>
        </p:spPr>
      </p:pic>
      <p:pic>
        <p:nvPicPr>
          <p:cNvPr id="68610" name="Picture 2" descr="C:\Users\麻美\Desktop\日本痩身美容協会\テキスト作成データ\mark_manpu05_ase.png"/>
          <p:cNvPicPr>
            <a:picLocks noChangeAspect="1" noChangeArrowheads="1"/>
          </p:cNvPicPr>
          <p:nvPr/>
        </p:nvPicPr>
        <p:blipFill>
          <a:blip r:embed="rId4" cstate="print">
            <a:duotone>
              <a:schemeClr val="accent6">
                <a:shade val="45000"/>
                <a:satMod val="135000"/>
              </a:schemeClr>
              <a:prstClr val="white"/>
            </a:duotone>
          </a:blip>
          <a:srcRect l="29412" t="13861" r="29412" b="10688"/>
          <a:stretch>
            <a:fillRect/>
          </a:stretch>
        </p:blipFill>
        <p:spPr bwMode="auto">
          <a:xfrm>
            <a:off x="8316416" y="5517232"/>
            <a:ext cx="360040" cy="668646"/>
          </a:xfrm>
          <a:prstGeom prst="rect">
            <a:avLst/>
          </a:prstGeom>
          <a:noFill/>
        </p:spPr>
      </p:pic>
      <p:pic>
        <p:nvPicPr>
          <p:cNvPr id="68611" name="Picture 3" descr="C:\Users\麻美\Desktop\日本痩身美容協会\テキスト作成データ\zei_zeimusyo.png"/>
          <p:cNvPicPr>
            <a:picLocks noChangeAspect="1" noChangeArrowheads="1"/>
          </p:cNvPicPr>
          <p:nvPr/>
        </p:nvPicPr>
        <p:blipFill>
          <a:blip r:embed="rId5" cstate="print"/>
          <a:srcRect t="24413"/>
          <a:stretch>
            <a:fillRect/>
          </a:stretch>
        </p:blipFill>
        <p:spPr bwMode="auto">
          <a:xfrm>
            <a:off x="6516216" y="4437112"/>
            <a:ext cx="821868" cy="635521"/>
          </a:xfrm>
          <a:prstGeom prst="rect">
            <a:avLst/>
          </a:prstGeom>
          <a:noFill/>
        </p:spPr>
      </p:pic>
      <p:sp>
        <p:nvSpPr>
          <p:cNvPr id="15" name="テキスト ボックス 14"/>
          <p:cNvSpPr txBox="1"/>
          <p:nvPr/>
        </p:nvSpPr>
        <p:spPr>
          <a:xfrm>
            <a:off x="8172400" y="6165304"/>
            <a:ext cx="651140" cy="261610"/>
          </a:xfrm>
          <a:prstGeom prst="rect">
            <a:avLst/>
          </a:prstGeom>
          <a:noFill/>
        </p:spPr>
        <p:txBody>
          <a:bodyPr wrap="none" rtlCol="0">
            <a:spAutoFit/>
          </a:bodyPr>
          <a:lstStyle/>
          <a:p>
            <a:r>
              <a:rPr lang="ja-JP" altLang="en-US" sz="1050" b="1" dirty="0"/>
              <a:t>おしっこ</a:t>
            </a:r>
            <a:endParaRPr kumimoji="1" lang="ja-JP" altLang="en-US" sz="1050" b="1" dirty="0"/>
          </a:p>
        </p:txBody>
      </p:sp>
      <p:sp>
        <p:nvSpPr>
          <p:cNvPr id="21" name="テキスト ボックス 20"/>
          <p:cNvSpPr txBox="1"/>
          <p:nvPr/>
        </p:nvSpPr>
        <p:spPr>
          <a:xfrm>
            <a:off x="7236296" y="5805264"/>
            <a:ext cx="588623" cy="415498"/>
          </a:xfrm>
          <a:prstGeom prst="rect">
            <a:avLst/>
          </a:prstGeom>
          <a:noFill/>
        </p:spPr>
        <p:txBody>
          <a:bodyPr wrap="none" rtlCol="0">
            <a:spAutoFit/>
          </a:bodyPr>
          <a:lstStyle/>
          <a:p>
            <a:r>
              <a:rPr kumimoji="1" lang="ja-JP" altLang="en-US" sz="1050" b="1" dirty="0"/>
              <a:t>ごみ</a:t>
            </a:r>
            <a:endParaRPr kumimoji="1" lang="en-US" altLang="ja-JP" sz="1050" b="1" dirty="0"/>
          </a:p>
          <a:p>
            <a:r>
              <a:rPr lang="ja-JP" altLang="en-US" sz="1050" b="1" dirty="0"/>
              <a:t>処理場</a:t>
            </a:r>
            <a:endParaRPr kumimoji="1" lang="ja-JP" altLang="en-US" sz="1050" b="1" dirty="0"/>
          </a:p>
        </p:txBody>
      </p:sp>
      <p:sp>
        <p:nvSpPr>
          <p:cNvPr id="23" name="テキスト ボックス 22"/>
          <p:cNvSpPr txBox="1"/>
          <p:nvPr/>
        </p:nvSpPr>
        <p:spPr>
          <a:xfrm>
            <a:off x="6732240" y="5517232"/>
            <a:ext cx="588623" cy="253916"/>
          </a:xfrm>
          <a:prstGeom prst="rect">
            <a:avLst/>
          </a:prstGeom>
          <a:noFill/>
        </p:spPr>
        <p:txBody>
          <a:bodyPr wrap="none" rtlCol="0">
            <a:spAutoFit/>
          </a:bodyPr>
          <a:lstStyle/>
          <a:p>
            <a:r>
              <a:rPr kumimoji="1" lang="ja-JP" altLang="en-US" sz="1050" b="1" dirty="0"/>
              <a:t>浄水場</a:t>
            </a:r>
          </a:p>
        </p:txBody>
      </p:sp>
      <p:sp>
        <p:nvSpPr>
          <p:cNvPr id="24" name="テキスト ボックス 23"/>
          <p:cNvSpPr txBox="1"/>
          <p:nvPr/>
        </p:nvSpPr>
        <p:spPr>
          <a:xfrm>
            <a:off x="5652120" y="5229200"/>
            <a:ext cx="466794" cy="261610"/>
          </a:xfrm>
          <a:prstGeom prst="rect">
            <a:avLst/>
          </a:prstGeom>
          <a:noFill/>
        </p:spPr>
        <p:txBody>
          <a:bodyPr wrap="none" rtlCol="0">
            <a:spAutoFit/>
          </a:bodyPr>
          <a:lstStyle/>
          <a:p>
            <a:r>
              <a:rPr kumimoji="1" lang="ja-JP" altLang="en-US" sz="1100" b="1" dirty="0"/>
              <a:t>腎臓</a:t>
            </a:r>
          </a:p>
        </p:txBody>
      </p:sp>
      <p:sp>
        <p:nvSpPr>
          <p:cNvPr id="25" name="下矢印 24"/>
          <p:cNvSpPr/>
          <p:nvPr/>
        </p:nvSpPr>
        <p:spPr>
          <a:xfrm rot="13809238">
            <a:off x="6153258" y="5041664"/>
            <a:ext cx="202848" cy="274898"/>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6" name="円/楕円 25"/>
          <p:cNvSpPr/>
          <p:nvPr/>
        </p:nvSpPr>
        <p:spPr>
          <a:xfrm>
            <a:off x="7956376" y="3356992"/>
            <a:ext cx="216024" cy="21602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27" name="雲 26"/>
          <p:cNvSpPr/>
          <p:nvPr/>
        </p:nvSpPr>
        <p:spPr>
          <a:xfrm>
            <a:off x="6588224" y="4005064"/>
            <a:ext cx="360040" cy="288032"/>
          </a:xfrm>
          <a:prstGeom prst="cloud">
            <a:avLst/>
          </a:prstGeom>
          <a:solidFill>
            <a:srgbClr val="F3B3C2"/>
          </a:solidFill>
          <a:ln>
            <a:solidFill>
              <a:schemeClr val="accent2">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32" name="雲 31"/>
          <p:cNvSpPr/>
          <p:nvPr/>
        </p:nvSpPr>
        <p:spPr>
          <a:xfrm>
            <a:off x="7596336" y="3861048"/>
            <a:ext cx="360040" cy="288032"/>
          </a:xfrm>
          <a:prstGeom prst="cloud">
            <a:avLst/>
          </a:prstGeom>
          <a:solidFill>
            <a:srgbClr val="F3B3C2"/>
          </a:solidFill>
          <a:ln>
            <a:solidFill>
              <a:schemeClr val="accent2">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33" name="円/楕円 32"/>
          <p:cNvSpPr/>
          <p:nvPr/>
        </p:nvSpPr>
        <p:spPr>
          <a:xfrm>
            <a:off x="7740352" y="3573016"/>
            <a:ext cx="216024" cy="21602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34" name="円/楕円 33"/>
          <p:cNvSpPr/>
          <p:nvPr/>
        </p:nvSpPr>
        <p:spPr>
          <a:xfrm>
            <a:off x="6228184" y="3356992"/>
            <a:ext cx="216024" cy="21602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35" name="円/楕円 34"/>
          <p:cNvSpPr/>
          <p:nvPr/>
        </p:nvSpPr>
        <p:spPr>
          <a:xfrm>
            <a:off x="6516216" y="3573016"/>
            <a:ext cx="216024" cy="21602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36" name="雲 35"/>
          <p:cNvSpPr/>
          <p:nvPr/>
        </p:nvSpPr>
        <p:spPr>
          <a:xfrm>
            <a:off x="7812360" y="5301208"/>
            <a:ext cx="360040" cy="288032"/>
          </a:xfrm>
          <a:prstGeom prst="cloud">
            <a:avLst/>
          </a:prstGeom>
          <a:solidFill>
            <a:srgbClr val="F3B3C2"/>
          </a:solidFill>
          <a:ln>
            <a:solidFill>
              <a:schemeClr val="accent2">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37" name="雲 36"/>
          <p:cNvSpPr/>
          <p:nvPr/>
        </p:nvSpPr>
        <p:spPr>
          <a:xfrm>
            <a:off x="8028384" y="5589240"/>
            <a:ext cx="360040" cy="288032"/>
          </a:xfrm>
          <a:prstGeom prst="cloud">
            <a:avLst/>
          </a:prstGeom>
          <a:solidFill>
            <a:srgbClr val="F3B3C2"/>
          </a:solidFill>
          <a:ln>
            <a:solidFill>
              <a:schemeClr val="accent2">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38" name="円/楕円 37"/>
          <p:cNvSpPr/>
          <p:nvPr/>
        </p:nvSpPr>
        <p:spPr>
          <a:xfrm>
            <a:off x="6516216" y="5301208"/>
            <a:ext cx="216024" cy="21602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39" name="円/楕円 38"/>
          <p:cNvSpPr/>
          <p:nvPr/>
        </p:nvSpPr>
        <p:spPr>
          <a:xfrm>
            <a:off x="6300192" y="5517232"/>
            <a:ext cx="216024" cy="21602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40" name="円/楕円 39"/>
          <p:cNvSpPr/>
          <p:nvPr/>
        </p:nvSpPr>
        <p:spPr>
          <a:xfrm>
            <a:off x="6228184" y="5877272"/>
            <a:ext cx="216024" cy="21602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41" name="円/楕円 40"/>
          <p:cNvSpPr/>
          <p:nvPr/>
        </p:nvSpPr>
        <p:spPr>
          <a:xfrm>
            <a:off x="6012160" y="6093296"/>
            <a:ext cx="216024" cy="21602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42" name="テキスト ボックス 41"/>
          <p:cNvSpPr txBox="1"/>
          <p:nvPr/>
        </p:nvSpPr>
        <p:spPr>
          <a:xfrm>
            <a:off x="8172400" y="4077072"/>
            <a:ext cx="453970" cy="253916"/>
          </a:xfrm>
          <a:prstGeom prst="rect">
            <a:avLst/>
          </a:prstGeom>
          <a:noFill/>
        </p:spPr>
        <p:txBody>
          <a:bodyPr wrap="none" rtlCol="0">
            <a:spAutoFit/>
          </a:bodyPr>
          <a:lstStyle/>
          <a:p>
            <a:r>
              <a:rPr kumimoji="1" lang="ja-JP" altLang="en-US" sz="1050" b="1" dirty="0"/>
              <a:t>水分</a:t>
            </a:r>
          </a:p>
        </p:txBody>
      </p:sp>
      <p:sp>
        <p:nvSpPr>
          <p:cNvPr id="43" name="テキスト ボックス 42"/>
          <p:cNvSpPr txBox="1"/>
          <p:nvPr/>
        </p:nvSpPr>
        <p:spPr>
          <a:xfrm>
            <a:off x="5868144" y="3933056"/>
            <a:ext cx="453970" cy="253916"/>
          </a:xfrm>
          <a:prstGeom prst="rect">
            <a:avLst/>
          </a:prstGeom>
          <a:noFill/>
        </p:spPr>
        <p:txBody>
          <a:bodyPr wrap="none" rtlCol="0">
            <a:spAutoFit/>
          </a:bodyPr>
          <a:lstStyle/>
          <a:p>
            <a:r>
              <a:rPr kumimoji="1" lang="ja-JP" altLang="en-US" sz="1050" b="1" dirty="0"/>
              <a:t>血球</a:t>
            </a:r>
          </a:p>
        </p:txBody>
      </p:sp>
      <p:sp>
        <p:nvSpPr>
          <p:cNvPr id="45" name="テキスト ボックス 44"/>
          <p:cNvSpPr txBox="1"/>
          <p:nvPr/>
        </p:nvSpPr>
        <p:spPr>
          <a:xfrm>
            <a:off x="5580112" y="4221088"/>
            <a:ext cx="588623" cy="253916"/>
          </a:xfrm>
          <a:prstGeom prst="rect">
            <a:avLst/>
          </a:prstGeom>
          <a:noFill/>
        </p:spPr>
        <p:txBody>
          <a:bodyPr wrap="none" rtlCol="0">
            <a:spAutoFit/>
          </a:bodyPr>
          <a:lstStyle/>
          <a:p>
            <a:r>
              <a:rPr kumimoji="1" lang="ja-JP" altLang="en-US" sz="1050" b="1" dirty="0"/>
              <a:t>老廃物</a:t>
            </a:r>
          </a:p>
        </p:txBody>
      </p:sp>
      <p:cxnSp>
        <p:nvCxnSpPr>
          <p:cNvPr id="47" name="直線コネクタ 46"/>
          <p:cNvCxnSpPr>
            <a:stCxn id="43" idx="3"/>
            <a:endCxn id="35" idx="3"/>
          </p:cNvCxnSpPr>
          <p:nvPr/>
        </p:nvCxnSpPr>
        <p:spPr>
          <a:xfrm flipV="1">
            <a:off x="6322114" y="3757404"/>
            <a:ext cx="225738" cy="302610"/>
          </a:xfrm>
          <a:prstGeom prst="line">
            <a:avLst/>
          </a:prstGeom>
          <a:ln w="28575"/>
        </p:spPr>
        <p:style>
          <a:lnRef idx="1">
            <a:schemeClr val="dk1"/>
          </a:lnRef>
          <a:fillRef idx="0">
            <a:schemeClr val="dk1"/>
          </a:fillRef>
          <a:effectRef idx="0">
            <a:schemeClr val="dk1"/>
          </a:effectRef>
          <a:fontRef idx="minor">
            <a:schemeClr val="tx1"/>
          </a:fontRef>
        </p:style>
      </p:cxnSp>
      <p:cxnSp>
        <p:nvCxnSpPr>
          <p:cNvPr id="49" name="直線コネクタ 48"/>
          <p:cNvCxnSpPr/>
          <p:nvPr/>
        </p:nvCxnSpPr>
        <p:spPr>
          <a:xfrm flipV="1">
            <a:off x="6156176" y="4149080"/>
            <a:ext cx="648072" cy="230602"/>
          </a:xfrm>
          <a:prstGeom prst="line">
            <a:avLst/>
          </a:prstGeom>
          <a:ln w="28575"/>
        </p:spPr>
        <p:style>
          <a:lnRef idx="1">
            <a:schemeClr val="dk1"/>
          </a:lnRef>
          <a:fillRef idx="0">
            <a:schemeClr val="dk1"/>
          </a:fillRef>
          <a:effectRef idx="0">
            <a:schemeClr val="dk1"/>
          </a:effectRef>
          <a:fontRef idx="minor">
            <a:schemeClr val="tx1"/>
          </a:fontRef>
        </p:style>
      </p:cxnSp>
      <p:cxnSp>
        <p:nvCxnSpPr>
          <p:cNvPr id="51" name="直線コネクタ 50"/>
          <p:cNvCxnSpPr>
            <a:stCxn id="26" idx="5"/>
          </p:cNvCxnSpPr>
          <p:nvPr/>
        </p:nvCxnSpPr>
        <p:spPr>
          <a:xfrm>
            <a:off x="8140764" y="3541380"/>
            <a:ext cx="113358" cy="535692"/>
          </a:xfrm>
          <a:prstGeom prst="line">
            <a:avLst/>
          </a:prstGeom>
          <a:ln w="28575"/>
        </p:spPr>
        <p:style>
          <a:lnRef idx="1">
            <a:schemeClr val="dk1"/>
          </a:lnRef>
          <a:fillRef idx="0">
            <a:schemeClr val="dk1"/>
          </a:fillRef>
          <a:effectRef idx="0">
            <a:schemeClr val="dk1"/>
          </a:effectRef>
          <a:fontRef idx="minor">
            <a:schemeClr val="tx1"/>
          </a:fontRef>
        </p:style>
      </p:cxnSp>
      <p:cxnSp>
        <p:nvCxnSpPr>
          <p:cNvPr id="53" name="直線コネクタ 52"/>
          <p:cNvCxnSpPr/>
          <p:nvPr/>
        </p:nvCxnSpPr>
        <p:spPr>
          <a:xfrm flipV="1">
            <a:off x="7092280" y="4941168"/>
            <a:ext cx="0" cy="590642"/>
          </a:xfrm>
          <a:prstGeom prst="line">
            <a:avLst/>
          </a:prstGeom>
          <a:ln w="28575"/>
        </p:spPr>
        <p:style>
          <a:lnRef idx="1">
            <a:schemeClr val="dk1"/>
          </a:lnRef>
          <a:fillRef idx="0">
            <a:schemeClr val="dk1"/>
          </a:fillRef>
          <a:effectRef idx="0">
            <a:schemeClr val="dk1"/>
          </a:effectRef>
          <a:fontRef idx="minor">
            <a:schemeClr val="tx1"/>
          </a:fontRef>
        </p:style>
      </p:cxnSp>
      <p:cxnSp>
        <p:nvCxnSpPr>
          <p:cNvPr id="55" name="直線コネクタ 54"/>
          <p:cNvCxnSpPr/>
          <p:nvPr/>
        </p:nvCxnSpPr>
        <p:spPr>
          <a:xfrm flipV="1">
            <a:off x="7524328" y="5013176"/>
            <a:ext cx="72008" cy="806666"/>
          </a:xfrm>
          <a:prstGeom prst="line">
            <a:avLst/>
          </a:prstGeom>
          <a:ln w="28575"/>
        </p:spPr>
        <p:style>
          <a:lnRef idx="1">
            <a:schemeClr val="dk1"/>
          </a:lnRef>
          <a:fillRef idx="0">
            <a:schemeClr val="dk1"/>
          </a:fillRef>
          <a:effectRef idx="0">
            <a:schemeClr val="dk1"/>
          </a:effectRef>
          <a:fontRef idx="minor">
            <a:schemeClr val="tx1"/>
          </a:fontRef>
        </p:style>
      </p:cxnSp>
      <p:sp>
        <p:nvSpPr>
          <p:cNvPr id="58" name="正方形/長方形 57"/>
          <p:cNvSpPr/>
          <p:nvPr/>
        </p:nvSpPr>
        <p:spPr>
          <a:xfrm>
            <a:off x="107504" y="312822"/>
            <a:ext cx="8928992" cy="707886"/>
          </a:xfrm>
          <a:prstGeom prst="rect">
            <a:avLst/>
          </a:prstGeom>
          <a:solidFill>
            <a:srgbClr val="C00000"/>
          </a:solidFill>
        </p:spPr>
        <p:txBody>
          <a:bodyPr wrap="square">
            <a:spAutoFit/>
          </a:bodyPr>
          <a:lstStyle/>
          <a:p>
            <a:r>
              <a:rPr lang="ja-JP" altLang="en-US" sz="4000" dirty="0" smtClean="0">
                <a:solidFill>
                  <a:schemeClr val="bg1"/>
                </a:solidFill>
                <a:latin typeface="+mj-ea"/>
                <a:ea typeface="+mj-ea"/>
              </a:rPr>
              <a:t>　③体内デトックスができる！その１</a:t>
            </a:r>
            <a:endParaRPr lang="ja-JP" altLang="en-US" sz="4000" dirty="0">
              <a:solidFill>
                <a:schemeClr val="bg1"/>
              </a:solidFill>
              <a:latin typeface="+mj-ea"/>
              <a:ea typeface="+mj-ea"/>
            </a:endParaRPr>
          </a:p>
        </p:txBody>
      </p:sp>
      <p:sp>
        <p:nvSpPr>
          <p:cNvPr id="59" name="角丸四角形 58"/>
          <p:cNvSpPr/>
          <p:nvPr/>
        </p:nvSpPr>
        <p:spPr>
          <a:xfrm>
            <a:off x="267707" y="3568721"/>
            <a:ext cx="4172509" cy="2403701"/>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61" name="正方形/長方形 60"/>
          <p:cNvSpPr/>
          <p:nvPr/>
        </p:nvSpPr>
        <p:spPr>
          <a:xfrm>
            <a:off x="432163" y="3871123"/>
            <a:ext cx="4057856" cy="1754326"/>
          </a:xfrm>
          <a:prstGeom prst="rect">
            <a:avLst/>
          </a:prstGeom>
        </p:spPr>
        <p:txBody>
          <a:bodyPr wrap="square">
            <a:spAutoFit/>
          </a:bodyPr>
          <a:lstStyle/>
          <a:p>
            <a:pPr>
              <a:lnSpc>
                <a:spcPct val="150000"/>
              </a:lnSpc>
            </a:pPr>
            <a:r>
              <a:rPr lang="ja-JP" altLang="ja-JP" sz="2400" b="1" dirty="0">
                <a:latin typeface="+mn-ea"/>
              </a:rPr>
              <a:t>水をきちんと摂取することで</a:t>
            </a:r>
            <a:r>
              <a:rPr lang="ja-JP" altLang="ja-JP" sz="2400" b="1" dirty="0" smtClean="0">
                <a:latin typeface="+mn-ea"/>
              </a:rPr>
              <a:t>、</a:t>
            </a:r>
            <a:endParaRPr lang="en-US" altLang="ja-JP" sz="2400" b="1" dirty="0" smtClean="0">
              <a:latin typeface="+mn-ea"/>
            </a:endParaRPr>
          </a:p>
          <a:p>
            <a:pPr>
              <a:lnSpc>
                <a:spcPct val="150000"/>
              </a:lnSpc>
            </a:pPr>
            <a:r>
              <a:rPr lang="ja-JP" altLang="ja-JP" sz="2400" b="1" dirty="0" smtClean="0">
                <a:latin typeface="+mn-ea"/>
              </a:rPr>
              <a:t>リンパ</a:t>
            </a:r>
            <a:r>
              <a:rPr lang="ja-JP" altLang="ja-JP" sz="2400" b="1" dirty="0">
                <a:latin typeface="+mn-ea"/>
              </a:rPr>
              <a:t>の流れ</a:t>
            </a:r>
            <a:r>
              <a:rPr lang="ja-JP" altLang="ja-JP" sz="2400" b="1" dirty="0" smtClean="0">
                <a:latin typeface="+mn-ea"/>
              </a:rPr>
              <a:t>を全体的に</a:t>
            </a:r>
            <a:endParaRPr lang="en-US" altLang="ja-JP" sz="2400" b="1" dirty="0" smtClean="0">
              <a:latin typeface="+mn-ea"/>
            </a:endParaRPr>
          </a:p>
          <a:p>
            <a:pPr>
              <a:lnSpc>
                <a:spcPct val="150000"/>
              </a:lnSpc>
            </a:pPr>
            <a:r>
              <a:rPr lang="ja-JP" altLang="ja-JP" sz="2400" b="1" dirty="0" smtClean="0">
                <a:latin typeface="+mn-ea"/>
              </a:rPr>
              <a:t>改善</a:t>
            </a:r>
            <a:r>
              <a:rPr lang="ja-JP" altLang="ja-JP" sz="2400" b="1" dirty="0">
                <a:latin typeface="+mn-ea"/>
              </a:rPr>
              <a:t>し</a:t>
            </a:r>
            <a:r>
              <a:rPr lang="ja-JP" altLang="en-US" sz="2400" b="1" dirty="0" smtClean="0">
                <a:latin typeface="+mn-ea"/>
              </a:rPr>
              <a:t>、</a:t>
            </a:r>
            <a:r>
              <a:rPr lang="ja-JP" altLang="ja-JP" sz="2400" b="1" dirty="0" smtClean="0">
                <a:latin typeface="+mn-ea"/>
              </a:rPr>
              <a:t>老廃物</a:t>
            </a:r>
            <a:r>
              <a:rPr lang="ja-JP" altLang="ja-JP" sz="2400" b="1" dirty="0">
                <a:latin typeface="+mn-ea"/>
              </a:rPr>
              <a:t>を</a:t>
            </a:r>
            <a:r>
              <a:rPr lang="ja-JP" altLang="ja-JP" sz="2400" b="1" dirty="0" smtClean="0">
                <a:latin typeface="+mn-ea"/>
              </a:rPr>
              <a:t>排出</a:t>
            </a:r>
            <a:r>
              <a:rPr lang="ja-JP" altLang="en-US" sz="2400" b="1" dirty="0" smtClean="0">
                <a:latin typeface="+mn-ea"/>
              </a:rPr>
              <a:t>しま</a:t>
            </a:r>
            <a:r>
              <a:rPr lang="ja-JP" altLang="en-US" sz="2400" b="1" dirty="0">
                <a:latin typeface="+mn-ea"/>
              </a:rPr>
              <a:t>す</a:t>
            </a:r>
          </a:p>
        </p:txBody>
      </p:sp>
      <p:pic>
        <p:nvPicPr>
          <p:cNvPr id="2" name="図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26642" y="3901410"/>
            <a:ext cx="2627426" cy="2887281"/>
          </a:xfrm>
          <a:prstGeom prst="rect">
            <a:avLst/>
          </a:prstGeom>
        </p:spPr>
      </p:pic>
    </p:spTree>
    <p:extLst>
      <p:ext uri="{BB962C8B-B14F-4D97-AF65-F5344CB8AC3E}">
        <p14:creationId xmlns:p14="http://schemas.microsoft.com/office/powerpoint/2010/main" val="2289180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テキスト ボックス 20"/>
          <p:cNvSpPr txBox="1"/>
          <p:nvPr/>
        </p:nvSpPr>
        <p:spPr>
          <a:xfrm>
            <a:off x="356402" y="1124709"/>
            <a:ext cx="8496944" cy="1815882"/>
          </a:xfrm>
          <a:prstGeom prst="rect">
            <a:avLst/>
          </a:prstGeom>
          <a:noFill/>
        </p:spPr>
        <p:txBody>
          <a:bodyPr wrap="square" rtlCol="0">
            <a:spAutoFit/>
          </a:bodyPr>
          <a:lstStyle/>
          <a:p>
            <a:r>
              <a:rPr lang="ja-JP" altLang="ja-JP" sz="2800" dirty="0">
                <a:latin typeface="+mj-ea"/>
                <a:ea typeface="+mj-ea"/>
              </a:rPr>
              <a:t>１日の排尿目安は、</a:t>
            </a:r>
            <a:endParaRPr lang="en-US" altLang="ja-JP" sz="2800" dirty="0">
              <a:latin typeface="+mj-ea"/>
              <a:ea typeface="+mj-ea"/>
            </a:endParaRPr>
          </a:p>
          <a:p>
            <a:r>
              <a:rPr lang="ja-JP" altLang="ja-JP" sz="2800" dirty="0">
                <a:latin typeface="+mj-ea"/>
                <a:ea typeface="+mj-ea"/>
              </a:rPr>
              <a:t>体のしくみから</a:t>
            </a:r>
            <a:r>
              <a:rPr lang="ja-JP" altLang="ja-JP" sz="4400" b="1" dirty="0">
                <a:solidFill>
                  <a:srgbClr val="C00000"/>
                </a:solidFill>
                <a:latin typeface="+mj-ea"/>
                <a:ea typeface="+mj-ea"/>
              </a:rPr>
              <a:t>８～</a:t>
            </a:r>
            <a:r>
              <a:rPr lang="en-US" altLang="ja-JP" sz="4400" b="1" dirty="0">
                <a:solidFill>
                  <a:srgbClr val="C00000"/>
                </a:solidFill>
                <a:latin typeface="+mj-ea"/>
                <a:ea typeface="+mj-ea"/>
              </a:rPr>
              <a:t>10</a:t>
            </a:r>
            <a:r>
              <a:rPr lang="ja-JP" altLang="ja-JP" sz="4400" b="1" dirty="0">
                <a:solidFill>
                  <a:srgbClr val="C00000"/>
                </a:solidFill>
                <a:latin typeface="+mj-ea"/>
                <a:ea typeface="+mj-ea"/>
              </a:rPr>
              <a:t>回</a:t>
            </a:r>
            <a:r>
              <a:rPr lang="ja-JP" altLang="ja-JP" sz="2800" dirty="0">
                <a:latin typeface="+mj-ea"/>
                <a:ea typeface="+mj-ea"/>
              </a:rPr>
              <a:t>が良いとされています。</a:t>
            </a:r>
          </a:p>
          <a:p>
            <a:r>
              <a:rPr lang="ja-JP" altLang="ja-JP" sz="4000" b="1" dirty="0">
                <a:solidFill>
                  <a:srgbClr val="C00000"/>
                </a:solidFill>
                <a:latin typeface="+mj-ea"/>
                <a:ea typeface="+mj-ea"/>
              </a:rPr>
              <a:t>水分は空腹時にとるほうが効果的</a:t>
            </a:r>
            <a:r>
              <a:rPr lang="ja-JP" altLang="ja-JP" sz="2800" dirty="0">
                <a:latin typeface="+mj-ea"/>
                <a:ea typeface="+mj-ea"/>
              </a:rPr>
              <a:t>です。</a:t>
            </a:r>
            <a:endParaRPr lang="en-US" altLang="ja-JP" sz="2800" dirty="0">
              <a:latin typeface="+mj-ea"/>
              <a:ea typeface="+mj-ea"/>
            </a:endParaRPr>
          </a:p>
        </p:txBody>
      </p:sp>
      <p:pic>
        <p:nvPicPr>
          <p:cNvPr id="10" name="Picture 1" descr="C:\Users\麻美\Desktop\日本痩身美容協会\089204.png"/>
          <p:cNvPicPr>
            <a:picLocks noChangeAspect="1" noChangeArrowheads="1"/>
          </p:cNvPicPr>
          <p:nvPr/>
        </p:nvPicPr>
        <p:blipFill>
          <a:blip r:embed="rId2" cstate="print"/>
          <a:srcRect/>
          <a:stretch>
            <a:fillRect/>
          </a:stretch>
        </p:blipFill>
        <p:spPr bwMode="auto">
          <a:xfrm>
            <a:off x="5220072" y="3356992"/>
            <a:ext cx="3600400" cy="3415083"/>
          </a:xfrm>
          <a:prstGeom prst="rect">
            <a:avLst/>
          </a:prstGeom>
          <a:noFill/>
        </p:spPr>
      </p:pic>
      <p:sp>
        <p:nvSpPr>
          <p:cNvPr id="12" name="テキスト ボックス 11"/>
          <p:cNvSpPr txBox="1"/>
          <p:nvPr/>
        </p:nvSpPr>
        <p:spPr>
          <a:xfrm>
            <a:off x="395536" y="3573016"/>
            <a:ext cx="4824536" cy="2775760"/>
          </a:xfrm>
          <a:prstGeom prst="rect">
            <a:avLst/>
          </a:prstGeom>
          <a:solidFill>
            <a:schemeClr val="accent2">
              <a:lumMod val="20000"/>
              <a:lumOff val="80000"/>
            </a:schemeClr>
          </a:solidFill>
        </p:spPr>
        <p:txBody>
          <a:bodyPr wrap="square" rtlCol="0">
            <a:spAutoFit/>
          </a:bodyPr>
          <a:lstStyle/>
          <a:p>
            <a:pPr>
              <a:lnSpc>
                <a:spcPct val="150000"/>
              </a:lnSpc>
            </a:pPr>
            <a:r>
              <a:rPr lang="ja-JP" altLang="en-US" sz="2400" dirty="0" smtClean="0">
                <a:latin typeface="+mj-ea"/>
                <a:ea typeface="+mj-ea"/>
              </a:rPr>
              <a:t>食前、</a:t>
            </a:r>
            <a:r>
              <a:rPr lang="ja-JP" altLang="ja-JP" sz="2400" dirty="0" smtClean="0">
                <a:latin typeface="+mj-ea"/>
                <a:ea typeface="+mj-ea"/>
              </a:rPr>
              <a:t>食後</a:t>
            </a:r>
            <a:r>
              <a:rPr lang="ja-JP" altLang="ja-JP" sz="2400" dirty="0">
                <a:latin typeface="+mj-ea"/>
                <a:ea typeface="+mj-ea"/>
              </a:rPr>
              <a:t>に大量の水分をとると、</a:t>
            </a:r>
            <a:endParaRPr lang="en-US" altLang="ja-JP" sz="2400" dirty="0">
              <a:latin typeface="+mj-ea"/>
              <a:ea typeface="+mj-ea"/>
            </a:endParaRPr>
          </a:p>
          <a:p>
            <a:pPr>
              <a:lnSpc>
                <a:spcPct val="150000"/>
              </a:lnSpc>
            </a:pPr>
            <a:r>
              <a:rPr lang="ja-JP" altLang="ja-JP" sz="2400" dirty="0">
                <a:latin typeface="+mj-ea"/>
                <a:ea typeface="+mj-ea"/>
              </a:rPr>
              <a:t>胃液がうすまって食べたものが</a:t>
            </a:r>
            <a:endParaRPr lang="en-US" altLang="ja-JP" sz="2400" dirty="0">
              <a:latin typeface="+mj-ea"/>
              <a:ea typeface="+mj-ea"/>
            </a:endParaRPr>
          </a:p>
          <a:p>
            <a:pPr>
              <a:lnSpc>
                <a:spcPct val="150000"/>
              </a:lnSpc>
            </a:pPr>
            <a:r>
              <a:rPr lang="ja-JP" altLang="ja-JP" sz="2400" dirty="0">
                <a:latin typeface="+mj-ea"/>
                <a:ea typeface="+mj-ea"/>
              </a:rPr>
              <a:t>消化不良になってしまうからです。</a:t>
            </a:r>
          </a:p>
          <a:p>
            <a:pPr>
              <a:lnSpc>
                <a:spcPct val="150000"/>
              </a:lnSpc>
            </a:pPr>
            <a:r>
              <a:rPr lang="ja-JP" altLang="ja-JP" sz="2400" b="1" dirty="0">
                <a:solidFill>
                  <a:srgbClr val="C00000"/>
                </a:solidFill>
                <a:latin typeface="+mj-ea"/>
                <a:ea typeface="+mj-ea"/>
              </a:rPr>
              <a:t>水分は「空腹時」に意識してとることが大切です。</a:t>
            </a:r>
          </a:p>
        </p:txBody>
      </p:sp>
      <p:sp>
        <p:nvSpPr>
          <p:cNvPr id="8" name="正方形/長方形 7"/>
          <p:cNvSpPr/>
          <p:nvPr/>
        </p:nvSpPr>
        <p:spPr>
          <a:xfrm>
            <a:off x="107504" y="312822"/>
            <a:ext cx="8928992" cy="707886"/>
          </a:xfrm>
          <a:prstGeom prst="rect">
            <a:avLst/>
          </a:prstGeom>
          <a:solidFill>
            <a:srgbClr val="C00000"/>
          </a:solidFill>
        </p:spPr>
        <p:txBody>
          <a:bodyPr wrap="square">
            <a:spAutoFit/>
          </a:bodyPr>
          <a:lstStyle/>
          <a:p>
            <a:r>
              <a:rPr lang="ja-JP" altLang="en-US" sz="4000" dirty="0" smtClean="0">
                <a:solidFill>
                  <a:schemeClr val="bg1"/>
                </a:solidFill>
                <a:latin typeface="+mj-ea"/>
                <a:ea typeface="+mj-ea"/>
              </a:rPr>
              <a:t>　③体内デトックスができる！その２</a:t>
            </a:r>
            <a:endParaRPr lang="ja-JP" altLang="en-US" sz="4000" dirty="0">
              <a:solidFill>
                <a:schemeClr val="bg1"/>
              </a:solidFill>
              <a:latin typeface="+mj-ea"/>
              <a:ea typeface="+mj-ea"/>
            </a:endParaRPr>
          </a:p>
        </p:txBody>
      </p:sp>
    </p:spTree>
    <p:extLst>
      <p:ext uri="{BB962C8B-B14F-4D97-AF65-F5344CB8AC3E}">
        <p14:creationId xmlns:p14="http://schemas.microsoft.com/office/powerpoint/2010/main" val="24643757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0" name="Picture 4" descr="クリックすると新しいウィンドウで開きます"/>
          <p:cNvPicPr>
            <a:picLocks noChangeAspect="1" noChangeArrowheads="1"/>
          </p:cNvPicPr>
          <p:nvPr/>
        </p:nvPicPr>
        <p:blipFill>
          <a:blip r:embed="rId2" cstate="print"/>
          <a:srcRect/>
          <a:stretch>
            <a:fillRect/>
          </a:stretch>
        </p:blipFill>
        <p:spPr bwMode="auto">
          <a:xfrm>
            <a:off x="1151620" y="1417638"/>
            <a:ext cx="6840760" cy="4836066"/>
          </a:xfrm>
          <a:prstGeom prst="rect">
            <a:avLst/>
          </a:prstGeom>
          <a:noFill/>
        </p:spPr>
      </p:pic>
      <p:sp>
        <p:nvSpPr>
          <p:cNvPr id="7" name="正方形/長方形 6"/>
          <p:cNvSpPr/>
          <p:nvPr/>
        </p:nvSpPr>
        <p:spPr>
          <a:xfrm>
            <a:off x="4932040" y="6021288"/>
            <a:ext cx="2813078" cy="276999"/>
          </a:xfrm>
          <a:prstGeom prst="rect">
            <a:avLst/>
          </a:prstGeom>
        </p:spPr>
        <p:txBody>
          <a:bodyPr wrap="none">
            <a:spAutoFit/>
          </a:bodyPr>
          <a:lstStyle/>
          <a:p>
            <a:r>
              <a:rPr lang="en-US" altLang="ja-JP" sz="1200" dirty="0" smtClean="0"/>
              <a:t>http://nikibinaosikata.net/food-acne-axis/</a:t>
            </a:r>
            <a:endParaRPr lang="ja-JP" altLang="en-US" sz="1200" dirty="0"/>
          </a:p>
        </p:txBody>
      </p:sp>
      <p:sp>
        <p:nvSpPr>
          <p:cNvPr id="5" name="正方形/長方形 4"/>
          <p:cNvSpPr/>
          <p:nvPr/>
        </p:nvSpPr>
        <p:spPr>
          <a:xfrm>
            <a:off x="107504" y="312822"/>
            <a:ext cx="8928992" cy="769441"/>
          </a:xfrm>
          <a:prstGeom prst="rect">
            <a:avLst/>
          </a:prstGeom>
          <a:solidFill>
            <a:srgbClr val="C00000"/>
          </a:solidFill>
        </p:spPr>
        <p:txBody>
          <a:bodyPr wrap="square">
            <a:spAutoFit/>
          </a:bodyPr>
          <a:lstStyle/>
          <a:p>
            <a:pPr algn="ctr"/>
            <a:r>
              <a:rPr lang="ja-JP" altLang="en-US" sz="4400" dirty="0" smtClean="0">
                <a:solidFill>
                  <a:schemeClr val="bg1"/>
                </a:solidFill>
                <a:latin typeface="+mj-ea"/>
                <a:ea typeface="+mj-ea"/>
              </a:rPr>
              <a:t>　コンビニ弁当は添加物の宝庫</a:t>
            </a:r>
            <a:endParaRPr lang="ja-JP" altLang="en-US" sz="4400" dirty="0">
              <a:solidFill>
                <a:schemeClr val="bg1"/>
              </a:solidFill>
              <a:latin typeface="+mj-ea"/>
              <a:ea typeface="+mj-e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http://www.asahi.com/food/special/images/TKY200708080295.jpg"/>
          <p:cNvPicPr>
            <a:picLocks noChangeAspect="1" noChangeArrowheads="1"/>
          </p:cNvPicPr>
          <p:nvPr/>
        </p:nvPicPr>
        <p:blipFill>
          <a:blip r:embed="rId2" cstate="print"/>
          <a:srcRect/>
          <a:stretch>
            <a:fillRect/>
          </a:stretch>
        </p:blipFill>
        <p:spPr bwMode="auto">
          <a:xfrm>
            <a:off x="395535" y="1340768"/>
            <a:ext cx="4864105" cy="5198673"/>
          </a:xfrm>
          <a:prstGeom prst="rect">
            <a:avLst/>
          </a:prstGeom>
          <a:noFill/>
        </p:spPr>
      </p:pic>
      <p:sp>
        <p:nvSpPr>
          <p:cNvPr id="5" name="正方形/長方形 4"/>
          <p:cNvSpPr/>
          <p:nvPr/>
        </p:nvSpPr>
        <p:spPr>
          <a:xfrm>
            <a:off x="5255568" y="6170109"/>
            <a:ext cx="1130118" cy="369332"/>
          </a:xfrm>
          <a:prstGeom prst="rect">
            <a:avLst/>
          </a:prstGeom>
        </p:spPr>
        <p:txBody>
          <a:bodyPr wrap="none">
            <a:spAutoFit/>
          </a:bodyPr>
          <a:lstStyle/>
          <a:p>
            <a:r>
              <a:rPr lang="en-US" altLang="ja-JP" dirty="0" smtClean="0"/>
              <a:t>asahi.com</a:t>
            </a:r>
            <a:endParaRPr lang="ja-JP" altLang="en-US" dirty="0"/>
          </a:p>
        </p:txBody>
      </p:sp>
      <p:sp>
        <p:nvSpPr>
          <p:cNvPr id="7" name="テキスト ボックス 6"/>
          <p:cNvSpPr txBox="1"/>
          <p:nvPr/>
        </p:nvSpPr>
        <p:spPr>
          <a:xfrm>
            <a:off x="5220072" y="2276872"/>
            <a:ext cx="3888432" cy="3108543"/>
          </a:xfrm>
          <a:prstGeom prst="rect">
            <a:avLst/>
          </a:prstGeom>
          <a:noFill/>
        </p:spPr>
        <p:txBody>
          <a:bodyPr wrap="square" rtlCol="0">
            <a:spAutoFit/>
          </a:bodyPr>
          <a:lstStyle/>
          <a:p>
            <a:r>
              <a:rPr lang="ja-JP" altLang="en-US" sz="2800" dirty="0"/>
              <a:t>コンビニの</a:t>
            </a:r>
            <a:r>
              <a:rPr lang="ja-JP" altLang="en-US" sz="2800" dirty="0" smtClean="0"/>
              <a:t>弁当</a:t>
            </a:r>
            <a:endParaRPr lang="en-US" altLang="ja-JP" sz="2800" dirty="0"/>
          </a:p>
          <a:p>
            <a:r>
              <a:rPr lang="ja-JP" altLang="en-US" sz="2800" dirty="0" smtClean="0"/>
              <a:t>おにぎり</a:t>
            </a:r>
            <a:endParaRPr lang="en-US" altLang="ja-JP" sz="2800" dirty="0"/>
          </a:p>
          <a:p>
            <a:r>
              <a:rPr lang="ja-JP" altLang="en-US" sz="2800" dirty="0" smtClean="0"/>
              <a:t>サンドイッチなど</a:t>
            </a:r>
            <a:r>
              <a:rPr lang="en-US" altLang="ja-JP" sz="2800" dirty="0" smtClean="0"/>
              <a:t>…</a:t>
            </a:r>
          </a:p>
          <a:p>
            <a:endParaRPr lang="en-US" altLang="ja-JP" sz="2800" dirty="0" smtClean="0"/>
          </a:p>
          <a:p>
            <a:r>
              <a:rPr lang="ja-JP" altLang="en-US" sz="2800" dirty="0" smtClean="0"/>
              <a:t>ほとんどに大量の</a:t>
            </a:r>
            <a:endParaRPr lang="en-US" altLang="ja-JP" sz="2800" dirty="0" smtClean="0"/>
          </a:p>
          <a:p>
            <a:r>
              <a:rPr lang="ja-JP" altLang="en-US" sz="2800" dirty="0" smtClean="0"/>
              <a:t>食添加物</a:t>
            </a:r>
            <a:r>
              <a:rPr lang="ja-JP" altLang="en-US" sz="2800" dirty="0"/>
              <a:t>等</a:t>
            </a:r>
            <a:r>
              <a:rPr lang="ja-JP" altLang="en-US" sz="2800" dirty="0" smtClean="0"/>
              <a:t>の化学物質</a:t>
            </a:r>
            <a:endParaRPr lang="en-US" altLang="ja-JP" sz="2800" dirty="0" smtClean="0"/>
          </a:p>
          <a:p>
            <a:r>
              <a:rPr lang="ja-JP" altLang="en-US" sz="2800" dirty="0" smtClean="0"/>
              <a:t>が</a:t>
            </a:r>
            <a:r>
              <a:rPr lang="ja-JP" altLang="en-US" sz="2800" dirty="0"/>
              <a:t>含まれています。</a:t>
            </a:r>
            <a:endParaRPr kumimoji="1" lang="ja-JP" altLang="en-US" sz="2800" dirty="0"/>
          </a:p>
        </p:txBody>
      </p:sp>
      <p:sp>
        <p:nvSpPr>
          <p:cNvPr id="9" name="正方形/長方形 8"/>
          <p:cNvSpPr/>
          <p:nvPr/>
        </p:nvSpPr>
        <p:spPr>
          <a:xfrm>
            <a:off x="107504" y="332656"/>
            <a:ext cx="9036496" cy="769441"/>
          </a:xfrm>
          <a:prstGeom prst="rect">
            <a:avLst/>
          </a:prstGeom>
          <a:solidFill>
            <a:srgbClr val="C00000"/>
          </a:solidFill>
        </p:spPr>
        <p:txBody>
          <a:bodyPr wrap="square">
            <a:spAutoFit/>
          </a:bodyPr>
          <a:lstStyle/>
          <a:p>
            <a:pPr algn="ctr"/>
            <a:r>
              <a:rPr lang="ja-JP" altLang="en-US" sz="4400" dirty="0" smtClean="0">
                <a:solidFill>
                  <a:schemeClr val="bg1"/>
                </a:solidFill>
              </a:rPr>
              <a:t>サンドイッチ</a:t>
            </a:r>
            <a:r>
              <a:rPr lang="ja-JP" altLang="en-US" sz="4400" dirty="0">
                <a:solidFill>
                  <a:schemeClr val="bg1"/>
                </a:solidFill>
              </a:rPr>
              <a:t>にもこんな</a:t>
            </a:r>
            <a:r>
              <a:rPr lang="ja-JP" altLang="en-US" sz="4400" dirty="0" smtClean="0">
                <a:solidFill>
                  <a:schemeClr val="bg1"/>
                </a:solidFill>
              </a:rPr>
              <a:t>に添加物が！</a:t>
            </a:r>
            <a:endParaRPr lang="ja-JP" altLang="en-US" sz="4400" dirty="0">
              <a:solidFill>
                <a:schemeClr val="bg1"/>
              </a:solidFill>
              <a:latin typeface="+mj-ea"/>
              <a:ea typeface="+mj-e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星 24 18"/>
          <p:cNvSpPr/>
          <p:nvPr/>
        </p:nvSpPr>
        <p:spPr>
          <a:xfrm>
            <a:off x="5487688" y="1890422"/>
            <a:ext cx="2955283" cy="1908851"/>
          </a:xfrm>
          <a:prstGeom prst="star24">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1475656" y="5265375"/>
            <a:ext cx="6084168" cy="1323439"/>
          </a:xfrm>
          <a:prstGeom prst="rect">
            <a:avLst/>
          </a:prstGeom>
          <a:noFill/>
        </p:spPr>
        <p:txBody>
          <a:bodyPr wrap="square" rtlCol="0">
            <a:spAutoFit/>
          </a:bodyPr>
          <a:lstStyle/>
          <a:p>
            <a:pPr algn="ctr"/>
            <a:r>
              <a:rPr lang="ja-JP" altLang="en-US" sz="4000" dirty="0" smtClean="0"/>
              <a:t>それ以上摂取すると</a:t>
            </a:r>
            <a:endParaRPr lang="en-US" altLang="ja-JP" sz="4000" dirty="0" smtClean="0"/>
          </a:p>
          <a:p>
            <a:pPr algn="ctr"/>
            <a:r>
              <a:rPr lang="ja-JP" altLang="en-US" sz="4000" dirty="0" smtClean="0">
                <a:solidFill>
                  <a:srgbClr val="C00000"/>
                </a:solidFill>
              </a:rPr>
              <a:t>食欲アップ↑</a:t>
            </a:r>
            <a:endParaRPr kumimoji="1" lang="ja-JP" altLang="en-US" sz="4000" dirty="0">
              <a:solidFill>
                <a:srgbClr val="C00000"/>
              </a:solidFill>
            </a:endParaRPr>
          </a:p>
        </p:txBody>
      </p:sp>
      <p:sp>
        <p:nvSpPr>
          <p:cNvPr id="11" name="テキスト ボックス 10"/>
          <p:cNvSpPr txBox="1"/>
          <p:nvPr/>
        </p:nvSpPr>
        <p:spPr>
          <a:xfrm>
            <a:off x="3491963" y="3501727"/>
            <a:ext cx="2160074" cy="70788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kumimoji="1" lang="ja-JP" altLang="en-US" sz="4000" dirty="0" smtClean="0"/>
              <a:t>約４．８</a:t>
            </a:r>
            <a:r>
              <a:rPr kumimoji="1" lang="en-US" altLang="ja-JP" sz="4000" dirty="0" smtClean="0"/>
              <a:t>g</a:t>
            </a:r>
            <a:endParaRPr kumimoji="1" lang="ja-JP" altLang="en-US" sz="4000" dirty="0"/>
          </a:p>
        </p:txBody>
      </p:sp>
      <p:sp>
        <p:nvSpPr>
          <p:cNvPr id="12" name="テキスト ボックス 11"/>
          <p:cNvSpPr txBox="1"/>
          <p:nvPr/>
        </p:nvSpPr>
        <p:spPr>
          <a:xfrm>
            <a:off x="806069" y="3478111"/>
            <a:ext cx="2031517" cy="70788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kumimoji="1" lang="ja-JP" altLang="en-US" sz="4000" dirty="0" smtClean="0"/>
              <a:t>約２．７</a:t>
            </a:r>
            <a:r>
              <a:rPr kumimoji="1" lang="en-US" altLang="ja-JP" sz="4000" dirty="0" smtClean="0"/>
              <a:t>g</a:t>
            </a:r>
            <a:endParaRPr kumimoji="1" lang="ja-JP" altLang="en-US" sz="4000" dirty="0"/>
          </a:p>
        </p:txBody>
      </p:sp>
      <p:sp>
        <p:nvSpPr>
          <p:cNvPr id="15" name="テキスト ボックス 14"/>
          <p:cNvSpPr txBox="1"/>
          <p:nvPr/>
        </p:nvSpPr>
        <p:spPr>
          <a:xfrm>
            <a:off x="5292080" y="2276872"/>
            <a:ext cx="3456467" cy="1077218"/>
          </a:xfrm>
          <a:prstGeom prst="rect">
            <a:avLst/>
          </a:prstGeom>
          <a:noFill/>
        </p:spPr>
        <p:txBody>
          <a:bodyPr wrap="square" rtlCol="0">
            <a:spAutoFit/>
          </a:bodyPr>
          <a:lstStyle/>
          <a:p>
            <a:pPr algn="ctr"/>
            <a:r>
              <a:rPr kumimoji="1" lang="ja-JP" altLang="en-US" sz="3200" dirty="0" smtClean="0"/>
              <a:t>こんなにも</a:t>
            </a:r>
            <a:endParaRPr kumimoji="1" lang="en-US" altLang="ja-JP" sz="3200" dirty="0" smtClean="0"/>
          </a:p>
          <a:p>
            <a:pPr algn="ctr"/>
            <a:r>
              <a:rPr lang="ja-JP" altLang="en-US" sz="3200" dirty="0" smtClean="0"/>
              <a:t>大量の塩分が！</a:t>
            </a:r>
            <a:endParaRPr kumimoji="1" lang="ja-JP" altLang="en-US" sz="3200" dirty="0"/>
          </a:p>
        </p:txBody>
      </p:sp>
      <p:sp>
        <p:nvSpPr>
          <p:cNvPr id="16" name="テキスト ボックス 15"/>
          <p:cNvSpPr txBox="1"/>
          <p:nvPr/>
        </p:nvSpPr>
        <p:spPr>
          <a:xfrm>
            <a:off x="197768" y="4437112"/>
            <a:ext cx="8748464" cy="769441"/>
          </a:xfrm>
          <a:prstGeom prst="rect">
            <a:avLst/>
          </a:prstGeom>
          <a:noFill/>
        </p:spPr>
        <p:txBody>
          <a:bodyPr wrap="square" rtlCol="0">
            <a:spAutoFit/>
          </a:bodyPr>
          <a:lstStyle/>
          <a:p>
            <a:pPr algn="ctr"/>
            <a:r>
              <a:rPr kumimoji="1" lang="ja-JP" altLang="en-US" sz="4000" dirty="0" smtClean="0"/>
              <a:t>塩分は、一日約</a:t>
            </a:r>
            <a:r>
              <a:rPr kumimoji="1" lang="ja-JP" altLang="en-US" sz="4400" dirty="0" smtClean="0">
                <a:solidFill>
                  <a:srgbClr val="C00000"/>
                </a:solidFill>
              </a:rPr>
              <a:t>７ｇ</a:t>
            </a:r>
            <a:r>
              <a:rPr kumimoji="1" lang="ja-JP" altLang="en-US" sz="4000" dirty="0" smtClean="0"/>
              <a:t>が適正です。</a:t>
            </a:r>
            <a:endParaRPr kumimoji="1" lang="ja-JP" altLang="en-US" sz="4000" dirty="0"/>
          </a:p>
        </p:txBody>
      </p:sp>
      <p:sp>
        <p:nvSpPr>
          <p:cNvPr id="17" name="正方形/長方形 16"/>
          <p:cNvSpPr/>
          <p:nvPr/>
        </p:nvSpPr>
        <p:spPr>
          <a:xfrm>
            <a:off x="107504" y="332656"/>
            <a:ext cx="9036496" cy="769441"/>
          </a:xfrm>
          <a:prstGeom prst="rect">
            <a:avLst/>
          </a:prstGeom>
          <a:solidFill>
            <a:srgbClr val="C00000"/>
          </a:solidFill>
        </p:spPr>
        <p:txBody>
          <a:bodyPr wrap="square">
            <a:spAutoFit/>
          </a:bodyPr>
          <a:lstStyle/>
          <a:p>
            <a:pPr algn="ctr"/>
            <a:r>
              <a:rPr lang="ja-JP" altLang="en-US" sz="4400" dirty="0" smtClean="0">
                <a:solidFill>
                  <a:schemeClr val="bg1"/>
                </a:solidFill>
              </a:rPr>
              <a:t>塩分濃度に注意</a:t>
            </a:r>
            <a:endParaRPr lang="ja-JP" altLang="en-US" sz="4400" dirty="0">
              <a:solidFill>
                <a:schemeClr val="bg1"/>
              </a:solidFill>
              <a:latin typeface="+mj-ea"/>
              <a:ea typeface="+mj-ea"/>
            </a:endParaRPr>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2571" y="1266022"/>
            <a:ext cx="2809527" cy="2317860"/>
          </a:xfrm>
          <a:prstGeom prst="rect">
            <a:avLst/>
          </a:prstGeom>
        </p:spPr>
      </p:pic>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832" y="1890422"/>
            <a:ext cx="2373993" cy="164399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グループ化 17"/>
          <p:cNvGrpSpPr/>
          <p:nvPr/>
        </p:nvGrpSpPr>
        <p:grpSpPr>
          <a:xfrm>
            <a:off x="3148216" y="3160388"/>
            <a:ext cx="2304256" cy="1121351"/>
            <a:chOff x="3563888" y="2518860"/>
            <a:chExt cx="2304256" cy="1121351"/>
          </a:xfrm>
        </p:grpSpPr>
        <p:sp>
          <p:nvSpPr>
            <p:cNvPr id="7" name="円/楕円 6"/>
            <p:cNvSpPr/>
            <p:nvPr/>
          </p:nvSpPr>
          <p:spPr>
            <a:xfrm>
              <a:off x="3563888" y="2518860"/>
              <a:ext cx="2304256" cy="112135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3916759" y="2817925"/>
              <a:ext cx="1598515" cy="523220"/>
            </a:xfrm>
            <a:prstGeom prst="rect">
              <a:avLst/>
            </a:prstGeom>
            <a:noFill/>
          </p:spPr>
          <p:txBody>
            <a:bodyPr wrap="none" rtlCol="0">
              <a:spAutoFit/>
            </a:bodyPr>
            <a:lstStyle/>
            <a:p>
              <a:r>
                <a:rPr lang="ja-JP" altLang="en-US" sz="2800" b="1" dirty="0" smtClean="0">
                  <a:solidFill>
                    <a:schemeClr val="bg1"/>
                  </a:solidFill>
                </a:rPr>
                <a:t>疲れた時</a:t>
              </a:r>
              <a:endParaRPr kumimoji="1" lang="ja-JP" altLang="en-US" sz="2800" dirty="0">
                <a:solidFill>
                  <a:schemeClr val="bg1"/>
                </a:solidFill>
              </a:endParaRPr>
            </a:p>
          </p:txBody>
        </p:sp>
      </p:grpSp>
      <p:grpSp>
        <p:nvGrpSpPr>
          <p:cNvPr id="13" name="グループ化 12"/>
          <p:cNvGrpSpPr/>
          <p:nvPr/>
        </p:nvGrpSpPr>
        <p:grpSpPr>
          <a:xfrm>
            <a:off x="389278" y="2557007"/>
            <a:ext cx="2876694" cy="1224136"/>
            <a:chOff x="389278" y="2557007"/>
            <a:chExt cx="2876694" cy="1224136"/>
          </a:xfrm>
        </p:grpSpPr>
        <p:sp>
          <p:nvSpPr>
            <p:cNvPr id="6" name="円/楕円 5"/>
            <p:cNvSpPr/>
            <p:nvPr/>
          </p:nvSpPr>
          <p:spPr>
            <a:xfrm>
              <a:off x="389278" y="2557007"/>
              <a:ext cx="2876694" cy="122413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677310" y="2815132"/>
              <a:ext cx="2300630" cy="707886"/>
            </a:xfrm>
            <a:prstGeom prst="rect">
              <a:avLst/>
            </a:prstGeom>
            <a:noFill/>
          </p:spPr>
          <p:txBody>
            <a:bodyPr wrap="none" rtlCol="0">
              <a:spAutoFit/>
            </a:bodyPr>
            <a:lstStyle/>
            <a:p>
              <a:r>
                <a:rPr lang="ja-JP" altLang="en-US" sz="2000" b="1" dirty="0" smtClean="0">
                  <a:solidFill>
                    <a:schemeClr val="bg1"/>
                  </a:solidFill>
                </a:rPr>
                <a:t>肉体的なストレスが</a:t>
              </a:r>
              <a:endParaRPr lang="en-US" altLang="ja-JP" sz="2000" b="1" dirty="0" smtClean="0">
                <a:solidFill>
                  <a:schemeClr val="bg1"/>
                </a:solidFill>
              </a:endParaRPr>
            </a:p>
            <a:p>
              <a:r>
                <a:rPr lang="ja-JP" altLang="en-US" sz="2000" b="1" dirty="0" smtClean="0">
                  <a:solidFill>
                    <a:schemeClr val="bg1"/>
                  </a:solidFill>
                </a:rPr>
                <a:t>たまっているとき</a:t>
              </a:r>
              <a:endParaRPr kumimoji="1" lang="ja-JP" altLang="en-US" sz="2000" dirty="0">
                <a:solidFill>
                  <a:schemeClr val="bg1"/>
                </a:solidFill>
              </a:endParaRPr>
            </a:p>
          </p:txBody>
        </p:sp>
      </p:grpSp>
      <p:grpSp>
        <p:nvGrpSpPr>
          <p:cNvPr id="17" name="グループ化 16"/>
          <p:cNvGrpSpPr/>
          <p:nvPr/>
        </p:nvGrpSpPr>
        <p:grpSpPr>
          <a:xfrm>
            <a:off x="395536" y="3846115"/>
            <a:ext cx="3024336" cy="1278141"/>
            <a:chOff x="395536" y="3846115"/>
            <a:chExt cx="3024336" cy="1278141"/>
          </a:xfrm>
        </p:grpSpPr>
        <p:sp>
          <p:nvSpPr>
            <p:cNvPr id="8" name="円/楕円 7"/>
            <p:cNvSpPr/>
            <p:nvPr/>
          </p:nvSpPr>
          <p:spPr>
            <a:xfrm>
              <a:off x="395536" y="3846115"/>
              <a:ext cx="3024336" cy="127814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757389" y="4131242"/>
              <a:ext cx="2300630" cy="707886"/>
            </a:xfrm>
            <a:prstGeom prst="rect">
              <a:avLst/>
            </a:prstGeom>
            <a:noFill/>
          </p:spPr>
          <p:txBody>
            <a:bodyPr wrap="none" rtlCol="0">
              <a:spAutoFit/>
            </a:bodyPr>
            <a:lstStyle/>
            <a:p>
              <a:r>
                <a:rPr lang="ja-JP" altLang="en-US" sz="2000" b="1" dirty="0" smtClean="0">
                  <a:solidFill>
                    <a:schemeClr val="bg1"/>
                  </a:solidFill>
                </a:rPr>
                <a:t>精神的なストレスが</a:t>
              </a:r>
              <a:endParaRPr lang="en-US" altLang="ja-JP" sz="2000" b="1" dirty="0" smtClean="0">
                <a:solidFill>
                  <a:schemeClr val="bg1"/>
                </a:solidFill>
              </a:endParaRPr>
            </a:p>
            <a:p>
              <a:r>
                <a:rPr lang="ja-JP" altLang="en-US" sz="2000" b="1" dirty="0" smtClean="0">
                  <a:solidFill>
                    <a:schemeClr val="bg1"/>
                  </a:solidFill>
                </a:rPr>
                <a:t>たまっているとき</a:t>
              </a:r>
              <a:endParaRPr kumimoji="1" lang="ja-JP" altLang="en-US" sz="2000" dirty="0">
                <a:solidFill>
                  <a:schemeClr val="bg1"/>
                </a:solidFill>
              </a:endParaRPr>
            </a:p>
          </p:txBody>
        </p:sp>
      </p:grpSp>
      <p:sp>
        <p:nvSpPr>
          <p:cNvPr id="16" name="テキスト ボックス 15"/>
          <p:cNvSpPr txBox="1"/>
          <p:nvPr/>
        </p:nvSpPr>
        <p:spPr>
          <a:xfrm>
            <a:off x="1259632" y="5040406"/>
            <a:ext cx="7416824" cy="923330"/>
          </a:xfrm>
          <a:prstGeom prst="rect">
            <a:avLst/>
          </a:prstGeom>
          <a:noFill/>
        </p:spPr>
        <p:txBody>
          <a:bodyPr wrap="square" rtlCol="0">
            <a:spAutoFit/>
          </a:bodyPr>
          <a:lstStyle/>
          <a:p>
            <a:r>
              <a:rPr lang="ja-JP" altLang="en-US" sz="3200" b="1" dirty="0" smtClean="0"/>
              <a:t>濃い味付けを好む人は</a:t>
            </a:r>
            <a:r>
              <a:rPr lang="ja-JP" altLang="en-US" sz="5400" b="1" dirty="0" smtClean="0">
                <a:solidFill>
                  <a:srgbClr val="C00000"/>
                </a:solidFill>
                <a:latin typeface="02うつくし明朝体" pitchFamily="50" charset="-128"/>
                <a:ea typeface="02うつくし明朝体" pitchFamily="50" charset="-128"/>
              </a:rPr>
              <a:t>要注意</a:t>
            </a:r>
            <a:r>
              <a:rPr lang="ja-JP" altLang="en-US" sz="3200" b="1" dirty="0" smtClean="0"/>
              <a:t>！</a:t>
            </a:r>
            <a:endParaRPr lang="ja-JP" altLang="en-US" sz="3200" dirty="0"/>
          </a:p>
        </p:txBody>
      </p:sp>
      <p:sp>
        <p:nvSpPr>
          <p:cNvPr id="14" name="テキスト ボックス 13"/>
          <p:cNvSpPr txBox="1"/>
          <p:nvPr/>
        </p:nvSpPr>
        <p:spPr>
          <a:xfrm>
            <a:off x="143508" y="5949280"/>
            <a:ext cx="8964488" cy="646331"/>
          </a:xfrm>
          <a:prstGeom prst="rect">
            <a:avLst/>
          </a:prstGeom>
          <a:noFill/>
        </p:spPr>
        <p:txBody>
          <a:bodyPr wrap="square" rtlCol="0">
            <a:spAutoFit/>
          </a:bodyPr>
          <a:lstStyle/>
          <a:p>
            <a:r>
              <a:rPr lang="ja-JP" altLang="en-US" dirty="0" smtClean="0"/>
              <a:t>水分の摂り過ぎ（むくみ）とも関連します</a:t>
            </a:r>
            <a:r>
              <a:rPr lang="ja-JP" altLang="en-US" dirty="0"/>
              <a:t>が</a:t>
            </a:r>
            <a:r>
              <a:rPr lang="ja-JP" altLang="en-US" dirty="0" smtClean="0"/>
              <a:t>、体内の塩分濃度が上がるとそれを薄めようとして消化液の分泌が盛んになります。すると食欲が増してしまい、太りやすくなるのです。</a:t>
            </a:r>
            <a:endParaRPr lang="en-US" altLang="ja-JP" dirty="0" smtClean="0"/>
          </a:p>
        </p:txBody>
      </p:sp>
      <p:sp>
        <p:nvSpPr>
          <p:cNvPr id="15" name="正方形/長方形 14"/>
          <p:cNvSpPr/>
          <p:nvPr/>
        </p:nvSpPr>
        <p:spPr>
          <a:xfrm>
            <a:off x="107504" y="332656"/>
            <a:ext cx="9036496" cy="769441"/>
          </a:xfrm>
          <a:prstGeom prst="rect">
            <a:avLst/>
          </a:prstGeom>
          <a:solidFill>
            <a:srgbClr val="C00000"/>
          </a:solidFill>
        </p:spPr>
        <p:txBody>
          <a:bodyPr wrap="square">
            <a:spAutoFit/>
          </a:bodyPr>
          <a:lstStyle/>
          <a:p>
            <a:pPr algn="ctr"/>
            <a:r>
              <a:rPr lang="ja-JP" altLang="en-US" sz="4400" dirty="0" smtClean="0">
                <a:solidFill>
                  <a:schemeClr val="bg1"/>
                </a:solidFill>
                <a:latin typeface="+mj-ea"/>
                <a:ea typeface="+mj-ea"/>
              </a:rPr>
              <a:t>濃い味は太りやすい</a:t>
            </a:r>
            <a:endParaRPr lang="ja-JP" altLang="en-US" sz="4400" dirty="0">
              <a:solidFill>
                <a:schemeClr val="bg1"/>
              </a:solidFill>
              <a:latin typeface="+mj-ea"/>
              <a:ea typeface="+mj-ea"/>
            </a:endParaRPr>
          </a:p>
        </p:txBody>
      </p:sp>
      <p:sp>
        <p:nvSpPr>
          <p:cNvPr id="4" name="テキスト ボックス 3"/>
          <p:cNvSpPr txBox="1"/>
          <p:nvPr/>
        </p:nvSpPr>
        <p:spPr>
          <a:xfrm>
            <a:off x="179512" y="1196752"/>
            <a:ext cx="8868133" cy="954107"/>
          </a:xfrm>
          <a:prstGeom prst="rect">
            <a:avLst/>
          </a:prstGeom>
          <a:noFill/>
        </p:spPr>
        <p:txBody>
          <a:bodyPr wrap="none" rtlCol="0">
            <a:spAutoFit/>
          </a:bodyPr>
          <a:lstStyle/>
          <a:p>
            <a:pPr>
              <a:buNone/>
            </a:pPr>
            <a:r>
              <a:rPr lang="ja-JP" altLang="en-US" sz="2800" b="1" dirty="0"/>
              <a:t>濃い味つけの</a:t>
            </a:r>
            <a:r>
              <a:rPr lang="ja-JP" altLang="en-US" sz="2800" b="1" dirty="0" smtClean="0"/>
              <a:t>料理</a:t>
            </a:r>
            <a:r>
              <a:rPr lang="ja-JP" altLang="en-US" sz="2800" b="1" dirty="0"/>
              <a:t>は</a:t>
            </a:r>
            <a:r>
              <a:rPr lang="ja-JP" altLang="en-US" sz="2800" b="1" dirty="0" smtClean="0"/>
              <a:t>食欲</a:t>
            </a:r>
            <a:r>
              <a:rPr lang="ja-JP" altLang="en-US" sz="2800" b="1" dirty="0"/>
              <a:t>が増し、</a:t>
            </a:r>
            <a:endParaRPr lang="en-US" altLang="ja-JP" sz="2800" b="1" dirty="0"/>
          </a:p>
          <a:p>
            <a:pPr>
              <a:buNone/>
            </a:pPr>
            <a:r>
              <a:rPr lang="ja-JP" altLang="en-US" sz="2800" b="1" dirty="0"/>
              <a:t>ついついご飯やパンなどの主食を食べすぎてしまいます</a:t>
            </a:r>
            <a:r>
              <a:rPr lang="ja-JP" altLang="en-US" sz="2800" b="1" dirty="0" smtClean="0"/>
              <a:t>。</a:t>
            </a:r>
            <a:endParaRPr lang="ja-JP" altLang="en-US" sz="2800" dirty="0"/>
          </a:p>
        </p:txBody>
      </p:sp>
      <p:pic>
        <p:nvPicPr>
          <p:cNvPr id="19" name="図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90087">
            <a:off x="4601635" y="4264066"/>
            <a:ext cx="966303" cy="972788"/>
          </a:xfrm>
          <a:prstGeom prst="rect">
            <a:avLst/>
          </a:prstGeom>
        </p:spPr>
      </p:pic>
      <p:pic>
        <p:nvPicPr>
          <p:cNvPr id="20" name="図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0949" y="3319663"/>
            <a:ext cx="2166056" cy="1933205"/>
          </a:xfrm>
          <a:prstGeom prst="rect">
            <a:avLst/>
          </a:prstGeom>
        </p:spPr>
      </p:pic>
      <p:pic>
        <p:nvPicPr>
          <p:cNvPr id="21" name="図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0817" y="2871618"/>
            <a:ext cx="1771650" cy="2381250"/>
          </a:xfrm>
          <a:prstGeom prst="rect">
            <a:avLst/>
          </a:prstGeom>
        </p:spPr>
      </p:pic>
      <p:pic>
        <p:nvPicPr>
          <p:cNvPr id="23" name="図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90087">
            <a:off x="6421935" y="2420758"/>
            <a:ext cx="966303" cy="972788"/>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1763688" y="2924944"/>
            <a:ext cx="576064"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2226" name="Picture 2" descr="クリックすると新しいウィンドウで開きます"/>
          <p:cNvPicPr>
            <a:picLocks noChangeAspect="1" noChangeArrowheads="1"/>
          </p:cNvPicPr>
          <p:nvPr/>
        </p:nvPicPr>
        <p:blipFill>
          <a:blip r:embed="rId2" cstate="print"/>
          <a:srcRect/>
          <a:stretch>
            <a:fillRect/>
          </a:stretch>
        </p:blipFill>
        <p:spPr bwMode="auto">
          <a:xfrm>
            <a:off x="190685" y="2683020"/>
            <a:ext cx="4298133" cy="3116147"/>
          </a:xfrm>
          <a:prstGeom prst="rect">
            <a:avLst/>
          </a:prstGeom>
          <a:noFill/>
        </p:spPr>
      </p:pic>
      <p:sp>
        <p:nvSpPr>
          <p:cNvPr id="8" name="テキスト ボックス 7"/>
          <p:cNvSpPr txBox="1"/>
          <p:nvPr/>
        </p:nvSpPr>
        <p:spPr>
          <a:xfrm>
            <a:off x="4860032" y="1412776"/>
            <a:ext cx="3528392" cy="1200329"/>
          </a:xfrm>
          <a:prstGeom prst="rect">
            <a:avLst/>
          </a:prstGeom>
          <a:noFill/>
          <a:ln>
            <a:solidFill>
              <a:schemeClr val="bg1"/>
            </a:solidFill>
          </a:ln>
        </p:spPr>
        <p:txBody>
          <a:bodyPr wrap="square" rtlCol="0">
            <a:spAutoFit/>
          </a:bodyPr>
          <a:lstStyle/>
          <a:p>
            <a:r>
              <a:rPr lang="ja-JP" altLang="en-US" sz="2400" b="1" dirty="0" smtClean="0">
                <a:latin typeface="+mj-ea"/>
                <a:ea typeface="+mj-ea"/>
              </a:rPr>
              <a:t>アルコールの場合は</a:t>
            </a:r>
            <a:r>
              <a:rPr lang="ja-JP" altLang="en-US" sz="2400" b="1" dirty="0" smtClean="0">
                <a:solidFill>
                  <a:srgbClr val="C00000"/>
                </a:solidFill>
                <a:latin typeface="+mj-ea"/>
                <a:ea typeface="+mj-ea"/>
              </a:rPr>
              <a:t>汗や尿になり体脂肪にはほぼなりません</a:t>
            </a:r>
            <a:r>
              <a:rPr lang="ja-JP" altLang="en-US" sz="2400" dirty="0" smtClean="0">
                <a:solidFill>
                  <a:srgbClr val="C00000"/>
                </a:solidFill>
                <a:latin typeface="+mj-ea"/>
                <a:ea typeface="+mj-ea"/>
              </a:rPr>
              <a:t>。</a:t>
            </a:r>
            <a:endParaRPr kumimoji="1" lang="ja-JP" altLang="en-US" sz="2400" dirty="0">
              <a:solidFill>
                <a:srgbClr val="C00000"/>
              </a:solidFill>
              <a:latin typeface="+mj-ea"/>
              <a:ea typeface="+mj-ea"/>
            </a:endParaRPr>
          </a:p>
        </p:txBody>
      </p:sp>
      <p:sp>
        <p:nvSpPr>
          <p:cNvPr id="9" name="テキスト ボックス 8"/>
          <p:cNvSpPr txBox="1"/>
          <p:nvPr/>
        </p:nvSpPr>
        <p:spPr>
          <a:xfrm>
            <a:off x="4585510" y="3841883"/>
            <a:ext cx="4392488" cy="646331"/>
          </a:xfrm>
          <a:prstGeom prst="rect">
            <a:avLst/>
          </a:prstGeom>
          <a:noFill/>
          <a:ln>
            <a:solidFill>
              <a:schemeClr val="bg1"/>
            </a:solidFill>
          </a:ln>
        </p:spPr>
        <p:txBody>
          <a:bodyPr wrap="square" rtlCol="0">
            <a:spAutoFit/>
          </a:bodyPr>
          <a:lstStyle/>
          <a:p>
            <a:r>
              <a:rPr lang="ja-JP" altLang="en-US" dirty="0" smtClean="0">
                <a:latin typeface="+mj-ea"/>
                <a:ea typeface="+mj-ea"/>
              </a:rPr>
              <a:t>肝臓は解毒排出を優先してしまい</a:t>
            </a:r>
            <a:endParaRPr lang="en-US" altLang="ja-JP" dirty="0" smtClean="0">
              <a:latin typeface="+mj-ea"/>
              <a:ea typeface="+mj-ea"/>
            </a:endParaRPr>
          </a:p>
          <a:p>
            <a:r>
              <a:rPr lang="ja-JP" altLang="en-US" dirty="0" smtClean="0">
                <a:solidFill>
                  <a:srgbClr val="C00000"/>
                </a:solidFill>
                <a:latin typeface="+mj-ea"/>
                <a:ea typeface="+mj-ea"/>
              </a:rPr>
              <a:t>他の役割をおろそかにしてしまう</a:t>
            </a:r>
            <a:r>
              <a:rPr lang="ja-JP" altLang="en-US" dirty="0" smtClean="0">
                <a:latin typeface="+mj-ea"/>
                <a:ea typeface="+mj-ea"/>
              </a:rPr>
              <a:t>のです！</a:t>
            </a:r>
            <a:endParaRPr kumimoji="1" lang="ja-JP" altLang="en-US" dirty="0">
              <a:latin typeface="+mj-ea"/>
              <a:ea typeface="+mj-ea"/>
            </a:endParaRPr>
          </a:p>
        </p:txBody>
      </p:sp>
      <p:sp>
        <p:nvSpPr>
          <p:cNvPr id="10" name="テキスト ボックス 9"/>
          <p:cNvSpPr txBox="1"/>
          <p:nvPr/>
        </p:nvSpPr>
        <p:spPr>
          <a:xfrm>
            <a:off x="4283968" y="5445224"/>
            <a:ext cx="4860032" cy="707886"/>
          </a:xfrm>
          <a:prstGeom prst="rect">
            <a:avLst/>
          </a:prstGeom>
          <a:noFill/>
        </p:spPr>
        <p:txBody>
          <a:bodyPr wrap="square" rtlCol="0">
            <a:spAutoFit/>
          </a:bodyPr>
          <a:lstStyle/>
          <a:p>
            <a:pPr algn="ctr"/>
            <a:r>
              <a:rPr lang="ja-JP" altLang="en-US" sz="4000" b="1" dirty="0" smtClean="0">
                <a:solidFill>
                  <a:srgbClr val="C00000"/>
                </a:solidFill>
                <a:latin typeface="+mj-ea"/>
                <a:ea typeface="+mj-ea"/>
              </a:rPr>
              <a:t>体脂肪</a:t>
            </a:r>
            <a:r>
              <a:rPr lang="ja-JP" altLang="en-US" b="1" dirty="0" smtClean="0">
                <a:latin typeface="+mj-ea"/>
                <a:ea typeface="+mj-ea"/>
              </a:rPr>
              <a:t>となってしまいます。</a:t>
            </a:r>
            <a:endParaRPr lang="en-US" altLang="ja-JP" dirty="0" smtClean="0">
              <a:latin typeface="+mj-ea"/>
              <a:ea typeface="+mj-ea"/>
            </a:endParaRPr>
          </a:p>
        </p:txBody>
      </p:sp>
      <p:sp>
        <p:nvSpPr>
          <p:cNvPr id="11" name="テキスト ボックス 10"/>
          <p:cNvSpPr txBox="1"/>
          <p:nvPr/>
        </p:nvSpPr>
        <p:spPr>
          <a:xfrm>
            <a:off x="395536" y="1268760"/>
            <a:ext cx="3206432" cy="107721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ja-JP" altLang="en-US" sz="3200" dirty="0" smtClean="0">
                <a:solidFill>
                  <a:schemeClr val="bg1"/>
                </a:solidFill>
                <a:latin typeface="+mj-ea"/>
                <a:ea typeface="+mj-ea"/>
              </a:rPr>
              <a:t>アルコールが</a:t>
            </a:r>
            <a:endParaRPr lang="en-US" altLang="ja-JP" sz="3200" dirty="0" smtClean="0">
              <a:solidFill>
                <a:schemeClr val="bg1"/>
              </a:solidFill>
              <a:latin typeface="+mj-ea"/>
              <a:ea typeface="+mj-ea"/>
            </a:endParaRPr>
          </a:p>
          <a:p>
            <a:pPr algn="ctr"/>
            <a:r>
              <a:rPr lang="ja-JP" altLang="en-US" sz="3200" dirty="0" smtClean="0">
                <a:solidFill>
                  <a:schemeClr val="bg1"/>
                </a:solidFill>
                <a:latin typeface="+mj-ea"/>
                <a:ea typeface="+mj-ea"/>
              </a:rPr>
              <a:t>太る理由とは？</a:t>
            </a:r>
          </a:p>
        </p:txBody>
      </p:sp>
      <p:sp>
        <p:nvSpPr>
          <p:cNvPr id="13" name="下矢印 12"/>
          <p:cNvSpPr/>
          <p:nvPr/>
        </p:nvSpPr>
        <p:spPr>
          <a:xfrm>
            <a:off x="5450640" y="2943824"/>
            <a:ext cx="2448272" cy="792088"/>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14" name="テキスト ボックス 13"/>
          <p:cNvSpPr txBox="1"/>
          <p:nvPr/>
        </p:nvSpPr>
        <p:spPr>
          <a:xfrm>
            <a:off x="5345832" y="3012050"/>
            <a:ext cx="2736304" cy="523220"/>
          </a:xfrm>
          <a:prstGeom prst="rect">
            <a:avLst/>
          </a:prstGeom>
          <a:noFill/>
        </p:spPr>
        <p:txBody>
          <a:bodyPr wrap="square" rtlCol="0">
            <a:spAutoFit/>
          </a:bodyPr>
          <a:lstStyle/>
          <a:p>
            <a:pPr algn="ctr"/>
            <a:r>
              <a:rPr kumimoji="1" lang="ja-JP" altLang="en-US" sz="2800" dirty="0" smtClean="0">
                <a:solidFill>
                  <a:schemeClr val="bg1"/>
                </a:solidFill>
                <a:latin typeface="+mj-ea"/>
                <a:ea typeface="+mj-ea"/>
              </a:rPr>
              <a:t>しかし</a:t>
            </a:r>
            <a:endParaRPr kumimoji="1" lang="ja-JP" altLang="en-US" sz="2800" dirty="0">
              <a:solidFill>
                <a:schemeClr val="bg1"/>
              </a:solidFill>
              <a:latin typeface="+mj-ea"/>
              <a:ea typeface="+mj-ea"/>
            </a:endParaRPr>
          </a:p>
        </p:txBody>
      </p:sp>
      <p:sp>
        <p:nvSpPr>
          <p:cNvPr id="15" name="テキスト ボックス 14"/>
          <p:cNvSpPr txBox="1"/>
          <p:nvPr/>
        </p:nvSpPr>
        <p:spPr>
          <a:xfrm>
            <a:off x="5428017" y="4395538"/>
            <a:ext cx="2376264" cy="1015663"/>
          </a:xfrm>
          <a:prstGeom prst="rect">
            <a:avLst/>
          </a:prstGeom>
          <a:noFill/>
        </p:spPr>
        <p:txBody>
          <a:bodyPr wrap="square" rtlCol="0">
            <a:spAutoFit/>
          </a:bodyPr>
          <a:lstStyle/>
          <a:p>
            <a:pPr algn="ctr"/>
            <a:r>
              <a:rPr kumimoji="1" lang="ja-JP" altLang="en-US" sz="6000" dirty="0" smtClean="0">
                <a:latin typeface="+mj-ea"/>
                <a:ea typeface="+mj-ea"/>
              </a:rPr>
              <a:t>結果</a:t>
            </a:r>
            <a:endParaRPr kumimoji="1" lang="ja-JP" altLang="en-US" sz="6000" dirty="0">
              <a:latin typeface="+mj-ea"/>
              <a:ea typeface="+mj-ea"/>
            </a:endParaRPr>
          </a:p>
        </p:txBody>
      </p:sp>
      <p:sp>
        <p:nvSpPr>
          <p:cNvPr id="17" name="正方形/長方形 16"/>
          <p:cNvSpPr/>
          <p:nvPr/>
        </p:nvSpPr>
        <p:spPr>
          <a:xfrm>
            <a:off x="107504" y="332656"/>
            <a:ext cx="9036496" cy="769441"/>
          </a:xfrm>
          <a:prstGeom prst="rect">
            <a:avLst/>
          </a:prstGeom>
          <a:solidFill>
            <a:srgbClr val="C00000"/>
          </a:solidFill>
        </p:spPr>
        <p:txBody>
          <a:bodyPr wrap="square">
            <a:spAutoFit/>
          </a:bodyPr>
          <a:lstStyle/>
          <a:p>
            <a:pPr algn="ctr"/>
            <a:r>
              <a:rPr lang="ja-JP" altLang="en-US" sz="4400" dirty="0" smtClean="0">
                <a:solidFill>
                  <a:schemeClr val="bg1"/>
                </a:solidFill>
                <a:latin typeface="+mj-ea"/>
                <a:ea typeface="+mj-ea"/>
              </a:rPr>
              <a:t>アルコールは控えめに</a:t>
            </a:r>
            <a:endParaRPr lang="ja-JP" altLang="en-US" sz="4400" dirty="0">
              <a:solidFill>
                <a:schemeClr val="bg1"/>
              </a:solidFill>
              <a:latin typeface="+mj-ea"/>
              <a:ea typeface="+mj-e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クリックすると新しいウィンドウで開きます"/>
          <p:cNvPicPr>
            <a:picLocks noChangeAspect="1" noChangeArrowheads="1"/>
          </p:cNvPicPr>
          <p:nvPr/>
        </p:nvPicPr>
        <p:blipFill>
          <a:blip r:embed="rId2" cstate="print"/>
          <a:srcRect/>
          <a:stretch>
            <a:fillRect/>
          </a:stretch>
        </p:blipFill>
        <p:spPr bwMode="auto">
          <a:xfrm>
            <a:off x="6599684" y="1103839"/>
            <a:ext cx="1608720" cy="1846869"/>
          </a:xfrm>
          <a:prstGeom prst="rect">
            <a:avLst/>
          </a:prstGeom>
          <a:noFill/>
        </p:spPr>
      </p:pic>
      <p:sp>
        <p:nvSpPr>
          <p:cNvPr id="5" name="フローチャート : 代替処理 4"/>
          <p:cNvSpPr/>
          <p:nvPr/>
        </p:nvSpPr>
        <p:spPr>
          <a:xfrm>
            <a:off x="1187624" y="2163105"/>
            <a:ext cx="7272808" cy="1301899"/>
          </a:xfrm>
          <a:prstGeom prst="flowChartAlternateProcess">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2195736" y="2337554"/>
            <a:ext cx="5760640" cy="1015663"/>
          </a:xfrm>
          <a:prstGeom prst="rect">
            <a:avLst/>
          </a:prstGeom>
          <a:noFill/>
        </p:spPr>
        <p:txBody>
          <a:bodyPr wrap="square" rtlCol="0">
            <a:spAutoFit/>
          </a:bodyPr>
          <a:lstStyle/>
          <a:p>
            <a:r>
              <a:rPr lang="ja-JP" altLang="en-US" sz="2000" dirty="0" smtClean="0">
                <a:solidFill>
                  <a:schemeClr val="bg1"/>
                </a:solidFill>
              </a:rPr>
              <a:t>胃酸の粘膜が刺激されて血管が開き、血流がよく</a:t>
            </a:r>
            <a:endParaRPr lang="en-US" altLang="ja-JP" sz="2000" dirty="0" smtClean="0">
              <a:solidFill>
                <a:schemeClr val="bg1"/>
              </a:solidFill>
            </a:endParaRPr>
          </a:p>
          <a:p>
            <a:r>
              <a:rPr lang="ja-JP" altLang="en-US" sz="2000" dirty="0" smtClean="0">
                <a:solidFill>
                  <a:schemeClr val="bg1"/>
                </a:solidFill>
              </a:rPr>
              <a:t>なるということがあります。こうして、胃腸の働きが</a:t>
            </a:r>
            <a:endParaRPr lang="en-US" altLang="ja-JP" sz="2000" dirty="0" smtClean="0">
              <a:solidFill>
                <a:schemeClr val="bg1"/>
              </a:solidFill>
            </a:endParaRPr>
          </a:p>
          <a:p>
            <a:r>
              <a:rPr lang="ja-JP" altLang="en-US" sz="2000" dirty="0" smtClean="0">
                <a:solidFill>
                  <a:schemeClr val="bg1"/>
                </a:solidFill>
              </a:rPr>
              <a:t>促進されます！</a:t>
            </a:r>
            <a:endParaRPr kumimoji="1" lang="ja-JP" altLang="en-US" sz="2000" dirty="0">
              <a:solidFill>
                <a:schemeClr val="bg1"/>
              </a:solidFill>
            </a:endParaRPr>
          </a:p>
        </p:txBody>
      </p:sp>
      <p:sp>
        <p:nvSpPr>
          <p:cNvPr id="6" name="テキスト ボックス 5"/>
          <p:cNvSpPr txBox="1"/>
          <p:nvPr/>
        </p:nvSpPr>
        <p:spPr>
          <a:xfrm>
            <a:off x="140979" y="3505364"/>
            <a:ext cx="9054752" cy="1077218"/>
          </a:xfrm>
          <a:prstGeom prst="rect">
            <a:avLst/>
          </a:prstGeom>
          <a:noFill/>
        </p:spPr>
        <p:txBody>
          <a:bodyPr wrap="square" rtlCol="0">
            <a:spAutoFit/>
          </a:bodyPr>
          <a:lstStyle/>
          <a:p>
            <a:pPr algn="ctr"/>
            <a:r>
              <a:rPr lang="ja-JP" altLang="en-US" sz="3200" dirty="0" err="1" smtClean="0"/>
              <a:t>食べても食べても</a:t>
            </a:r>
            <a:r>
              <a:rPr lang="ja-JP" altLang="en-US" sz="3200" dirty="0" smtClean="0"/>
              <a:t>、</a:t>
            </a:r>
            <a:endParaRPr lang="en-US" altLang="ja-JP" sz="3200" dirty="0" smtClean="0"/>
          </a:p>
          <a:p>
            <a:pPr algn="ctr"/>
            <a:r>
              <a:rPr lang="ja-JP" altLang="en-US" sz="3200" dirty="0" smtClean="0">
                <a:solidFill>
                  <a:srgbClr val="C00000"/>
                </a:solidFill>
              </a:rPr>
              <a:t>まだ食べられる</a:t>
            </a:r>
            <a:r>
              <a:rPr lang="ja-JP" altLang="en-US" sz="3200" dirty="0" smtClean="0"/>
              <a:t>という状態になる</a:t>
            </a:r>
            <a:endParaRPr kumimoji="1" lang="ja-JP" altLang="en-US" sz="3200" dirty="0"/>
          </a:p>
        </p:txBody>
      </p:sp>
      <p:sp>
        <p:nvSpPr>
          <p:cNvPr id="12" name="テキスト ボックス 11"/>
          <p:cNvSpPr txBox="1"/>
          <p:nvPr/>
        </p:nvSpPr>
        <p:spPr>
          <a:xfrm>
            <a:off x="845840" y="5554687"/>
            <a:ext cx="7956376" cy="1077218"/>
          </a:xfrm>
          <a:prstGeom prst="rect">
            <a:avLst/>
          </a:prstGeom>
          <a:noFill/>
        </p:spPr>
        <p:txBody>
          <a:bodyPr wrap="square" rtlCol="0">
            <a:spAutoFit/>
          </a:bodyPr>
          <a:lstStyle/>
          <a:p>
            <a:r>
              <a:rPr lang="ja-JP" altLang="en-US" sz="3200" dirty="0" smtClean="0"/>
              <a:t>「頑張ってダイエットするぞ！」</a:t>
            </a:r>
            <a:endParaRPr lang="en-US" altLang="ja-JP" sz="3200" dirty="0" smtClean="0"/>
          </a:p>
          <a:p>
            <a:r>
              <a:rPr lang="ja-JP" altLang="en-US" sz="3200" dirty="0" smtClean="0"/>
              <a:t>という意志も、カンタンにくずれてしまいます。</a:t>
            </a:r>
            <a:endParaRPr kumimoji="1" lang="ja-JP" altLang="en-US" sz="3200" dirty="0"/>
          </a:p>
        </p:txBody>
      </p:sp>
      <p:sp>
        <p:nvSpPr>
          <p:cNvPr id="13" name="下矢印 12"/>
          <p:cNvSpPr/>
          <p:nvPr/>
        </p:nvSpPr>
        <p:spPr>
          <a:xfrm>
            <a:off x="3347864" y="4622942"/>
            <a:ext cx="2448272" cy="828092"/>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107504" y="332656"/>
            <a:ext cx="9036496" cy="707886"/>
          </a:xfrm>
          <a:prstGeom prst="rect">
            <a:avLst/>
          </a:prstGeom>
          <a:solidFill>
            <a:srgbClr val="C00000"/>
          </a:solidFill>
        </p:spPr>
        <p:txBody>
          <a:bodyPr wrap="square">
            <a:spAutoFit/>
          </a:bodyPr>
          <a:lstStyle/>
          <a:p>
            <a:r>
              <a:rPr lang="ja-JP" altLang="en-US" sz="4000" dirty="0">
                <a:solidFill>
                  <a:schemeClr val="bg1"/>
                </a:solidFill>
              </a:rPr>
              <a:t>アルコールは大脳の動きをにぶらせる</a:t>
            </a:r>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550" y="1167785"/>
            <a:ext cx="1913186" cy="2460689"/>
          </a:xfrm>
          <a:prstGeom prst="rect">
            <a:avLst/>
          </a:prstGeom>
        </p:spPr>
      </p:pic>
      <p:sp>
        <p:nvSpPr>
          <p:cNvPr id="7" name="テキスト ボックス 6"/>
          <p:cNvSpPr txBox="1"/>
          <p:nvPr/>
        </p:nvSpPr>
        <p:spPr>
          <a:xfrm>
            <a:off x="2195736" y="1527176"/>
            <a:ext cx="2460930" cy="584775"/>
          </a:xfrm>
          <a:prstGeom prst="rect">
            <a:avLst/>
          </a:prstGeom>
          <a:noFill/>
        </p:spPr>
        <p:txBody>
          <a:bodyPr wrap="none" rtlCol="0">
            <a:spAutoFit/>
          </a:bodyPr>
          <a:lstStyle/>
          <a:p>
            <a:r>
              <a:rPr lang="ja-JP" altLang="en-US" sz="3200" dirty="0"/>
              <a:t>お酒を飲む</a:t>
            </a:r>
            <a:r>
              <a:rPr lang="ja-JP" altLang="en-US" sz="3200" dirty="0" smtClean="0"/>
              <a:t>と</a:t>
            </a:r>
            <a:endParaRPr lang="en-US" altLang="ja-JP" sz="32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二等辺三角形 10"/>
          <p:cNvSpPr/>
          <p:nvPr/>
        </p:nvSpPr>
        <p:spPr>
          <a:xfrm>
            <a:off x="4067944" y="2526414"/>
            <a:ext cx="1872208" cy="480249"/>
          </a:xfrm>
          <a:prstGeom prst="triangl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円/楕円 9"/>
          <p:cNvSpPr/>
          <p:nvPr/>
        </p:nvSpPr>
        <p:spPr>
          <a:xfrm>
            <a:off x="251520" y="1268760"/>
            <a:ext cx="5400600" cy="2232248"/>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2" name="テキスト ボックス 1"/>
          <p:cNvSpPr txBox="1"/>
          <p:nvPr/>
        </p:nvSpPr>
        <p:spPr>
          <a:xfrm>
            <a:off x="251520" y="350947"/>
            <a:ext cx="8892479" cy="707886"/>
          </a:xfrm>
          <a:prstGeom prst="rect">
            <a:avLst/>
          </a:prstGeom>
          <a:noFill/>
        </p:spPr>
        <p:txBody>
          <a:bodyPr wrap="square" rtlCol="0">
            <a:spAutoFit/>
          </a:bodyPr>
          <a:lstStyle/>
          <a:p>
            <a:r>
              <a:rPr lang="ja-JP" altLang="en-US" sz="4000" dirty="0" smtClean="0"/>
              <a:t>それなら、食べずに飲めば太らないの？</a:t>
            </a:r>
            <a:endParaRPr kumimoji="1" lang="ja-JP" altLang="en-US" sz="4000" dirty="0"/>
          </a:p>
        </p:txBody>
      </p:sp>
      <p:pic>
        <p:nvPicPr>
          <p:cNvPr id="69634" name="Picture 2" descr="クリックすると新しいウィンドウで開きます"/>
          <p:cNvPicPr>
            <a:picLocks noChangeAspect="1" noChangeArrowheads="1"/>
          </p:cNvPicPr>
          <p:nvPr/>
        </p:nvPicPr>
        <p:blipFill>
          <a:blip r:embed="rId2" cstate="print"/>
          <a:srcRect/>
          <a:stretch>
            <a:fillRect/>
          </a:stretch>
        </p:blipFill>
        <p:spPr bwMode="auto">
          <a:xfrm>
            <a:off x="5847555" y="1469349"/>
            <a:ext cx="2992489" cy="3191988"/>
          </a:xfrm>
          <a:prstGeom prst="rect">
            <a:avLst/>
          </a:prstGeom>
          <a:noFill/>
        </p:spPr>
      </p:pic>
      <p:sp>
        <p:nvSpPr>
          <p:cNvPr id="4" name="テキスト ボックス 3"/>
          <p:cNvSpPr txBox="1"/>
          <p:nvPr/>
        </p:nvSpPr>
        <p:spPr>
          <a:xfrm>
            <a:off x="539552" y="4276514"/>
            <a:ext cx="6300192" cy="923330"/>
          </a:xfrm>
          <a:prstGeom prst="rect">
            <a:avLst/>
          </a:prstGeom>
          <a:noFill/>
        </p:spPr>
        <p:txBody>
          <a:bodyPr wrap="square" rtlCol="0">
            <a:spAutoFit/>
          </a:bodyPr>
          <a:lstStyle/>
          <a:p>
            <a:r>
              <a:rPr lang="ja-JP" altLang="en-US" sz="5400" dirty="0" smtClean="0"/>
              <a:t>空腹でお酒を飲むと</a:t>
            </a:r>
            <a:endParaRPr kumimoji="1" lang="ja-JP" altLang="en-US" sz="5400" dirty="0"/>
          </a:p>
        </p:txBody>
      </p:sp>
      <p:sp>
        <p:nvSpPr>
          <p:cNvPr id="5" name="テキスト ボックス 4"/>
          <p:cNvSpPr txBox="1"/>
          <p:nvPr/>
        </p:nvSpPr>
        <p:spPr>
          <a:xfrm>
            <a:off x="539552" y="5229200"/>
            <a:ext cx="8064896" cy="369332"/>
          </a:xfrm>
          <a:prstGeom prst="rect">
            <a:avLst/>
          </a:prstGeom>
          <a:noFill/>
        </p:spPr>
        <p:txBody>
          <a:bodyPr wrap="square" rtlCol="0">
            <a:spAutoFit/>
          </a:bodyPr>
          <a:lstStyle/>
          <a:p>
            <a:r>
              <a:rPr lang="ja-JP" altLang="en-US" dirty="0" smtClean="0"/>
              <a:t>あとで血糖値や体温が下がって空腹中枢が刺激されることに・・・</a:t>
            </a:r>
            <a:endParaRPr lang="en-US" altLang="ja-JP" dirty="0" smtClean="0"/>
          </a:p>
        </p:txBody>
      </p:sp>
      <p:sp>
        <p:nvSpPr>
          <p:cNvPr id="9" name="テキスト ボックス 8"/>
          <p:cNvSpPr txBox="1"/>
          <p:nvPr/>
        </p:nvSpPr>
        <p:spPr>
          <a:xfrm>
            <a:off x="755576" y="1772816"/>
            <a:ext cx="4896544" cy="1200329"/>
          </a:xfrm>
          <a:prstGeom prst="rect">
            <a:avLst/>
          </a:prstGeom>
          <a:noFill/>
        </p:spPr>
        <p:txBody>
          <a:bodyPr wrap="square" rtlCol="0">
            <a:spAutoFit/>
          </a:bodyPr>
          <a:lstStyle/>
          <a:p>
            <a:r>
              <a:rPr kumimoji="1" lang="ja-JP" altLang="en-US" sz="3600" dirty="0" smtClean="0"/>
              <a:t>食べずに、</a:t>
            </a:r>
            <a:endParaRPr kumimoji="1" lang="en-US" altLang="ja-JP" sz="3600" dirty="0" smtClean="0"/>
          </a:p>
          <a:p>
            <a:r>
              <a:rPr kumimoji="1" lang="ja-JP" altLang="en-US" sz="3600" dirty="0" smtClean="0"/>
              <a:t>お酒だけならいいよね</a:t>
            </a:r>
            <a:r>
              <a:rPr kumimoji="1" lang="ja-JP" altLang="en-US" sz="2800" dirty="0" smtClean="0"/>
              <a:t>！</a:t>
            </a:r>
            <a:endParaRPr kumimoji="1" lang="ja-JP" altLang="en-US" sz="2800" dirty="0"/>
          </a:p>
        </p:txBody>
      </p:sp>
      <p:sp>
        <p:nvSpPr>
          <p:cNvPr id="13" name="テキスト ボックス 12"/>
          <p:cNvSpPr txBox="1"/>
          <p:nvPr/>
        </p:nvSpPr>
        <p:spPr>
          <a:xfrm>
            <a:off x="457917" y="5582382"/>
            <a:ext cx="8064896" cy="923330"/>
          </a:xfrm>
          <a:prstGeom prst="rect">
            <a:avLst/>
          </a:prstGeom>
          <a:noFill/>
        </p:spPr>
        <p:txBody>
          <a:bodyPr wrap="square" rtlCol="0">
            <a:spAutoFit/>
          </a:bodyPr>
          <a:lstStyle/>
          <a:p>
            <a:r>
              <a:rPr lang="ja-JP" altLang="en-US" sz="5400" dirty="0" smtClean="0">
                <a:solidFill>
                  <a:srgbClr val="C00000"/>
                </a:solidFill>
              </a:rPr>
              <a:t>別腹を招くことになります。</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p:cNvSpPr/>
          <p:nvPr/>
        </p:nvSpPr>
        <p:spPr>
          <a:xfrm>
            <a:off x="202006" y="2973764"/>
            <a:ext cx="6746258" cy="162435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185094" y="1340768"/>
            <a:ext cx="5539033" cy="102357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683568" y="5085184"/>
            <a:ext cx="6696744" cy="1477328"/>
          </a:xfrm>
          <a:prstGeom prst="rect">
            <a:avLst/>
          </a:prstGeom>
          <a:noFill/>
        </p:spPr>
        <p:txBody>
          <a:bodyPr wrap="square" rtlCol="0">
            <a:spAutoFit/>
          </a:bodyPr>
          <a:lstStyle/>
          <a:p>
            <a:r>
              <a:rPr lang="ja-JP" altLang="en-US" sz="2400" dirty="0" smtClean="0"/>
              <a:t>乳製品なら沢山食べて大丈夫</a:t>
            </a:r>
            <a:r>
              <a:rPr lang="en-US" altLang="ja-JP" sz="2400" dirty="0" smtClean="0"/>
              <a:t>…</a:t>
            </a:r>
          </a:p>
          <a:p>
            <a:r>
              <a:rPr lang="ja-JP" altLang="en-US" sz="6600" dirty="0" smtClean="0"/>
              <a:t>ではないんです！</a:t>
            </a:r>
            <a:endParaRPr lang="en-US" altLang="ja-JP" sz="6600" dirty="0" smtClean="0"/>
          </a:p>
        </p:txBody>
      </p:sp>
      <p:sp>
        <p:nvSpPr>
          <p:cNvPr id="10" name="正方形/長方形 9"/>
          <p:cNvSpPr/>
          <p:nvPr/>
        </p:nvSpPr>
        <p:spPr>
          <a:xfrm>
            <a:off x="107504" y="332656"/>
            <a:ext cx="9036496" cy="707886"/>
          </a:xfrm>
          <a:prstGeom prst="rect">
            <a:avLst/>
          </a:prstGeom>
          <a:solidFill>
            <a:srgbClr val="C00000"/>
          </a:solidFill>
        </p:spPr>
        <p:txBody>
          <a:bodyPr wrap="square">
            <a:spAutoFit/>
          </a:bodyPr>
          <a:lstStyle/>
          <a:p>
            <a:pPr algn="ctr"/>
            <a:r>
              <a:rPr lang="ja-JP" altLang="en-US" sz="4000" dirty="0">
                <a:solidFill>
                  <a:schemeClr val="bg1"/>
                </a:solidFill>
              </a:rPr>
              <a:t>乳製品の食べ過ぎは肥満の元！</a:t>
            </a:r>
          </a:p>
        </p:txBody>
      </p:sp>
      <p:sp>
        <p:nvSpPr>
          <p:cNvPr id="4" name="テキスト ボックス 3"/>
          <p:cNvSpPr txBox="1"/>
          <p:nvPr/>
        </p:nvSpPr>
        <p:spPr>
          <a:xfrm>
            <a:off x="755576" y="1360802"/>
            <a:ext cx="4225837" cy="954107"/>
          </a:xfrm>
          <a:prstGeom prst="rect">
            <a:avLst/>
          </a:prstGeom>
          <a:noFill/>
        </p:spPr>
        <p:txBody>
          <a:bodyPr wrap="none" rtlCol="0">
            <a:spAutoFit/>
          </a:bodyPr>
          <a:lstStyle/>
          <a:p>
            <a:r>
              <a:rPr lang="ja-JP" altLang="en-US" sz="2800" dirty="0">
                <a:solidFill>
                  <a:srgbClr val="C00000"/>
                </a:solidFill>
              </a:rPr>
              <a:t>女性ホルモンのバランス</a:t>
            </a:r>
            <a:r>
              <a:rPr lang="ja-JP" altLang="en-US" sz="2800" dirty="0" smtClean="0">
                <a:solidFill>
                  <a:srgbClr val="C00000"/>
                </a:solidFill>
              </a:rPr>
              <a:t>が</a:t>
            </a:r>
            <a:endParaRPr lang="en-US" altLang="ja-JP" sz="2800" dirty="0" smtClean="0">
              <a:solidFill>
                <a:srgbClr val="C00000"/>
              </a:solidFill>
            </a:endParaRPr>
          </a:p>
          <a:p>
            <a:r>
              <a:rPr lang="ja-JP" altLang="en-US" sz="2800" dirty="0" smtClean="0">
                <a:solidFill>
                  <a:srgbClr val="C00000"/>
                </a:solidFill>
              </a:rPr>
              <a:t>崩れる</a:t>
            </a:r>
            <a:r>
              <a:rPr lang="ja-JP" altLang="en-US" sz="2800" dirty="0"/>
              <a:t>ことが</a:t>
            </a:r>
            <a:r>
              <a:rPr lang="ja-JP" altLang="en-US" sz="2800" dirty="0" smtClean="0"/>
              <a:t>あります。</a:t>
            </a:r>
            <a:endParaRPr lang="en-US" altLang="ja-JP" sz="2800" dirty="0"/>
          </a:p>
        </p:txBody>
      </p:sp>
      <p:sp>
        <p:nvSpPr>
          <p:cNvPr id="12" name="テキスト ボックス 11"/>
          <p:cNvSpPr txBox="1"/>
          <p:nvPr/>
        </p:nvSpPr>
        <p:spPr>
          <a:xfrm>
            <a:off x="683568" y="3141017"/>
            <a:ext cx="6345007" cy="1384995"/>
          </a:xfrm>
          <a:prstGeom prst="rect">
            <a:avLst/>
          </a:prstGeom>
          <a:noFill/>
        </p:spPr>
        <p:txBody>
          <a:bodyPr wrap="none" rtlCol="0">
            <a:spAutoFit/>
          </a:bodyPr>
          <a:lstStyle/>
          <a:p>
            <a:pPr>
              <a:buNone/>
            </a:pPr>
            <a:r>
              <a:rPr lang="ja-JP" altLang="en-US" sz="2800" dirty="0" smtClean="0"/>
              <a:t>乳製品</a:t>
            </a:r>
            <a:r>
              <a:rPr lang="ja-JP" altLang="en-US" sz="2800" dirty="0"/>
              <a:t>の摂りすぎ</a:t>
            </a:r>
            <a:r>
              <a:rPr lang="ja-JP" altLang="en-US" sz="2800" dirty="0" smtClean="0"/>
              <a:t>で</a:t>
            </a:r>
            <a:endParaRPr lang="en-US" altLang="ja-JP" sz="2800" dirty="0" smtClean="0"/>
          </a:p>
          <a:p>
            <a:pPr>
              <a:buNone/>
            </a:pPr>
            <a:r>
              <a:rPr lang="ja-JP" altLang="en-US" sz="2800" dirty="0" smtClean="0"/>
              <a:t>腸</a:t>
            </a:r>
            <a:r>
              <a:rPr lang="ja-JP" altLang="en-US" sz="2800" dirty="0"/>
              <a:t>に長くとどまると</a:t>
            </a:r>
            <a:r>
              <a:rPr lang="ja-JP" altLang="en-US" sz="2800" dirty="0" smtClean="0"/>
              <a:t>、</a:t>
            </a:r>
            <a:r>
              <a:rPr lang="ja-JP" altLang="en-US" sz="2800" dirty="0" smtClean="0">
                <a:solidFill>
                  <a:srgbClr val="C00000"/>
                </a:solidFill>
              </a:rPr>
              <a:t>腸内</a:t>
            </a:r>
            <a:r>
              <a:rPr lang="ja-JP" altLang="en-US" sz="2800" dirty="0">
                <a:solidFill>
                  <a:srgbClr val="C00000"/>
                </a:solidFill>
              </a:rPr>
              <a:t>の悪玉菌</a:t>
            </a:r>
            <a:r>
              <a:rPr lang="ja-JP" altLang="en-US" sz="2800" dirty="0" smtClean="0">
                <a:solidFill>
                  <a:srgbClr val="C00000"/>
                </a:solidFill>
              </a:rPr>
              <a:t>の</a:t>
            </a:r>
            <a:endParaRPr lang="en-US" altLang="ja-JP" sz="2800" dirty="0" smtClean="0">
              <a:solidFill>
                <a:srgbClr val="C00000"/>
              </a:solidFill>
            </a:endParaRPr>
          </a:p>
          <a:p>
            <a:pPr>
              <a:buNone/>
            </a:pPr>
            <a:r>
              <a:rPr lang="ja-JP" altLang="en-US" sz="2800" dirty="0" smtClean="0">
                <a:solidFill>
                  <a:srgbClr val="C00000"/>
                </a:solidFill>
              </a:rPr>
              <a:t>エサ</a:t>
            </a:r>
            <a:r>
              <a:rPr lang="ja-JP" altLang="en-US" sz="2800" dirty="0">
                <a:solidFill>
                  <a:srgbClr val="C00000"/>
                </a:solidFill>
              </a:rPr>
              <a:t>になり腐敗がすすむ</a:t>
            </a:r>
            <a:r>
              <a:rPr lang="ja-JP" altLang="en-US" sz="2800" dirty="0"/>
              <a:t>ことが</a:t>
            </a:r>
            <a:r>
              <a:rPr lang="ja-JP" altLang="en-US" sz="2800" dirty="0" smtClean="0"/>
              <a:t>あります。</a:t>
            </a:r>
            <a:endParaRPr lang="en-US" altLang="ja-JP" sz="2800" dirty="0"/>
          </a:p>
        </p:txBody>
      </p:sp>
      <p:pic>
        <p:nvPicPr>
          <p:cNvPr id="7" name="図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0232" y="967852"/>
            <a:ext cx="2290238" cy="2792973"/>
          </a:xfrm>
          <a:prstGeom prst="rect">
            <a:avLst/>
          </a:prstGeom>
        </p:spPr>
      </p:pic>
      <p:pic>
        <p:nvPicPr>
          <p:cNvPr id="11" name="図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5985" y="3933056"/>
            <a:ext cx="1767422" cy="1767422"/>
          </a:xfrm>
          <a:prstGeom prst="rect">
            <a:avLst/>
          </a:prstGeom>
        </p:spPr>
      </p:pic>
      <p:pic>
        <p:nvPicPr>
          <p:cNvPr id="13" name="図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8392" y="1936653"/>
            <a:ext cx="1905000" cy="162877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0" y="332656"/>
            <a:ext cx="9144000" cy="129614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idx="4294967295"/>
          </p:nvPr>
        </p:nvSpPr>
        <p:spPr>
          <a:xfrm>
            <a:off x="390525" y="404664"/>
            <a:ext cx="8362950" cy="1143000"/>
          </a:xfrm>
        </p:spPr>
        <p:txBody>
          <a:bodyPr>
            <a:normAutofit fontScale="90000"/>
          </a:bodyPr>
          <a:lstStyle/>
          <a:p>
            <a:r>
              <a:rPr lang="ja-JP" altLang="en-US" dirty="0" smtClean="0">
                <a:solidFill>
                  <a:schemeClr val="bg1"/>
                </a:solidFill>
              </a:rPr>
              <a:t>やせるためにカロリー計算は必要？</a:t>
            </a:r>
            <a:endParaRPr kumimoji="1" lang="ja-JP" altLang="en-US" dirty="0">
              <a:solidFill>
                <a:schemeClr val="bg1"/>
              </a:solidFill>
            </a:endParaRPr>
          </a:p>
        </p:txBody>
      </p:sp>
      <p:sp>
        <p:nvSpPr>
          <p:cNvPr id="13" name="テキスト ボックス 12"/>
          <p:cNvSpPr txBox="1"/>
          <p:nvPr/>
        </p:nvSpPr>
        <p:spPr>
          <a:xfrm>
            <a:off x="644582" y="4869160"/>
            <a:ext cx="3790104" cy="1323439"/>
          </a:xfrm>
          <a:prstGeom prst="rect">
            <a:avLst/>
          </a:prstGeom>
          <a:noFill/>
        </p:spPr>
        <p:txBody>
          <a:bodyPr wrap="square" rtlCol="0">
            <a:spAutoFit/>
          </a:bodyPr>
          <a:lstStyle/>
          <a:p>
            <a:r>
              <a:rPr lang="ja-JP" altLang="en-US" sz="4000" dirty="0" smtClean="0"/>
              <a:t>カロリー計算が</a:t>
            </a:r>
            <a:endParaRPr lang="en-US" altLang="ja-JP" sz="4000" dirty="0" smtClean="0"/>
          </a:p>
          <a:p>
            <a:r>
              <a:rPr lang="ja-JP" altLang="en-US" sz="4000" dirty="0" smtClean="0"/>
              <a:t>必要</a:t>
            </a:r>
            <a:endParaRPr kumimoji="1" lang="ja-JP" altLang="en-US" sz="4000" dirty="0"/>
          </a:p>
        </p:txBody>
      </p:sp>
      <p:pic>
        <p:nvPicPr>
          <p:cNvPr id="1026" name="Picture 2" descr="C:\Users\藤井麻美\Desktop\イラスト素材\syokuji_kasyokusyou.png"/>
          <p:cNvPicPr>
            <a:picLocks noChangeAspect="1" noChangeArrowheads="1"/>
          </p:cNvPicPr>
          <p:nvPr/>
        </p:nvPicPr>
        <p:blipFill>
          <a:blip r:embed="rId2" cstate="print"/>
          <a:srcRect/>
          <a:stretch>
            <a:fillRect/>
          </a:stretch>
        </p:blipFill>
        <p:spPr bwMode="auto">
          <a:xfrm>
            <a:off x="5004048" y="2492896"/>
            <a:ext cx="3619500" cy="3810000"/>
          </a:xfrm>
          <a:prstGeom prst="rect">
            <a:avLst/>
          </a:prstGeom>
          <a:noFill/>
        </p:spPr>
      </p:pic>
      <p:sp>
        <p:nvSpPr>
          <p:cNvPr id="3" name="下矢印 2"/>
          <p:cNvSpPr/>
          <p:nvPr/>
        </p:nvSpPr>
        <p:spPr>
          <a:xfrm>
            <a:off x="755576" y="3668216"/>
            <a:ext cx="3312368" cy="792088"/>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611560" y="1935922"/>
            <a:ext cx="4091185" cy="1323439"/>
          </a:xfrm>
          <a:prstGeom prst="rect">
            <a:avLst/>
          </a:prstGeom>
          <a:noFill/>
        </p:spPr>
        <p:txBody>
          <a:bodyPr wrap="none" rtlCol="0">
            <a:spAutoFit/>
          </a:bodyPr>
          <a:lstStyle/>
          <a:p>
            <a:r>
              <a:rPr lang="ja-JP" altLang="en-US" sz="4000" dirty="0">
                <a:solidFill>
                  <a:srgbClr val="C00000"/>
                </a:solidFill>
              </a:rPr>
              <a:t>大幅</a:t>
            </a:r>
            <a:r>
              <a:rPr lang="ja-JP" altLang="en-US" sz="4000" dirty="0" smtClean="0"/>
              <a:t>に</a:t>
            </a:r>
            <a:endParaRPr lang="en-US" altLang="ja-JP" sz="4000" dirty="0" smtClean="0"/>
          </a:p>
          <a:p>
            <a:r>
              <a:rPr lang="ja-JP" altLang="en-US" sz="4000" dirty="0" smtClean="0">
                <a:solidFill>
                  <a:srgbClr val="C00000"/>
                </a:solidFill>
              </a:rPr>
              <a:t>食べ過ぎ</a:t>
            </a:r>
            <a:r>
              <a:rPr lang="ja-JP" altLang="en-US" sz="4000" dirty="0" smtClean="0"/>
              <a:t>て</a:t>
            </a:r>
            <a:r>
              <a:rPr lang="ja-JP" altLang="en-US" sz="4000" dirty="0"/>
              <a:t>いる</a:t>
            </a:r>
            <a:r>
              <a:rPr lang="ja-JP" altLang="en-US" sz="4000" dirty="0" smtClean="0"/>
              <a:t>人</a:t>
            </a:r>
            <a:endParaRPr lang="en-US" altLang="ja-JP" sz="4000" dirty="0"/>
          </a:p>
        </p:txBody>
      </p:sp>
    </p:spTree>
    <p:extLst>
      <p:ext uri="{BB962C8B-B14F-4D97-AF65-F5344CB8AC3E}">
        <p14:creationId xmlns:p14="http://schemas.microsoft.com/office/powerpoint/2010/main" val="38667316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クリックすると新しいウィンドウで開きます"/>
          <p:cNvPicPr>
            <a:picLocks noChangeAspect="1" noChangeArrowheads="1"/>
          </p:cNvPicPr>
          <p:nvPr/>
        </p:nvPicPr>
        <p:blipFill>
          <a:blip r:embed="rId2" cstate="print"/>
          <a:srcRect/>
          <a:stretch>
            <a:fillRect/>
          </a:stretch>
        </p:blipFill>
        <p:spPr bwMode="auto">
          <a:xfrm>
            <a:off x="905441" y="2530269"/>
            <a:ext cx="4155201" cy="3366863"/>
          </a:xfrm>
          <a:prstGeom prst="rect">
            <a:avLst/>
          </a:prstGeom>
          <a:noFill/>
        </p:spPr>
      </p:pic>
      <p:pic>
        <p:nvPicPr>
          <p:cNvPr id="71684" name="Picture 4" descr="クリックすると新しいウィンドウで開きます"/>
          <p:cNvPicPr>
            <a:picLocks noChangeAspect="1" noChangeArrowheads="1"/>
          </p:cNvPicPr>
          <p:nvPr/>
        </p:nvPicPr>
        <p:blipFill>
          <a:blip r:embed="rId3" cstate="print"/>
          <a:srcRect/>
          <a:stretch>
            <a:fillRect/>
          </a:stretch>
        </p:blipFill>
        <p:spPr bwMode="auto">
          <a:xfrm>
            <a:off x="5039709" y="3059075"/>
            <a:ext cx="3511849" cy="2989461"/>
          </a:xfrm>
          <a:prstGeom prst="rect">
            <a:avLst/>
          </a:prstGeom>
          <a:noFill/>
        </p:spPr>
      </p:pic>
      <p:sp>
        <p:nvSpPr>
          <p:cNvPr id="7" name="テキスト ボックス 6"/>
          <p:cNvSpPr txBox="1"/>
          <p:nvPr/>
        </p:nvSpPr>
        <p:spPr>
          <a:xfrm>
            <a:off x="1993752" y="5897132"/>
            <a:ext cx="6912768" cy="769441"/>
          </a:xfrm>
          <a:prstGeom prst="rect">
            <a:avLst/>
          </a:prstGeom>
          <a:noFill/>
        </p:spPr>
        <p:txBody>
          <a:bodyPr wrap="square" rtlCol="0">
            <a:spAutoFit/>
          </a:bodyPr>
          <a:lstStyle/>
          <a:p>
            <a:pPr algn="r"/>
            <a:r>
              <a:rPr kumimoji="1" lang="ja-JP" altLang="en-US" sz="3600" dirty="0" smtClean="0"/>
              <a:t>ことを</a:t>
            </a:r>
            <a:r>
              <a:rPr kumimoji="1" lang="ja-JP" altLang="en-US" sz="4400" dirty="0" smtClean="0">
                <a:solidFill>
                  <a:srgbClr val="C00000"/>
                </a:solidFill>
              </a:rPr>
              <a:t>忘れてはいけません</a:t>
            </a:r>
            <a:r>
              <a:rPr kumimoji="1" lang="ja-JP" altLang="en-US" sz="3600" dirty="0" smtClean="0">
                <a:solidFill>
                  <a:srgbClr val="C00000"/>
                </a:solidFill>
              </a:rPr>
              <a:t>！</a:t>
            </a:r>
            <a:endParaRPr kumimoji="1" lang="ja-JP" altLang="en-US" sz="3600" dirty="0">
              <a:solidFill>
                <a:srgbClr val="C00000"/>
              </a:solidFill>
            </a:endParaRPr>
          </a:p>
        </p:txBody>
      </p:sp>
      <p:sp>
        <p:nvSpPr>
          <p:cNvPr id="10" name="正方形/長方形 9"/>
          <p:cNvSpPr/>
          <p:nvPr/>
        </p:nvSpPr>
        <p:spPr>
          <a:xfrm>
            <a:off x="107504" y="332656"/>
            <a:ext cx="9036496" cy="707886"/>
          </a:xfrm>
          <a:prstGeom prst="rect">
            <a:avLst/>
          </a:prstGeom>
          <a:solidFill>
            <a:srgbClr val="C00000"/>
          </a:solidFill>
        </p:spPr>
        <p:txBody>
          <a:bodyPr wrap="square">
            <a:spAutoFit/>
          </a:bodyPr>
          <a:lstStyle/>
          <a:p>
            <a:pPr algn="ctr"/>
            <a:r>
              <a:rPr lang="ja-JP" altLang="en-US" sz="4000" dirty="0" smtClean="0">
                <a:solidFill>
                  <a:schemeClr val="bg1"/>
                </a:solidFill>
              </a:rPr>
              <a:t>乳製品でカロリーオーバー！？</a:t>
            </a:r>
            <a:endParaRPr lang="ja-JP" altLang="en-US" sz="4000" dirty="0">
              <a:solidFill>
                <a:schemeClr val="bg1"/>
              </a:solidFill>
            </a:endParaRPr>
          </a:p>
        </p:txBody>
      </p:sp>
      <p:sp>
        <p:nvSpPr>
          <p:cNvPr id="5" name="テキスト ボックス 4"/>
          <p:cNvSpPr txBox="1"/>
          <p:nvPr/>
        </p:nvSpPr>
        <p:spPr>
          <a:xfrm>
            <a:off x="331737" y="1294243"/>
            <a:ext cx="4240263" cy="646331"/>
          </a:xfrm>
          <a:prstGeom prst="rect">
            <a:avLst/>
          </a:prstGeom>
          <a:noFill/>
        </p:spPr>
        <p:txBody>
          <a:bodyPr wrap="none" rtlCol="0">
            <a:spAutoFit/>
          </a:bodyPr>
          <a:lstStyle/>
          <a:p>
            <a:r>
              <a:rPr lang="ja-JP" altLang="en-US" sz="3600" dirty="0">
                <a:latin typeface="+mn-ea"/>
              </a:rPr>
              <a:t>牛乳などの乳製品</a:t>
            </a:r>
            <a:r>
              <a:rPr lang="ja-JP" altLang="en-US" sz="3600" dirty="0" smtClean="0">
                <a:latin typeface="+mn-ea"/>
              </a:rPr>
              <a:t>は</a:t>
            </a:r>
            <a:endParaRPr lang="en-US" altLang="ja-JP" sz="3600" dirty="0">
              <a:latin typeface="+mn-ea"/>
            </a:endParaRPr>
          </a:p>
        </p:txBody>
      </p:sp>
      <p:sp>
        <p:nvSpPr>
          <p:cNvPr id="6" name="テキスト ボックス 5"/>
          <p:cNvSpPr txBox="1"/>
          <p:nvPr/>
        </p:nvSpPr>
        <p:spPr>
          <a:xfrm>
            <a:off x="331737" y="1883938"/>
            <a:ext cx="8574783" cy="769441"/>
          </a:xfrm>
          <a:prstGeom prst="rect">
            <a:avLst/>
          </a:prstGeom>
          <a:noFill/>
        </p:spPr>
        <p:txBody>
          <a:bodyPr wrap="none" rtlCol="0">
            <a:spAutoFit/>
          </a:bodyPr>
          <a:lstStyle/>
          <a:p>
            <a:r>
              <a:rPr lang="ja-JP" altLang="en-US" sz="3600" dirty="0" smtClean="0">
                <a:latin typeface="+mn-ea"/>
              </a:rPr>
              <a:t>カルシウム</a:t>
            </a:r>
            <a:r>
              <a:rPr lang="ja-JP" altLang="en-US" sz="3600" dirty="0">
                <a:latin typeface="+mn-ea"/>
              </a:rPr>
              <a:t>である前に</a:t>
            </a:r>
            <a:r>
              <a:rPr lang="ja-JP" altLang="en-US" sz="4400" dirty="0">
                <a:solidFill>
                  <a:srgbClr val="C00000"/>
                </a:solidFill>
                <a:latin typeface="+mn-ea"/>
              </a:rPr>
              <a:t>動物性脂肪</a:t>
            </a:r>
            <a:r>
              <a:rPr lang="ja-JP" altLang="en-US" sz="3600" dirty="0">
                <a:latin typeface="+mn-ea"/>
              </a:rPr>
              <a:t>で</a:t>
            </a:r>
            <a:r>
              <a:rPr lang="ja-JP" altLang="en-US" sz="3600" dirty="0" smtClean="0">
                <a:latin typeface="+mn-ea"/>
              </a:rPr>
              <a:t>ある</a:t>
            </a:r>
            <a:endParaRPr lang="ja-JP" altLang="en-US" sz="3600" dirty="0">
              <a:latin typeface="+mn-ea"/>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5036800" y="3539624"/>
            <a:ext cx="3312368" cy="646331"/>
          </a:xfrm>
          <a:prstGeom prst="rect">
            <a:avLst/>
          </a:prstGeom>
          <a:noFill/>
        </p:spPr>
        <p:txBody>
          <a:bodyPr wrap="square" rtlCol="0">
            <a:spAutoFit/>
          </a:bodyPr>
          <a:lstStyle/>
          <a:p>
            <a:r>
              <a:rPr lang="ja-JP" altLang="en-US" sz="3600" dirty="0" smtClean="0"/>
              <a:t>なので、</a:t>
            </a:r>
            <a:endParaRPr lang="en-US" altLang="ja-JP" sz="3600" dirty="0" smtClean="0"/>
          </a:p>
        </p:txBody>
      </p:sp>
      <p:sp>
        <p:nvSpPr>
          <p:cNvPr id="7" name="テキスト ボックス 6"/>
          <p:cNvSpPr txBox="1"/>
          <p:nvPr/>
        </p:nvSpPr>
        <p:spPr>
          <a:xfrm>
            <a:off x="719572" y="1105344"/>
            <a:ext cx="7704856" cy="1323439"/>
          </a:xfrm>
          <a:prstGeom prst="rect">
            <a:avLst/>
          </a:prstGeom>
          <a:noFill/>
        </p:spPr>
        <p:txBody>
          <a:bodyPr wrap="square" rtlCol="0">
            <a:spAutoFit/>
          </a:bodyPr>
          <a:lstStyle/>
          <a:p>
            <a:pPr algn="ctr"/>
            <a:r>
              <a:rPr lang="ja-JP" altLang="en-US" sz="4000" dirty="0" smtClean="0"/>
              <a:t>無意識にし</a:t>
            </a:r>
            <a:r>
              <a:rPr lang="ja-JP" altLang="en-US" sz="4000" dirty="0"/>
              <a:t>て</a:t>
            </a:r>
            <a:r>
              <a:rPr lang="ja-JP" altLang="en-US" sz="4000" dirty="0" smtClean="0"/>
              <a:t>いる「</a:t>
            </a:r>
            <a:r>
              <a:rPr lang="ja-JP" altLang="en-US" sz="4000" dirty="0" err="1" smtClean="0"/>
              <a:t>ながら</a:t>
            </a:r>
            <a:r>
              <a:rPr lang="ja-JP" altLang="en-US" sz="4000" dirty="0" smtClean="0"/>
              <a:t>食べ」は</a:t>
            </a:r>
            <a:endParaRPr lang="en-US" altLang="ja-JP" sz="4000" dirty="0" smtClean="0"/>
          </a:p>
          <a:p>
            <a:pPr algn="ctr"/>
            <a:r>
              <a:rPr lang="ja-JP" altLang="en-US" sz="4000" dirty="0" smtClean="0">
                <a:solidFill>
                  <a:srgbClr val="C00000"/>
                </a:solidFill>
              </a:rPr>
              <a:t>食</a:t>
            </a:r>
            <a:r>
              <a:rPr lang="ja-JP" altLang="en-US" sz="4000" dirty="0">
                <a:solidFill>
                  <a:srgbClr val="C00000"/>
                </a:solidFill>
              </a:rPr>
              <a:t>で</a:t>
            </a:r>
            <a:r>
              <a:rPr lang="ja-JP" altLang="en-US" sz="4000" dirty="0" smtClean="0">
                <a:solidFill>
                  <a:srgbClr val="C00000"/>
                </a:solidFill>
              </a:rPr>
              <a:t>の満足度が低くなります</a:t>
            </a:r>
            <a:endParaRPr lang="en-US" altLang="ja-JP" sz="4000" dirty="0" smtClean="0">
              <a:solidFill>
                <a:srgbClr val="C00000"/>
              </a:solidFill>
            </a:endParaRPr>
          </a:p>
        </p:txBody>
      </p:sp>
      <p:sp>
        <p:nvSpPr>
          <p:cNvPr id="10" name="テキスト ボックス 9"/>
          <p:cNvSpPr txBox="1"/>
          <p:nvPr/>
        </p:nvSpPr>
        <p:spPr>
          <a:xfrm>
            <a:off x="4788024" y="4271404"/>
            <a:ext cx="4032448" cy="1569660"/>
          </a:xfrm>
          <a:prstGeom prst="rect">
            <a:avLst/>
          </a:prstGeom>
          <a:noFill/>
          <a:ln>
            <a:solidFill>
              <a:schemeClr val="bg1"/>
            </a:solidFill>
          </a:ln>
        </p:spPr>
        <p:txBody>
          <a:bodyPr wrap="square" rtlCol="0">
            <a:spAutoFit/>
          </a:bodyPr>
          <a:lstStyle/>
          <a:p>
            <a:pPr algn="ctr"/>
            <a:r>
              <a:rPr kumimoji="1" lang="ja-JP" altLang="en-US" sz="4800" dirty="0" smtClean="0">
                <a:solidFill>
                  <a:srgbClr val="C00000"/>
                </a:solidFill>
              </a:rPr>
              <a:t>余計なカロリーを摂取</a:t>
            </a:r>
            <a:endParaRPr kumimoji="1" lang="ja-JP" altLang="en-US" sz="4800" dirty="0">
              <a:solidFill>
                <a:srgbClr val="C00000"/>
              </a:solidFill>
            </a:endParaRPr>
          </a:p>
        </p:txBody>
      </p:sp>
      <p:sp>
        <p:nvSpPr>
          <p:cNvPr id="11" name="テキスト ボックス 10"/>
          <p:cNvSpPr txBox="1"/>
          <p:nvPr/>
        </p:nvSpPr>
        <p:spPr>
          <a:xfrm>
            <a:off x="5112060" y="5841064"/>
            <a:ext cx="3312368" cy="523220"/>
          </a:xfrm>
          <a:prstGeom prst="rect">
            <a:avLst/>
          </a:prstGeom>
          <a:noFill/>
        </p:spPr>
        <p:txBody>
          <a:bodyPr wrap="square" rtlCol="0">
            <a:spAutoFit/>
          </a:bodyPr>
          <a:lstStyle/>
          <a:p>
            <a:r>
              <a:rPr kumimoji="1" lang="ja-JP" altLang="en-US" sz="2800" dirty="0" smtClean="0"/>
              <a:t>することになります。</a:t>
            </a:r>
            <a:endParaRPr kumimoji="1" lang="ja-JP" altLang="en-US" sz="2800" dirty="0"/>
          </a:p>
        </p:txBody>
      </p:sp>
      <p:sp>
        <p:nvSpPr>
          <p:cNvPr id="16" name="下矢印 15"/>
          <p:cNvSpPr/>
          <p:nvPr/>
        </p:nvSpPr>
        <p:spPr>
          <a:xfrm>
            <a:off x="5120634" y="2531091"/>
            <a:ext cx="2664296" cy="869694"/>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9940" name="Picture 4" descr="クリックすると新しいウィンドウで開きます"/>
          <p:cNvPicPr>
            <a:picLocks noChangeAspect="1" noChangeArrowheads="1"/>
          </p:cNvPicPr>
          <p:nvPr/>
        </p:nvPicPr>
        <p:blipFill>
          <a:blip r:embed="rId2" cstate="print"/>
          <a:srcRect/>
          <a:stretch>
            <a:fillRect/>
          </a:stretch>
        </p:blipFill>
        <p:spPr bwMode="auto">
          <a:xfrm>
            <a:off x="146261" y="2373651"/>
            <a:ext cx="4317727" cy="4411471"/>
          </a:xfrm>
          <a:prstGeom prst="rect">
            <a:avLst/>
          </a:prstGeom>
          <a:noFill/>
        </p:spPr>
      </p:pic>
      <p:sp>
        <p:nvSpPr>
          <p:cNvPr id="13" name="正方形/長方形 12"/>
          <p:cNvSpPr/>
          <p:nvPr/>
        </p:nvSpPr>
        <p:spPr>
          <a:xfrm>
            <a:off x="107504" y="332656"/>
            <a:ext cx="9036496" cy="707886"/>
          </a:xfrm>
          <a:prstGeom prst="rect">
            <a:avLst/>
          </a:prstGeom>
          <a:solidFill>
            <a:srgbClr val="C00000"/>
          </a:solidFill>
        </p:spPr>
        <p:txBody>
          <a:bodyPr wrap="square">
            <a:spAutoFit/>
          </a:bodyPr>
          <a:lstStyle/>
          <a:p>
            <a:pPr algn="ctr"/>
            <a:r>
              <a:rPr lang="ja-JP" altLang="en-US" sz="4000" dirty="0" smtClean="0">
                <a:solidFill>
                  <a:schemeClr val="bg1"/>
                </a:solidFill>
              </a:rPr>
              <a:t>“ながら”食べはキケン</a:t>
            </a:r>
            <a:endParaRPr lang="ja-JP" altLang="en-US" sz="4000" dirty="0">
              <a:solidFill>
                <a:schemeClr val="bg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467544" y="5085184"/>
            <a:ext cx="4752528" cy="100811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467544" y="2420888"/>
            <a:ext cx="4392488" cy="100811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idx="4294967295"/>
          </p:nvPr>
        </p:nvSpPr>
        <p:spPr>
          <a:xfrm>
            <a:off x="0" y="274638"/>
            <a:ext cx="8229600" cy="1143000"/>
          </a:xfrm>
        </p:spPr>
        <p:txBody>
          <a:bodyPr/>
          <a:lstStyle/>
          <a:p>
            <a:r>
              <a:rPr lang="ja-JP" altLang="en-US" b="1" dirty="0" smtClean="0">
                <a:solidFill>
                  <a:schemeClr val="bg1"/>
                </a:solidFill>
              </a:rPr>
              <a:t>早食いは肥満になる</a:t>
            </a:r>
            <a:endParaRPr kumimoji="1" lang="ja-JP" altLang="en-US" dirty="0">
              <a:solidFill>
                <a:schemeClr val="bg1"/>
              </a:solidFill>
            </a:endParaRPr>
          </a:p>
        </p:txBody>
      </p:sp>
      <p:sp>
        <p:nvSpPr>
          <p:cNvPr id="3" name="コンテンツ プレースホルダ 2"/>
          <p:cNvSpPr>
            <a:spLocks noGrp="1"/>
          </p:cNvSpPr>
          <p:nvPr>
            <p:ph idx="4294967295"/>
          </p:nvPr>
        </p:nvSpPr>
        <p:spPr>
          <a:xfrm>
            <a:off x="457200" y="1700808"/>
            <a:ext cx="8229600" cy="4525963"/>
          </a:xfrm>
        </p:spPr>
        <p:txBody>
          <a:bodyPr>
            <a:normAutofit/>
          </a:bodyPr>
          <a:lstStyle/>
          <a:p>
            <a:pPr>
              <a:buNone/>
            </a:pPr>
            <a:r>
              <a:rPr lang="ja-JP" altLang="en-US" b="1" dirty="0" smtClean="0"/>
              <a:t>脳が満腹を感じるまでに食べ過ぎてしまいます。</a:t>
            </a:r>
            <a:endParaRPr lang="en-US" altLang="ja-JP" b="1" dirty="0" smtClean="0"/>
          </a:p>
          <a:p>
            <a:pPr>
              <a:buNone/>
            </a:pPr>
            <a:endParaRPr lang="en-US" altLang="ja-JP" sz="1200" b="1" dirty="0" smtClean="0"/>
          </a:p>
          <a:p>
            <a:pPr>
              <a:buNone/>
            </a:pPr>
            <a:r>
              <a:rPr lang="ja-JP" altLang="en-US" sz="2400" b="1" dirty="0" smtClean="0"/>
              <a:t>よく噛むことで、満腹中枢を</a:t>
            </a:r>
            <a:endParaRPr lang="en-US" altLang="ja-JP" sz="2400" b="1" dirty="0" smtClean="0"/>
          </a:p>
          <a:p>
            <a:pPr>
              <a:buNone/>
            </a:pPr>
            <a:r>
              <a:rPr lang="ja-JP" altLang="en-US" sz="2400" b="1" dirty="0" smtClean="0"/>
              <a:t>刺激することになります。</a:t>
            </a:r>
          </a:p>
          <a:p>
            <a:pPr>
              <a:buNone/>
            </a:pPr>
            <a:endParaRPr lang="en-US" altLang="ja-JP" sz="1200" b="1" dirty="0" smtClean="0"/>
          </a:p>
          <a:p>
            <a:pPr>
              <a:buNone/>
            </a:pPr>
            <a:r>
              <a:rPr lang="ja-JP" altLang="en-US" b="1" dirty="0" smtClean="0"/>
              <a:t>血糖値が急激に上がり</a:t>
            </a:r>
            <a:endParaRPr lang="en-US" altLang="ja-JP" b="1" dirty="0" smtClean="0"/>
          </a:p>
          <a:p>
            <a:pPr>
              <a:buNone/>
            </a:pPr>
            <a:r>
              <a:rPr lang="ja-JP" altLang="en-US" b="1" dirty="0" smtClean="0"/>
              <a:t>糖が脂肪に変わります。</a:t>
            </a:r>
            <a:endParaRPr lang="en-US" altLang="ja-JP" b="1" dirty="0" smtClean="0"/>
          </a:p>
          <a:p>
            <a:pPr>
              <a:buNone/>
            </a:pPr>
            <a:endParaRPr lang="en-US" altLang="ja-JP" sz="2400" b="1" dirty="0" smtClean="0"/>
          </a:p>
          <a:p>
            <a:pPr>
              <a:buNone/>
            </a:pPr>
            <a:r>
              <a:rPr lang="ja-JP" altLang="en-US" sz="2400" b="1" dirty="0" smtClean="0"/>
              <a:t>急激な血糖値の上昇の原因となり、</a:t>
            </a:r>
            <a:endParaRPr lang="en-US" altLang="ja-JP" sz="2400" b="1" dirty="0" smtClean="0"/>
          </a:p>
          <a:p>
            <a:pPr marL="0" indent="0">
              <a:buNone/>
            </a:pPr>
            <a:r>
              <a:rPr lang="ja-JP" altLang="en-US" sz="2400" b="1" dirty="0" smtClean="0"/>
              <a:t>脂肪が蓄えられやすくなります。</a:t>
            </a:r>
          </a:p>
          <a:p>
            <a:pPr>
              <a:buNone/>
            </a:pPr>
            <a:endParaRPr lang="ja-JP" altLang="en-US" dirty="0" smtClean="0"/>
          </a:p>
          <a:p>
            <a:pPr>
              <a:buNone/>
            </a:pPr>
            <a:endParaRPr lang="en-US" altLang="ja-JP" b="1" dirty="0" smtClean="0"/>
          </a:p>
          <a:p>
            <a:pPr>
              <a:buNone/>
            </a:pPr>
            <a:endParaRPr lang="en-US" altLang="ja-JP" b="1" dirty="0" smtClean="0"/>
          </a:p>
          <a:p>
            <a:pPr>
              <a:buNone/>
            </a:pPr>
            <a:endParaRPr lang="en-US" altLang="ja-JP" b="1" dirty="0" smtClean="0"/>
          </a:p>
          <a:p>
            <a:pPr>
              <a:buNone/>
            </a:pPr>
            <a:endParaRPr kumimoji="1" lang="ja-JP" altLang="en-US" dirty="0"/>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4740" y="2636912"/>
            <a:ext cx="3543300" cy="3810000"/>
          </a:xfrm>
          <a:prstGeom prst="rect">
            <a:avLst/>
          </a:prstGeom>
        </p:spPr>
      </p:pic>
      <p:sp>
        <p:nvSpPr>
          <p:cNvPr id="9" name="正方形/長方形 8"/>
          <p:cNvSpPr/>
          <p:nvPr/>
        </p:nvSpPr>
        <p:spPr>
          <a:xfrm>
            <a:off x="107504" y="332656"/>
            <a:ext cx="9036496" cy="707886"/>
          </a:xfrm>
          <a:prstGeom prst="rect">
            <a:avLst/>
          </a:prstGeom>
          <a:solidFill>
            <a:srgbClr val="C00000"/>
          </a:solidFill>
        </p:spPr>
        <p:txBody>
          <a:bodyPr wrap="square">
            <a:spAutoFit/>
          </a:bodyPr>
          <a:lstStyle/>
          <a:p>
            <a:pPr algn="ctr"/>
            <a:r>
              <a:rPr lang="ja-JP" altLang="en-US" sz="4000" dirty="0">
                <a:solidFill>
                  <a:schemeClr val="bg1"/>
                </a:solidFill>
              </a:rPr>
              <a:t>早</a:t>
            </a:r>
            <a:r>
              <a:rPr lang="ja-JP" altLang="en-US" sz="4000" dirty="0" smtClean="0">
                <a:solidFill>
                  <a:schemeClr val="bg1"/>
                </a:solidFill>
              </a:rPr>
              <a:t>食いは肥満に早く近づく</a:t>
            </a:r>
            <a:endParaRPr lang="ja-JP" altLang="en-US" sz="4000" dirty="0">
              <a:solidFill>
                <a:schemeClr val="bg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323528" y="5229200"/>
            <a:ext cx="8424936" cy="1815882"/>
          </a:xfrm>
          <a:prstGeom prst="rect">
            <a:avLst/>
          </a:prstGeom>
          <a:noFill/>
        </p:spPr>
        <p:txBody>
          <a:bodyPr wrap="square" rtlCol="0">
            <a:spAutoFit/>
          </a:bodyPr>
          <a:lstStyle/>
          <a:p>
            <a:pPr algn="ctr" fontAlgn="base"/>
            <a:r>
              <a:rPr lang="ja-JP" altLang="en-US" sz="4000" dirty="0" smtClean="0"/>
              <a:t>満足感や満腹感のないダイエットは、</a:t>
            </a:r>
            <a:endParaRPr lang="en-US" altLang="ja-JP" sz="4000" dirty="0" smtClean="0"/>
          </a:p>
          <a:p>
            <a:pPr algn="ctr" fontAlgn="base"/>
            <a:r>
              <a:rPr lang="ja-JP" altLang="en-US" sz="4000" dirty="0" smtClean="0"/>
              <a:t>そもそも長続きしません</a:t>
            </a:r>
            <a:r>
              <a:rPr lang="ja-JP" altLang="en-US" sz="3200" dirty="0" smtClean="0"/>
              <a:t>。 </a:t>
            </a:r>
          </a:p>
          <a:p>
            <a:pPr algn="ctr"/>
            <a:endParaRPr kumimoji="1" lang="ja-JP" altLang="en-US" sz="3200" dirty="0"/>
          </a:p>
        </p:txBody>
      </p:sp>
      <p:pic>
        <p:nvPicPr>
          <p:cNvPr id="72708" name="Picture 4" descr="クリックすると新しいウィンドウで開きます"/>
          <p:cNvPicPr>
            <a:picLocks noChangeAspect="1" noChangeArrowheads="1"/>
          </p:cNvPicPr>
          <p:nvPr/>
        </p:nvPicPr>
        <p:blipFill>
          <a:blip r:embed="rId2" cstate="print"/>
          <a:srcRect/>
          <a:stretch>
            <a:fillRect/>
          </a:stretch>
        </p:blipFill>
        <p:spPr bwMode="auto">
          <a:xfrm>
            <a:off x="2699792" y="1916832"/>
            <a:ext cx="3543915" cy="3312368"/>
          </a:xfrm>
          <a:prstGeom prst="rect">
            <a:avLst/>
          </a:prstGeom>
          <a:noFill/>
        </p:spPr>
      </p:pic>
      <p:sp>
        <p:nvSpPr>
          <p:cNvPr id="2" name="テキスト ボックス 1"/>
          <p:cNvSpPr txBox="1"/>
          <p:nvPr/>
        </p:nvSpPr>
        <p:spPr>
          <a:xfrm>
            <a:off x="688753" y="332656"/>
            <a:ext cx="7771679" cy="523220"/>
          </a:xfrm>
          <a:prstGeom prst="rect">
            <a:avLst/>
          </a:prstGeom>
          <a:noFill/>
        </p:spPr>
        <p:txBody>
          <a:bodyPr wrap="none" rtlCol="0">
            <a:spAutoFit/>
          </a:bodyPr>
          <a:lstStyle/>
          <a:p>
            <a:pPr>
              <a:buNone/>
            </a:pPr>
            <a:r>
              <a:rPr lang="ja-JP" altLang="en-US" sz="2800" dirty="0"/>
              <a:t>食事はしっかり味わい、食べていると意識する事</a:t>
            </a:r>
            <a:r>
              <a:rPr lang="ja-JP" altLang="en-US" sz="2800" dirty="0" smtClean="0"/>
              <a:t>で</a:t>
            </a:r>
            <a:endParaRPr lang="en-US" altLang="ja-JP" sz="2800" dirty="0"/>
          </a:p>
        </p:txBody>
      </p:sp>
      <p:sp>
        <p:nvSpPr>
          <p:cNvPr id="8" name="テキスト ボックス 7"/>
          <p:cNvSpPr txBox="1"/>
          <p:nvPr/>
        </p:nvSpPr>
        <p:spPr>
          <a:xfrm>
            <a:off x="242815" y="1052736"/>
            <a:ext cx="8853706" cy="646331"/>
          </a:xfrm>
          <a:prstGeom prst="rect">
            <a:avLst/>
          </a:prstGeom>
          <a:noFill/>
        </p:spPr>
        <p:txBody>
          <a:bodyPr wrap="none" rtlCol="0">
            <a:spAutoFit/>
          </a:bodyPr>
          <a:lstStyle/>
          <a:p>
            <a:pPr>
              <a:buNone/>
            </a:pPr>
            <a:r>
              <a:rPr lang="ja-JP" altLang="en-US" sz="3600" dirty="0" smtClean="0">
                <a:solidFill>
                  <a:srgbClr val="C00000"/>
                </a:solidFill>
              </a:rPr>
              <a:t>満足感</a:t>
            </a:r>
            <a:r>
              <a:rPr lang="ja-JP" altLang="en-US" sz="3600" dirty="0">
                <a:solidFill>
                  <a:srgbClr val="C00000"/>
                </a:solidFill>
              </a:rPr>
              <a:t>や満腹感をより感じるようになります</a:t>
            </a:r>
            <a:r>
              <a:rPr lang="ja-JP" altLang="en-US" sz="3600" dirty="0" smtClean="0">
                <a:solidFill>
                  <a:srgbClr val="C00000"/>
                </a:solidFill>
              </a:rPr>
              <a:t>。</a:t>
            </a:r>
            <a:endParaRPr lang="ja-JP" altLang="en-US" sz="3600" dirty="0">
              <a:solidFill>
                <a:srgbClr val="C0000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4716016" y="4725144"/>
            <a:ext cx="4104456" cy="1815882"/>
          </a:xfrm>
          <a:prstGeom prst="rect">
            <a:avLst/>
          </a:prstGeom>
          <a:solidFill>
            <a:schemeClr val="accent2">
              <a:lumMod val="20000"/>
              <a:lumOff val="80000"/>
            </a:schemeClr>
          </a:solidFill>
        </p:spPr>
        <p:txBody>
          <a:bodyPr wrap="square" rtlCol="0">
            <a:spAutoFit/>
          </a:bodyPr>
          <a:lstStyle/>
          <a:p>
            <a:r>
              <a:rPr lang="ja-JP" altLang="en-US" sz="2400" dirty="0" smtClean="0"/>
              <a:t>疲れた</a:t>
            </a:r>
            <a:r>
              <a:rPr lang="ja-JP" altLang="en-US" sz="2400" dirty="0"/>
              <a:t>時に甘い物</a:t>
            </a:r>
            <a:r>
              <a:rPr lang="ja-JP" altLang="en-US" sz="2400" dirty="0" smtClean="0"/>
              <a:t>が</a:t>
            </a:r>
            <a:endParaRPr lang="en-US" altLang="ja-JP" sz="2400" dirty="0" smtClean="0"/>
          </a:p>
          <a:p>
            <a:r>
              <a:rPr lang="ja-JP" altLang="en-US" sz="2400" dirty="0" smtClean="0"/>
              <a:t>食べたく</a:t>
            </a:r>
            <a:r>
              <a:rPr lang="ja-JP" altLang="en-US" sz="2400" dirty="0"/>
              <a:t>なるのは</a:t>
            </a:r>
            <a:r>
              <a:rPr lang="ja-JP" altLang="en-US" sz="2400" dirty="0" smtClean="0"/>
              <a:t>、</a:t>
            </a:r>
            <a:endParaRPr lang="en-US" altLang="ja-JP" sz="2400" dirty="0" smtClean="0"/>
          </a:p>
          <a:p>
            <a:r>
              <a:rPr lang="ja-JP" altLang="en-US" sz="3200" dirty="0" smtClean="0">
                <a:solidFill>
                  <a:srgbClr val="C00000"/>
                </a:solidFill>
              </a:rPr>
              <a:t>失われた</a:t>
            </a:r>
            <a:r>
              <a:rPr lang="ja-JP" altLang="en-US" sz="3200" dirty="0">
                <a:solidFill>
                  <a:srgbClr val="C00000"/>
                </a:solidFill>
              </a:rPr>
              <a:t>糖分を補う</a:t>
            </a:r>
            <a:r>
              <a:rPr lang="ja-JP" altLang="en-US" sz="3200" dirty="0" smtClean="0">
                <a:solidFill>
                  <a:srgbClr val="C00000"/>
                </a:solidFill>
              </a:rPr>
              <a:t>ためです</a:t>
            </a:r>
            <a:endParaRPr kumimoji="1" lang="ja-JP" altLang="en-US" sz="3200" dirty="0">
              <a:solidFill>
                <a:srgbClr val="C00000"/>
              </a:solidFill>
            </a:endParaRPr>
          </a:p>
        </p:txBody>
      </p:sp>
      <p:sp>
        <p:nvSpPr>
          <p:cNvPr id="7" name="テキスト ボックス 6"/>
          <p:cNvSpPr txBox="1"/>
          <p:nvPr/>
        </p:nvSpPr>
        <p:spPr>
          <a:xfrm>
            <a:off x="323528" y="1196752"/>
            <a:ext cx="8784976" cy="769441"/>
          </a:xfrm>
          <a:prstGeom prst="rect">
            <a:avLst/>
          </a:prstGeom>
          <a:noFill/>
        </p:spPr>
        <p:txBody>
          <a:bodyPr wrap="square" rtlCol="0">
            <a:spAutoFit/>
          </a:bodyPr>
          <a:lstStyle/>
          <a:p>
            <a:r>
              <a:rPr kumimoji="1" lang="ja-JP" altLang="en-US" sz="4400" dirty="0" smtClean="0"/>
              <a:t>甘いものがたべたくなるときとは</a:t>
            </a:r>
            <a:r>
              <a:rPr kumimoji="1" lang="en-US" altLang="ja-JP" sz="4400" dirty="0" smtClean="0"/>
              <a:t>…</a:t>
            </a:r>
            <a:endParaRPr kumimoji="1" lang="ja-JP" altLang="en-US" sz="4400" dirty="0"/>
          </a:p>
        </p:txBody>
      </p:sp>
      <p:sp>
        <p:nvSpPr>
          <p:cNvPr id="12" name="テキスト ボックス 11"/>
          <p:cNvSpPr txBox="1"/>
          <p:nvPr/>
        </p:nvSpPr>
        <p:spPr>
          <a:xfrm>
            <a:off x="395536" y="2002295"/>
            <a:ext cx="7344816" cy="769441"/>
          </a:xfrm>
          <a:prstGeom prst="rect">
            <a:avLst/>
          </a:prstGeom>
          <a:noFill/>
        </p:spPr>
        <p:txBody>
          <a:bodyPr wrap="square" rtlCol="0">
            <a:spAutoFit/>
          </a:bodyPr>
          <a:lstStyle/>
          <a:p>
            <a:r>
              <a:rPr lang="ja-JP" altLang="en-US" sz="4400" b="1" dirty="0" smtClean="0">
                <a:solidFill>
                  <a:srgbClr val="C00000"/>
                </a:solidFill>
              </a:rPr>
              <a:t>脳やカラダが疲れているとき</a:t>
            </a:r>
            <a:endParaRPr kumimoji="1" lang="ja-JP" altLang="en-US" sz="4400" b="1" dirty="0">
              <a:solidFill>
                <a:srgbClr val="C00000"/>
              </a:solidFill>
            </a:endParaRPr>
          </a:p>
        </p:txBody>
      </p:sp>
      <p:sp>
        <p:nvSpPr>
          <p:cNvPr id="14" name="正方形/長方形 13"/>
          <p:cNvSpPr/>
          <p:nvPr/>
        </p:nvSpPr>
        <p:spPr>
          <a:xfrm>
            <a:off x="107504" y="332656"/>
            <a:ext cx="9036496" cy="707886"/>
          </a:xfrm>
          <a:prstGeom prst="rect">
            <a:avLst/>
          </a:prstGeom>
          <a:solidFill>
            <a:srgbClr val="C00000"/>
          </a:solidFill>
        </p:spPr>
        <p:txBody>
          <a:bodyPr wrap="square">
            <a:spAutoFit/>
          </a:bodyPr>
          <a:lstStyle/>
          <a:p>
            <a:pPr algn="ctr"/>
            <a:r>
              <a:rPr lang="ja-JP" altLang="en-US" sz="4000" dirty="0" smtClean="0">
                <a:solidFill>
                  <a:schemeClr val="bg1"/>
                </a:solidFill>
              </a:rPr>
              <a:t>甘いものが好きでよく食べる</a:t>
            </a:r>
            <a:endParaRPr lang="ja-JP" altLang="en-US" sz="4000" dirty="0">
              <a:solidFill>
                <a:schemeClr val="bg1"/>
              </a:solidFill>
            </a:endParaRPr>
          </a:p>
        </p:txBody>
      </p:sp>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2830289"/>
            <a:ext cx="2867025" cy="3810000"/>
          </a:xfrm>
          <a:prstGeom prst="rect">
            <a:avLst/>
          </a:prstGeom>
        </p:spPr>
      </p:pic>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1365" y="4919764"/>
            <a:ext cx="2092034" cy="1610866"/>
          </a:xfrm>
          <a:prstGeom prst="rect">
            <a:avLst/>
          </a:prstGeom>
        </p:spPr>
      </p:pic>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9792" y="3373530"/>
            <a:ext cx="1688976" cy="1583415"/>
          </a:xfrm>
          <a:prstGeom prst="rect">
            <a:avLst/>
          </a:prstGeom>
        </p:spPr>
      </p:pic>
      <p:sp>
        <p:nvSpPr>
          <p:cNvPr id="15" name="テキスト ボックス 14"/>
          <p:cNvSpPr txBox="1"/>
          <p:nvPr/>
        </p:nvSpPr>
        <p:spPr>
          <a:xfrm>
            <a:off x="4700938" y="2984912"/>
            <a:ext cx="4104456" cy="1015663"/>
          </a:xfrm>
          <a:prstGeom prst="rect">
            <a:avLst/>
          </a:prstGeom>
          <a:solidFill>
            <a:schemeClr val="accent2">
              <a:lumMod val="20000"/>
              <a:lumOff val="80000"/>
            </a:schemeClr>
          </a:solidFill>
        </p:spPr>
        <p:txBody>
          <a:bodyPr wrap="square" rtlCol="0">
            <a:spAutoFit/>
          </a:bodyPr>
          <a:lstStyle/>
          <a:p>
            <a:r>
              <a:rPr lang="ja-JP" altLang="en-US" sz="2400" dirty="0" smtClean="0"/>
              <a:t>脳やカラダをたくさん使う</a:t>
            </a:r>
            <a:r>
              <a:rPr lang="ja-JP" altLang="en-US" sz="2400" dirty="0"/>
              <a:t>と</a:t>
            </a:r>
            <a:r>
              <a:rPr lang="ja-JP" altLang="en-US" sz="2400" dirty="0" smtClean="0"/>
              <a:t>、</a:t>
            </a:r>
            <a:endParaRPr lang="en-US" altLang="ja-JP" sz="2400" dirty="0" smtClean="0"/>
          </a:p>
          <a:p>
            <a:r>
              <a:rPr lang="ja-JP" altLang="en-US" sz="3600" dirty="0" smtClean="0">
                <a:solidFill>
                  <a:srgbClr val="C00000"/>
                </a:solidFill>
              </a:rPr>
              <a:t>ブトウ</a:t>
            </a:r>
            <a:r>
              <a:rPr lang="ja-JP" altLang="en-US" sz="3600" dirty="0">
                <a:solidFill>
                  <a:srgbClr val="C00000"/>
                </a:solidFill>
              </a:rPr>
              <a:t>糖を多く</a:t>
            </a:r>
            <a:r>
              <a:rPr lang="ja-JP" altLang="en-US" sz="3600" dirty="0" smtClean="0">
                <a:solidFill>
                  <a:srgbClr val="C00000"/>
                </a:solidFill>
              </a:rPr>
              <a:t>消費</a:t>
            </a:r>
            <a:endParaRPr lang="en-US" altLang="ja-JP" sz="3600" dirty="0">
              <a:solidFill>
                <a:srgbClr val="C00000"/>
              </a:solidFill>
            </a:endParaRPr>
          </a:p>
        </p:txBody>
      </p:sp>
      <p:sp>
        <p:nvSpPr>
          <p:cNvPr id="17" name="下矢印 16"/>
          <p:cNvSpPr/>
          <p:nvPr/>
        </p:nvSpPr>
        <p:spPr>
          <a:xfrm>
            <a:off x="5688124" y="4090903"/>
            <a:ext cx="2160240" cy="634241"/>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260648"/>
            <a:ext cx="9144000" cy="86409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13265" y="393466"/>
            <a:ext cx="9144000" cy="646331"/>
          </a:xfrm>
          <a:prstGeom prst="rect">
            <a:avLst/>
          </a:prstGeom>
          <a:noFill/>
        </p:spPr>
        <p:txBody>
          <a:bodyPr wrap="square" rtlCol="0">
            <a:spAutoFit/>
          </a:bodyPr>
          <a:lstStyle/>
          <a:p>
            <a:r>
              <a:rPr kumimoji="1" lang="ja-JP" altLang="en-US" sz="3600" dirty="0" smtClean="0">
                <a:solidFill>
                  <a:schemeClr val="bg1"/>
                </a:solidFill>
              </a:rPr>
              <a:t>甘いものを食べたくなったらどうしたらいいの？</a:t>
            </a:r>
            <a:endParaRPr kumimoji="1" lang="en-US" altLang="ja-JP" sz="3600" dirty="0" smtClean="0">
              <a:solidFill>
                <a:schemeClr val="bg1"/>
              </a:solidFill>
            </a:endParaRPr>
          </a:p>
        </p:txBody>
      </p:sp>
      <p:pic>
        <p:nvPicPr>
          <p:cNvPr id="6" name="Picture 2" descr="C:\Users\藤井麻美\Desktop\イラスト素材\麦さん\128727.png"/>
          <p:cNvPicPr>
            <a:picLocks noChangeAspect="1" noChangeArrowheads="1"/>
          </p:cNvPicPr>
          <p:nvPr/>
        </p:nvPicPr>
        <p:blipFill>
          <a:blip r:embed="rId2" cstate="print"/>
          <a:srcRect/>
          <a:stretch>
            <a:fillRect/>
          </a:stretch>
        </p:blipFill>
        <p:spPr bwMode="auto">
          <a:xfrm>
            <a:off x="6399695" y="1508148"/>
            <a:ext cx="2535363" cy="2608577"/>
          </a:xfrm>
          <a:prstGeom prst="rect">
            <a:avLst/>
          </a:prstGeom>
          <a:noFill/>
        </p:spPr>
      </p:pic>
      <p:sp>
        <p:nvSpPr>
          <p:cNvPr id="7" name="角丸四角形 6"/>
          <p:cNvSpPr/>
          <p:nvPr/>
        </p:nvSpPr>
        <p:spPr>
          <a:xfrm>
            <a:off x="467544" y="1257562"/>
            <a:ext cx="4464496" cy="122413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二等辺三角形 7"/>
          <p:cNvSpPr/>
          <p:nvPr/>
        </p:nvSpPr>
        <p:spPr>
          <a:xfrm rot="6300000">
            <a:off x="4693905" y="1539166"/>
            <a:ext cx="529659" cy="864096"/>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699234" y="1468508"/>
            <a:ext cx="3507692" cy="769441"/>
          </a:xfrm>
          <a:prstGeom prst="rect">
            <a:avLst/>
          </a:prstGeom>
          <a:noFill/>
        </p:spPr>
        <p:txBody>
          <a:bodyPr wrap="none" rtlCol="0">
            <a:spAutoFit/>
          </a:bodyPr>
          <a:lstStyle/>
          <a:p>
            <a:r>
              <a:rPr lang="ja-JP" altLang="en-US" sz="4400" dirty="0" smtClean="0">
                <a:solidFill>
                  <a:schemeClr val="bg1"/>
                </a:solidFill>
              </a:rPr>
              <a:t>食べても</a:t>
            </a:r>
            <a:r>
              <a:rPr lang="en-US" altLang="ja-JP" sz="4400" dirty="0" smtClean="0">
                <a:solidFill>
                  <a:schemeClr val="bg1"/>
                </a:solidFill>
              </a:rPr>
              <a:t>OK</a:t>
            </a:r>
            <a:r>
              <a:rPr lang="ja-JP" altLang="en-US" sz="4400" dirty="0" smtClean="0">
                <a:solidFill>
                  <a:schemeClr val="bg1"/>
                </a:solidFill>
              </a:rPr>
              <a:t>！</a:t>
            </a:r>
            <a:endParaRPr lang="en-US" altLang="ja-JP" sz="4400" dirty="0" smtClean="0">
              <a:solidFill>
                <a:schemeClr val="bg1"/>
              </a:solidFill>
            </a:endParaRPr>
          </a:p>
        </p:txBody>
      </p:sp>
      <p:sp>
        <p:nvSpPr>
          <p:cNvPr id="10" name="テキスト ボックス 9"/>
          <p:cNvSpPr txBox="1"/>
          <p:nvPr/>
        </p:nvSpPr>
        <p:spPr>
          <a:xfrm>
            <a:off x="683568" y="5805264"/>
            <a:ext cx="8226932" cy="769441"/>
          </a:xfrm>
          <a:prstGeom prst="rect">
            <a:avLst/>
          </a:prstGeom>
          <a:noFill/>
        </p:spPr>
        <p:txBody>
          <a:bodyPr wrap="none" rtlCol="0">
            <a:spAutoFit/>
          </a:bodyPr>
          <a:lstStyle/>
          <a:p>
            <a:r>
              <a:rPr lang="ja-JP" altLang="en-US" sz="3600" dirty="0" smtClean="0"/>
              <a:t>ただし、</a:t>
            </a:r>
            <a:r>
              <a:rPr lang="ja-JP" altLang="en-US" sz="4400" b="1" dirty="0" smtClean="0">
                <a:solidFill>
                  <a:srgbClr val="C00000"/>
                </a:solidFill>
              </a:rPr>
              <a:t>食べ過ぎには注意</a:t>
            </a:r>
            <a:r>
              <a:rPr lang="ja-JP" altLang="en-US" sz="3600" dirty="0" smtClean="0"/>
              <a:t>しましょう。</a:t>
            </a:r>
          </a:p>
        </p:txBody>
      </p:sp>
      <p:pic>
        <p:nvPicPr>
          <p:cNvPr id="2051" name="Picture 3" descr="C:\Users\藤井麻美\Desktop\イラスト素材\mark_manpu10_exclamation.png"/>
          <p:cNvPicPr>
            <a:picLocks noChangeAspect="1" noChangeArrowheads="1"/>
          </p:cNvPicPr>
          <p:nvPr/>
        </p:nvPicPr>
        <p:blipFill>
          <a:blip r:embed="rId3" cstate="print"/>
          <a:srcRect/>
          <a:stretch>
            <a:fillRect/>
          </a:stretch>
        </p:blipFill>
        <p:spPr bwMode="auto">
          <a:xfrm rot="20038316">
            <a:off x="186743" y="5822070"/>
            <a:ext cx="672376" cy="806851"/>
          </a:xfrm>
          <a:prstGeom prst="rect">
            <a:avLst/>
          </a:prstGeom>
          <a:noFill/>
        </p:spPr>
      </p:pic>
      <p:pic>
        <p:nvPicPr>
          <p:cNvPr id="2" name="図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1302" y="2954772"/>
            <a:ext cx="1775517" cy="1367148"/>
          </a:xfrm>
          <a:prstGeom prst="rect">
            <a:avLst/>
          </a:prstGeom>
        </p:spPr>
      </p:pic>
      <p:sp>
        <p:nvSpPr>
          <p:cNvPr id="13" name="コンテンツ プレースホルダ 2"/>
          <p:cNvSpPr txBox="1">
            <a:spLocks/>
          </p:cNvSpPr>
          <p:nvPr/>
        </p:nvSpPr>
        <p:spPr>
          <a:xfrm>
            <a:off x="395889" y="2670101"/>
            <a:ext cx="5542830" cy="126295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buFont typeface="Arial" pitchFamily="34" charset="0"/>
              <a:buNone/>
            </a:pPr>
            <a:r>
              <a:rPr lang="ja-JP" altLang="en-US" dirty="0" smtClean="0"/>
              <a:t>甘いモノが好きなのに我慢して</a:t>
            </a:r>
            <a:endParaRPr lang="en-US" altLang="ja-JP" dirty="0" smtClean="0"/>
          </a:p>
          <a:p>
            <a:pPr>
              <a:buFont typeface="Arial" pitchFamily="34" charset="0"/>
              <a:buNone/>
            </a:pPr>
            <a:r>
              <a:rPr lang="ja-JP" altLang="en-US" dirty="0" smtClean="0"/>
              <a:t>ストレスをためるよりも</a:t>
            </a:r>
            <a:endParaRPr lang="en-US" altLang="ja-JP" dirty="0" smtClean="0"/>
          </a:p>
        </p:txBody>
      </p:sp>
      <p:sp>
        <p:nvSpPr>
          <p:cNvPr id="14" name="コンテンツ プレースホルダ 2"/>
          <p:cNvSpPr txBox="1">
            <a:spLocks/>
          </p:cNvSpPr>
          <p:nvPr/>
        </p:nvSpPr>
        <p:spPr>
          <a:xfrm>
            <a:off x="358065" y="4369202"/>
            <a:ext cx="8229600" cy="136725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buFont typeface="Arial" pitchFamily="34" charset="0"/>
              <a:buNone/>
            </a:pPr>
            <a:r>
              <a:rPr lang="ja-JP" altLang="en-US" sz="3600" b="1" dirty="0" smtClean="0">
                <a:solidFill>
                  <a:srgbClr val="C00000"/>
                </a:solidFill>
              </a:rPr>
              <a:t>ダイエット中でも甘いモノを食べたほうが</a:t>
            </a:r>
            <a:endParaRPr lang="en-US" altLang="ja-JP" sz="3600" b="1" dirty="0" smtClean="0">
              <a:solidFill>
                <a:srgbClr val="C00000"/>
              </a:solidFill>
            </a:endParaRPr>
          </a:p>
          <a:p>
            <a:pPr>
              <a:buFont typeface="Arial" pitchFamily="34" charset="0"/>
              <a:buNone/>
            </a:pPr>
            <a:r>
              <a:rPr lang="ja-JP" altLang="en-US" sz="3600" b="1" dirty="0" smtClean="0">
                <a:solidFill>
                  <a:srgbClr val="C00000"/>
                </a:solidFill>
              </a:rPr>
              <a:t>ダイエットしやすくなります。</a:t>
            </a:r>
            <a:endParaRPr lang="en-US" altLang="ja-JP" sz="3600" b="1" dirty="0" smtClean="0">
              <a:solidFill>
                <a:srgbClr val="C00000"/>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idx="4294967295"/>
          </p:nvPr>
        </p:nvSpPr>
        <p:spPr>
          <a:xfrm>
            <a:off x="0" y="1412875"/>
            <a:ext cx="5349875" cy="1143000"/>
          </a:xfrm>
        </p:spPr>
        <p:txBody>
          <a:bodyPr>
            <a:normAutofit/>
          </a:bodyPr>
          <a:lstStyle/>
          <a:p>
            <a:r>
              <a:rPr kumimoji="1" lang="ja-JP" altLang="en-US" sz="4800" b="1" dirty="0" smtClean="0">
                <a:solidFill>
                  <a:srgbClr val="C00000"/>
                </a:solidFill>
              </a:rPr>
              <a:t>「</a:t>
            </a:r>
            <a:r>
              <a:rPr kumimoji="1" lang="ja-JP" altLang="en-US" sz="5400" b="1" dirty="0" smtClean="0">
                <a:solidFill>
                  <a:srgbClr val="C00000"/>
                </a:solidFill>
              </a:rPr>
              <a:t>どう食べるか」</a:t>
            </a:r>
            <a:endParaRPr kumimoji="1" lang="ja-JP" altLang="en-US" sz="5400" b="1" dirty="0">
              <a:solidFill>
                <a:srgbClr val="C00000"/>
              </a:solidFill>
            </a:endParaRPr>
          </a:p>
        </p:txBody>
      </p:sp>
      <p:sp>
        <p:nvSpPr>
          <p:cNvPr id="8" name="正方形/長方形 7"/>
          <p:cNvSpPr/>
          <p:nvPr/>
        </p:nvSpPr>
        <p:spPr>
          <a:xfrm rot="20855430">
            <a:off x="323789" y="3097694"/>
            <a:ext cx="1667444" cy="769441"/>
          </a:xfrm>
          <a:prstGeom prst="rect">
            <a:avLst/>
          </a:prstGeom>
        </p:spPr>
        <p:txBody>
          <a:bodyPr wrap="none">
            <a:spAutoFit/>
          </a:bodyPr>
          <a:lstStyle/>
          <a:p>
            <a:r>
              <a:rPr lang="en-US" altLang="ja-JP" sz="4400" b="1" dirty="0" smtClean="0">
                <a:solidFill>
                  <a:prstClr val="black"/>
                </a:solidFill>
              </a:rPr>
              <a:t>POINT</a:t>
            </a:r>
          </a:p>
        </p:txBody>
      </p:sp>
      <p:sp>
        <p:nvSpPr>
          <p:cNvPr id="10" name="タイトル 1"/>
          <p:cNvSpPr txBox="1">
            <a:spLocks/>
          </p:cNvSpPr>
          <p:nvPr/>
        </p:nvSpPr>
        <p:spPr>
          <a:xfrm>
            <a:off x="359532" y="188640"/>
            <a:ext cx="3394720" cy="1584176"/>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4800" b="1" i="0" u="none" strike="noStrike" kern="1200" cap="none" spc="0" normalizeH="0" baseline="0" noProof="0" dirty="0" smtClean="0">
                <a:ln>
                  <a:noFill/>
                </a:ln>
                <a:solidFill>
                  <a:srgbClr val="C00000"/>
                </a:solidFill>
                <a:effectLst/>
                <a:uLnTx/>
                <a:uFillTx/>
                <a:latin typeface="+mj-lt"/>
                <a:ea typeface="+mj-ea"/>
                <a:cs typeface="+mj-cs"/>
              </a:rPr>
              <a:t>「食べない」</a:t>
            </a:r>
            <a:endParaRPr kumimoji="1" lang="ja-JP" altLang="en-US" sz="4800" b="1" i="0" u="none" strike="noStrike" kern="1200" cap="none" spc="0" normalizeH="0" baseline="0" noProof="0" dirty="0">
              <a:ln>
                <a:noFill/>
              </a:ln>
              <a:solidFill>
                <a:srgbClr val="C00000"/>
              </a:solidFill>
              <a:effectLst/>
              <a:uLnTx/>
              <a:uFillTx/>
              <a:latin typeface="+mj-lt"/>
              <a:ea typeface="+mj-ea"/>
              <a:cs typeface="+mj-cs"/>
            </a:endParaRPr>
          </a:p>
        </p:txBody>
      </p:sp>
      <p:sp>
        <p:nvSpPr>
          <p:cNvPr id="11" name="タイトル 1"/>
          <p:cNvSpPr txBox="1">
            <a:spLocks/>
          </p:cNvSpPr>
          <p:nvPr/>
        </p:nvSpPr>
        <p:spPr>
          <a:xfrm>
            <a:off x="3455876" y="404664"/>
            <a:ext cx="2232248" cy="1143000"/>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4400" b="0" i="0" u="none" strike="noStrike" kern="1200" cap="none" spc="0" normalizeH="0" baseline="0" noProof="0" dirty="0" smtClean="0">
                <a:ln>
                  <a:noFill/>
                </a:ln>
                <a:solidFill>
                  <a:schemeClr val="tx1"/>
                </a:solidFill>
                <a:effectLst/>
                <a:uLnTx/>
                <a:uFillTx/>
                <a:latin typeface="+mj-lt"/>
                <a:ea typeface="+mj-ea"/>
                <a:cs typeface="+mj-cs"/>
              </a:rPr>
              <a:t>ではなく</a:t>
            </a:r>
            <a:endParaRPr kumimoji="1" lang="ja-JP" altLang="en-US" sz="4800" b="1" i="0" u="none" strike="noStrike" kern="1200" cap="none" spc="0" normalizeH="0" baseline="0" noProof="0" dirty="0">
              <a:ln>
                <a:noFill/>
              </a:ln>
              <a:solidFill>
                <a:schemeClr val="tx1"/>
              </a:solidFill>
              <a:effectLst/>
              <a:uLnTx/>
              <a:uFillTx/>
              <a:latin typeface="+mj-lt"/>
              <a:ea typeface="+mj-ea"/>
              <a:cs typeface="+mj-cs"/>
            </a:endParaRPr>
          </a:p>
        </p:txBody>
      </p:sp>
      <p:pic>
        <p:nvPicPr>
          <p:cNvPr id="1026" name="Picture 2" descr="C:\Users\藤井麻美\Desktop\イラスト素材\食べ物\syokuji_blank_woman.png"/>
          <p:cNvPicPr>
            <a:picLocks noChangeAspect="1" noChangeArrowheads="1"/>
          </p:cNvPicPr>
          <p:nvPr/>
        </p:nvPicPr>
        <p:blipFill>
          <a:blip r:embed="rId2" cstate="print"/>
          <a:srcRect/>
          <a:stretch>
            <a:fillRect/>
          </a:stretch>
        </p:blipFill>
        <p:spPr bwMode="auto">
          <a:xfrm>
            <a:off x="5756201" y="247138"/>
            <a:ext cx="2488207" cy="2835564"/>
          </a:xfrm>
          <a:prstGeom prst="rect">
            <a:avLst/>
          </a:prstGeom>
          <a:noFill/>
        </p:spPr>
      </p:pic>
      <p:sp>
        <p:nvSpPr>
          <p:cNvPr id="12" name="円/楕円 11"/>
          <p:cNvSpPr/>
          <p:nvPr/>
        </p:nvSpPr>
        <p:spPr>
          <a:xfrm>
            <a:off x="2123728" y="3068960"/>
            <a:ext cx="3024336" cy="133214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4" name="円/楕円 13"/>
          <p:cNvSpPr/>
          <p:nvPr/>
        </p:nvSpPr>
        <p:spPr>
          <a:xfrm>
            <a:off x="611560" y="4725144"/>
            <a:ext cx="3528392" cy="1332148"/>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16" name="正方形/長方形 15"/>
          <p:cNvSpPr/>
          <p:nvPr/>
        </p:nvSpPr>
        <p:spPr>
          <a:xfrm>
            <a:off x="2729956" y="3429000"/>
            <a:ext cx="1770036" cy="584775"/>
          </a:xfrm>
          <a:prstGeom prst="rect">
            <a:avLst/>
          </a:prstGeom>
          <a:noFill/>
        </p:spPr>
        <p:txBody>
          <a:bodyPr wrap="none">
            <a:spAutoFit/>
          </a:bodyPr>
          <a:lstStyle/>
          <a:p>
            <a:r>
              <a:rPr lang="ja-JP" altLang="en-US" sz="3200" dirty="0" smtClean="0">
                <a:solidFill>
                  <a:schemeClr val="bg1"/>
                </a:solidFill>
              </a:rPr>
              <a:t>食べる物</a:t>
            </a:r>
            <a:endParaRPr lang="ja-JP" altLang="en-US" dirty="0">
              <a:solidFill>
                <a:schemeClr val="bg1"/>
              </a:solidFill>
            </a:endParaRPr>
          </a:p>
        </p:txBody>
      </p:sp>
      <p:grpSp>
        <p:nvGrpSpPr>
          <p:cNvPr id="3" name="グループ化 2"/>
          <p:cNvGrpSpPr/>
          <p:nvPr/>
        </p:nvGrpSpPr>
        <p:grpSpPr>
          <a:xfrm>
            <a:off x="5364088" y="3176972"/>
            <a:ext cx="3024336" cy="1332148"/>
            <a:chOff x="5580112" y="3068960"/>
            <a:chExt cx="3024336" cy="1332148"/>
          </a:xfrm>
        </p:grpSpPr>
        <p:sp>
          <p:nvSpPr>
            <p:cNvPr id="13" name="円/楕円 12"/>
            <p:cNvSpPr/>
            <p:nvPr/>
          </p:nvSpPr>
          <p:spPr>
            <a:xfrm>
              <a:off x="5580112" y="3068960"/>
              <a:ext cx="3024336" cy="1332148"/>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7" name="正方形/長方形 16"/>
            <p:cNvSpPr/>
            <p:nvPr/>
          </p:nvSpPr>
          <p:spPr>
            <a:xfrm>
              <a:off x="6207262" y="3442647"/>
              <a:ext cx="1770036" cy="584775"/>
            </a:xfrm>
            <a:prstGeom prst="rect">
              <a:avLst/>
            </a:prstGeom>
            <a:noFill/>
          </p:spPr>
          <p:txBody>
            <a:bodyPr wrap="none">
              <a:spAutoFit/>
            </a:bodyPr>
            <a:lstStyle/>
            <a:p>
              <a:r>
                <a:rPr lang="ja-JP" altLang="en-US" sz="3200" dirty="0" smtClean="0">
                  <a:solidFill>
                    <a:schemeClr val="bg1"/>
                  </a:solidFill>
                </a:rPr>
                <a:t>食べる量</a:t>
              </a:r>
              <a:endParaRPr lang="ja-JP" altLang="en-US" dirty="0">
                <a:solidFill>
                  <a:schemeClr val="bg1"/>
                </a:solidFill>
              </a:endParaRPr>
            </a:p>
          </p:txBody>
        </p:sp>
      </p:grpSp>
      <p:sp>
        <p:nvSpPr>
          <p:cNvPr id="18" name="正方形/長方形 17"/>
          <p:cNvSpPr/>
          <p:nvPr/>
        </p:nvSpPr>
        <p:spPr>
          <a:xfrm>
            <a:off x="899592" y="5085184"/>
            <a:ext cx="3024336" cy="584775"/>
          </a:xfrm>
          <a:prstGeom prst="rect">
            <a:avLst/>
          </a:prstGeom>
          <a:noFill/>
        </p:spPr>
        <p:txBody>
          <a:bodyPr wrap="square">
            <a:spAutoFit/>
          </a:bodyPr>
          <a:lstStyle/>
          <a:p>
            <a:r>
              <a:rPr lang="ja-JP" altLang="en-US" sz="3200" dirty="0" smtClean="0">
                <a:solidFill>
                  <a:schemeClr val="bg1"/>
                </a:solidFill>
              </a:rPr>
              <a:t>食べるタイミング</a:t>
            </a:r>
            <a:endParaRPr lang="ja-JP" altLang="en-US" dirty="0">
              <a:solidFill>
                <a:schemeClr val="bg1"/>
              </a:solidFill>
            </a:endParaRPr>
          </a:p>
        </p:txBody>
      </p:sp>
      <p:grpSp>
        <p:nvGrpSpPr>
          <p:cNvPr id="4" name="グループ化 3"/>
          <p:cNvGrpSpPr/>
          <p:nvPr/>
        </p:nvGrpSpPr>
        <p:grpSpPr>
          <a:xfrm>
            <a:off x="4572000" y="4797152"/>
            <a:ext cx="3024336" cy="1332148"/>
            <a:chOff x="4572000" y="4797152"/>
            <a:chExt cx="3024336" cy="1332148"/>
          </a:xfrm>
        </p:grpSpPr>
        <p:sp>
          <p:nvSpPr>
            <p:cNvPr id="15" name="円/楕円 14"/>
            <p:cNvSpPr/>
            <p:nvPr/>
          </p:nvSpPr>
          <p:spPr>
            <a:xfrm>
              <a:off x="4572000" y="4797152"/>
              <a:ext cx="3024336" cy="13321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a:off x="4965913" y="4924617"/>
              <a:ext cx="2236510" cy="1077218"/>
            </a:xfrm>
            <a:prstGeom prst="rect">
              <a:avLst/>
            </a:prstGeom>
            <a:noFill/>
          </p:spPr>
          <p:txBody>
            <a:bodyPr wrap="none">
              <a:spAutoFit/>
            </a:bodyPr>
            <a:lstStyle/>
            <a:p>
              <a:r>
                <a:rPr lang="ja-JP" altLang="en-US" sz="3200" dirty="0" smtClean="0">
                  <a:solidFill>
                    <a:schemeClr val="bg1"/>
                  </a:solidFill>
                </a:rPr>
                <a:t>食べる物の</a:t>
              </a:r>
              <a:endParaRPr lang="en-US" altLang="ja-JP" sz="3200" dirty="0" smtClean="0">
                <a:solidFill>
                  <a:schemeClr val="bg1"/>
                </a:solidFill>
              </a:endParaRPr>
            </a:p>
            <a:p>
              <a:r>
                <a:rPr lang="ja-JP" altLang="en-US" sz="3200" dirty="0" smtClean="0">
                  <a:solidFill>
                    <a:schemeClr val="bg1"/>
                  </a:solidFill>
                </a:rPr>
                <a:t>組み合わせ</a:t>
              </a:r>
              <a:endParaRPr lang="ja-JP" altLang="en-US" dirty="0">
                <a:solidFill>
                  <a:schemeClr val="bg1"/>
                </a:solidFill>
              </a:endParaRPr>
            </a:p>
          </p:txBody>
        </p:sp>
      </p:grpSp>
      <p:pic>
        <p:nvPicPr>
          <p:cNvPr id="1027" name="Picture 3" descr="C:\Users\藤井麻美\Desktop\イラスト素材\mark_manpu12_hirameki.png"/>
          <p:cNvPicPr>
            <a:picLocks noChangeAspect="1" noChangeArrowheads="1"/>
          </p:cNvPicPr>
          <p:nvPr/>
        </p:nvPicPr>
        <p:blipFill>
          <a:blip r:embed="rId3" cstate="print"/>
          <a:srcRect/>
          <a:stretch>
            <a:fillRect/>
          </a:stretch>
        </p:blipFill>
        <p:spPr bwMode="auto">
          <a:xfrm>
            <a:off x="1799818" y="2566245"/>
            <a:ext cx="866946" cy="1140718"/>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51520" y="1484784"/>
            <a:ext cx="5522666" cy="1323439"/>
          </a:xfrm>
          <a:prstGeom prst="rect">
            <a:avLst/>
          </a:prstGeom>
          <a:noFill/>
        </p:spPr>
        <p:txBody>
          <a:bodyPr wrap="none" rtlCol="0">
            <a:spAutoFit/>
          </a:bodyPr>
          <a:lstStyle/>
          <a:p>
            <a:r>
              <a:rPr lang="ja-JP" altLang="en-US" sz="4000" dirty="0">
                <a:solidFill>
                  <a:srgbClr val="C00000"/>
                </a:solidFill>
                <a:latin typeface="+mj-ea"/>
                <a:ea typeface="+mj-ea"/>
              </a:rPr>
              <a:t>グリセミック・インデックス</a:t>
            </a:r>
            <a:endParaRPr lang="en-US" altLang="ja-JP" sz="4000" dirty="0">
              <a:solidFill>
                <a:srgbClr val="C00000"/>
              </a:solidFill>
              <a:latin typeface="+mj-ea"/>
              <a:ea typeface="+mj-ea"/>
            </a:endParaRPr>
          </a:p>
          <a:p>
            <a:r>
              <a:rPr lang="ja-JP" altLang="en-US" sz="4000" dirty="0">
                <a:solidFill>
                  <a:srgbClr val="C00000"/>
                </a:solidFill>
                <a:latin typeface="+mj-ea"/>
                <a:ea typeface="+mj-ea"/>
              </a:rPr>
              <a:t>（</a:t>
            </a:r>
            <a:r>
              <a:rPr lang="en-US" altLang="ja-JP" sz="4000" dirty="0" err="1">
                <a:solidFill>
                  <a:srgbClr val="C00000"/>
                </a:solidFill>
                <a:latin typeface="+mj-ea"/>
                <a:ea typeface="+mj-ea"/>
              </a:rPr>
              <a:t>Glycemic</a:t>
            </a:r>
            <a:r>
              <a:rPr lang="en-US" altLang="ja-JP" sz="4000" dirty="0">
                <a:solidFill>
                  <a:srgbClr val="C00000"/>
                </a:solidFill>
                <a:latin typeface="+mj-ea"/>
                <a:ea typeface="+mj-ea"/>
              </a:rPr>
              <a:t> Index</a:t>
            </a:r>
            <a:r>
              <a:rPr lang="ja-JP" altLang="en-US" sz="4000" dirty="0">
                <a:solidFill>
                  <a:srgbClr val="C00000"/>
                </a:solidFill>
                <a:latin typeface="+mj-ea"/>
                <a:ea typeface="+mj-ea"/>
              </a:rPr>
              <a:t>）</a:t>
            </a:r>
            <a:endParaRPr kumimoji="1" lang="ja-JP" altLang="en-US" sz="4000" dirty="0">
              <a:solidFill>
                <a:srgbClr val="C00000"/>
              </a:solidFill>
              <a:latin typeface="+mj-ea"/>
              <a:ea typeface="+mj-ea"/>
            </a:endParaRPr>
          </a:p>
        </p:txBody>
      </p:sp>
      <p:sp>
        <p:nvSpPr>
          <p:cNvPr id="5" name="テキスト ボックス 4"/>
          <p:cNvSpPr txBox="1"/>
          <p:nvPr/>
        </p:nvSpPr>
        <p:spPr>
          <a:xfrm>
            <a:off x="272898" y="3172221"/>
            <a:ext cx="4733988" cy="1200329"/>
          </a:xfrm>
          <a:prstGeom prst="rect">
            <a:avLst/>
          </a:prstGeom>
          <a:noFill/>
        </p:spPr>
        <p:txBody>
          <a:bodyPr wrap="none" rtlCol="0">
            <a:spAutoFit/>
          </a:bodyPr>
          <a:lstStyle/>
          <a:p>
            <a:r>
              <a:rPr lang="ja-JP" altLang="en-US" sz="3600" dirty="0">
                <a:latin typeface="+mj-ea"/>
                <a:ea typeface="+mj-ea"/>
              </a:rPr>
              <a:t>食後血糖値の上昇度</a:t>
            </a:r>
            <a:r>
              <a:rPr lang="ja-JP" altLang="en-US" sz="3600" dirty="0" smtClean="0">
                <a:latin typeface="+mj-ea"/>
                <a:ea typeface="+mj-ea"/>
              </a:rPr>
              <a:t>を</a:t>
            </a:r>
            <a:endParaRPr lang="en-US" altLang="ja-JP" sz="3600" dirty="0" smtClean="0">
              <a:latin typeface="+mj-ea"/>
              <a:ea typeface="+mj-ea"/>
            </a:endParaRPr>
          </a:p>
          <a:p>
            <a:r>
              <a:rPr lang="ja-JP" altLang="en-US" sz="3600" dirty="0" smtClean="0">
                <a:latin typeface="+mj-ea"/>
                <a:ea typeface="+mj-ea"/>
              </a:rPr>
              <a:t>示す</a:t>
            </a:r>
            <a:r>
              <a:rPr lang="ja-JP" altLang="en-US" sz="3600" dirty="0">
                <a:latin typeface="+mj-ea"/>
                <a:ea typeface="+mj-ea"/>
              </a:rPr>
              <a:t>指標のこと</a:t>
            </a:r>
            <a:r>
              <a:rPr lang="ja-JP" altLang="en-US" sz="3600" dirty="0" smtClean="0">
                <a:latin typeface="+mj-ea"/>
                <a:ea typeface="+mj-ea"/>
              </a:rPr>
              <a:t>。</a:t>
            </a:r>
            <a:endParaRPr lang="en-US" altLang="ja-JP" sz="3600" dirty="0">
              <a:latin typeface="+mj-ea"/>
              <a:ea typeface="+mj-ea"/>
            </a:endParaRPr>
          </a:p>
        </p:txBody>
      </p:sp>
      <p:sp>
        <p:nvSpPr>
          <p:cNvPr id="7" name="テキスト ボックス 6"/>
          <p:cNvSpPr txBox="1"/>
          <p:nvPr/>
        </p:nvSpPr>
        <p:spPr>
          <a:xfrm>
            <a:off x="359532" y="4822094"/>
            <a:ext cx="6752169" cy="523220"/>
          </a:xfrm>
          <a:prstGeom prst="rect">
            <a:avLst/>
          </a:prstGeom>
          <a:noFill/>
        </p:spPr>
        <p:txBody>
          <a:bodyPr wrap="none" rtlCol="0">
            <a:spAutoFit/>
          </a:bodyPr>
          <a:lstStyle/>
          <a:p>
            <a:r>
              <a:rPr lang="ja-JP" altLang="en-US" sz="2800" b="1" spc="-300" dirty="0">
                <a:solidFill>
                  <a:srgbClr val="C00000"/>
                </a:solidFill>
                <a:latin typeface="+mj-ea"/>
                <a:ea typeface="+mj-ea"/>
              </a:rPr>
              <a:t>「</a:t>
            </a:r>
            <a:r>
              <a:rPr lang="en-US" altLang="ja-JP" sz="2800" b="1" spc="-300" dirty="0">
                <a:solidFill>
                  <a:srgbClr val="C00000"/>
                </a:solidFill>
                <a:latin typeface="+mj-ea"/>
                <a:ea typeface="+mj-ea"/>
              </a:rPr>
              <a:t>G</a:t>
            </a:r>
            <a:r>
              <a:rPr lang="ja-JP" altLang="en-US" sz="2800" b="1" spc="-300" dirty="0">
                <a:solidFill>
                  <a:srgbClr val="C00000"/>
                </a:solidFill>
                <a:latin typeface="+mj-ea"/>
                <a:ea typeface="+mj-ea"/>
              </a:rPr>
              <a:t>  </a:t>
            </a:r>
            <a:r>
              <a:rPr lang="en-US" altLang="ja-JP" sz="2800" b="1" spc="-300" dirty="0">
                <a:solidFill>
                  <a:srgbClr val="C00000"/>
                </a:solidFill>
                <a:latin typeface="+mj-ea"/>
                <a:ea typeface="+mj-ea"/>
              </a:rPr>
              <a:t>I</a:t>
            </a:r>
            <a:r>
              <a:rPr lang="ja-JP" altLang="en-US" sz="2800" b="1" spc="-300" dirty="0">
                <a:solidFill>
                  <a:srgbClr val="C00000"/>
                </a:solidFill>
                <a:latin typeface="+mj-ea"/>
                <a:ea typeface="+mj-ea"/>
              </a:rPr>
              <a:t> 値」の低いものを食べれば、やせられます！ </a:t>
            </a:r>
            <a:endParaRPr lang="en-US" altLang="ja-JP" sz="2800" b="1" spc="-300" dirty="0">
              <a:solidFill>
                <a:srgbClr val="C00000"/>
              </a:solidFill>
              <a:latin typeface="+mj-ea"/>
              <a:ea typeface="+mj-ea"/>
            </a:endParaRPr>
          </a:p>
        </p:txBody>
      </p:sp>
      <p:sp>
        <p:nvSpPr>
          <p:cNvPr id="8" name="テキスト ボックス 7"/>
          <p:cNvSpPr txBox="1"/>
          <p:nvPr/>
        </p:nvSpPr>
        <p:spPr>
          <a:xfrm>
            <a:off x="359532" y="5445224"/>
            <a:ext cx="8424936" cy="1077218"/>
          </a:xfrm>
          <a:prstGeom prst="rect">
            <a:avLst/>
          </a:prstGeom>
          <a:solidFill>
            <a:srgbClr val="C00000"/>
          </a:solidFill>
        </p:spPr>
        <p:txBody>
          <a:bodyPr wrap="square" rtlCol="0">
            <a:spAutoFit/>
          </a:bodyPr>
          <a:lstStyle/>
          <a:p>
            <a:r>
              <a:rPr lang="ja-JP" altLang="en-US" sz="3200" dirty="0">
                <a:solidFill>
                  <a:schemeClr val="bg1"/>
                </a:solidFill>
                <a:latin typeface="+mj-ea"/>
                <a:ea typeface="+mj-ea"/>
              </a:rPr>
              <a:t>脂肪のつかない体をつくるためには、</a:t>
            </a:r>
            <a:endParaRPr lang="en-US" altLang="ja-JP" sz="3200" dirty="0">
              <a:solidFill>
                <a:schemeClr val="bg1"/>
              </a:solidFill>
              <a:latin typeface="+mj-ea"/>
              <a:ea typeface="+mj-ea"/>
            </a:endParaRPr>
          </a:p>
          <a:p>
            <a:r>
              <a:rPr lang="ja-JP" altLang="en-US" sz="3200" dirty="0">
                <a:solidFill>
                  <a:schemeClr val="bg1"/>
                </a:solidFill>
                <a:latin typeface="+mj-ea"/>
                <a:ea typeface="+mj-ea"/>
              </a:rPr>
              <a:t>血糖値の急激な上昇をおさえることが大切。</a:t>
            </a:r>
            <a:endParaRPr kumimoji="1" lang="ja-JP" altLang="en-US" sz="3200" dirty="0">
              <a:solidFill>
                <a:schemeClr val="bg1"/>
              </a:solidFill>
              <a:latin typeface="+mj-ea"/>
              <a:ea typeface="+mj-ea"/>
            </a:endParaRPr>
          </a:p>
        </p:txBody>
      </p:sp>
      <p:grpSp>
        <p:nvGrpSpPr>
          <p:cNvPr id="2" name="グループ化 2"/>
          <p:cNvGrpSpPr/>
          <p:nvPr/>
        </p:nvGrpSpPr>
        <p:grpSpPr>
          <a:xfrm>
            <a:off x="5724128" y="1931796"/>
            <a:ext cx="2994392" cy="2994407"/>
            <a:chOff x="5292080" y="1556792"/>
            <a:chExt cx="3531833" cy="4032473"/>
          </a:xfrm>
        </p:grpSpPr>
        <p:pic>
          <p:nvPicPr>
            <p:cNvPr id="16385" name="Picture 1" descr="C:\Users\麻美\Desktop\日本痩身美容協会\テキスト作成データ\food_toast.png"/>
            <p:cNvPicPr>
              <a:picLocks noChangeAspect="1" noChangeArrowheads="1"/>
            </p:cNvPicPr>
            <p:nvPr/>
          </p:nvPicPr>
          <p:blipFill>
            <a:blip r:embed="rId2" cstate="print"/>
            <a:srcRect/>
            <a:stretch>
              <a:fillRect/>
            </a:stretch>
          </p:blipFill>
          <p:spPr bwMode="auto">
            <a:xfrm>
              <a:off x="6300192" y="3356992"/>
              <a:ext cx="1471704" cy="1173684"/>
            </a:xfrm>
            <a:prstGeom prst="rect">
              <a:avLst/>
            </a:prstGeom>
            <a:noFill/>
          </p:spPr>
        </p:pic>
        <p:pic>
          <p:nvPicPr>
            <p:cNvPr id="16386" name="Picture 2" descr="C:\Users\麻美\Desktop\日本痩身美容協会\テキスト作成データ\namaharumaki.png"/>
            <p:cNvPicPr>
              <a:picLocks noChangeAspect="1" noChangeArrowheads="1"/>
            </p:cNvPicPr>
            <p:nvPr/>
          </p:nvPicPr>
          <p:blipFill>
            <a:blip r:embed="rId3" cstate="print"/>
            <a:srcRect/>
            <a:stretch>
              <a:fillRect/>
            </a:stretch>
          </p:blipFill>
          <p:spPr bwMode="auto">
            <a:xfrm>
              <a:off x="7236296" y="4581128"/>
              <a:ext cx="1587617" cy="1008137"/>
            </a:xfrm>
            <a:prstGeom prst="rect">
              <a:avLst/>
            </a:prstGeom>
            <a:noFill/>
          </p:spPr>
        </p:pic>
        <p:pic>
          <p:nvPicPr>
            <p:cNvPr id="16387" name="Picture 3" descr="C:\Users\麻美\Desktop\日本痩身美容協会\テキスト作成データ\food_borscht_borushichi.png"/>
            <p:cNvPicPr>
              <a:picLocks noChangeAspect="1" noChangeArrowheads="1"/>
            </p:cNvPicPr>
            <p:nvPr/>
          </p:nvPicPr>
          <p:blipFill>
            <a:blip r:embed="rId4" cstate="print"/>
            <a:srcRect/>
            <a:stretch>
              <a:fillRect/>
            </a:stretch>
          </p:blipFill>
          <p:spPr bwMode="auto">
            <a:xfrm>
              <a:off x="5940152" y="4437112"/>
              <a:ext cx="1224136" cy="1011952"/>
            </a:xfrm>
            <a:prstGeom prst="rect">
              <a:avLst/>
            </a:prstGeom>
            <a:noFill/>
          </p:spPr>
        </p:pic>
        <p:pic>
          <p:nvPicPr>
            <p:cNvPr id="16388" name="Picture 4" descr="C:\Users\麻美\Desktop\日本痩身美容協会\テキスト作成データ\food_ankake_supa.png"/>
            <p:cNvPicPr>
              <a:picLocks noChangeAspect="1" noChangeArrowheads="1"/>
            </p:cNvPicPr>
            <p:nvPr/>
          </p:nvPicPr>
          <p:blipFill>
            <a:blip r:embed="rId5" cstate="print"/>
            <a:srcRect/>
            <a:stretch>
              <a:fillRect/>
            </a:stretch>
          </p:blipFill>
          <p:spPr bwMode="auto">
            <a:xfrm>
              <a:off x="6444208" y="2132856"/>
              <a:ext cx="1154539" cy="1062176"/>
            </a:xfrm>
            <a:prstGeom prst="rect">
              <a:avLst/>
            </a:prstGeom>
            <a:noFill/>
          </p:spPr>
        </p:pic>
        <p:pic>
          <p:nvPicPr>
            <p:cNvPr id="16389" name="Picture 5" descr="C:\Users\麻美\Desktop\日本痩身美容協会\テキスト作成データ\food_gyudon.png"/>
            <p:cNvPicPr>
              <a:picLocks noChangeAspect="1" noChangeArrowheads="1"/>
            </p:cNvPicPr>
            <p:nvPr/>
          </p:nvPicPr>
          <p:blipFill>
            <a:blip r:embed="rId6" cstate="print"/>
            <a:srcRect/>
            <a:stretch>
              <a:fillRect/>
            </a:stretch>
          </p:blipFill>
          <p:spPr bwMode="auto">
            <a:xfrm>
              <a:off x="5292080" y="1556792"/>
              <a:ext cx="1154540" cy="1117017"/>
            </a:xfrm>
            <a:prstGeom prst="rect">
              <a:avLst/>
            </a:prstGeom>
            <a:noFill/>
          </p:spPr>
        </p:pic>
        <p:pic>
          <p:nvPicPr>
            <p:cNvPr id="16390" name="Picture 6" descr="C:\Users\麻美\Desktop\日本痩身美容協会\テキスト作成データ\food_chanpon.png"/>
            <p:cNvPicPr>
              <a:picLocks noChangeAspect="1" noChangeArrowheads="1"/>
            </p:cNvPicPr>
            <p:nvPr/>
          </p:nvPicPr>
          <p:blipFill>
            <a:blip r:embed="rId7" cstate="print"/>
            <a:srcRect/>
            <a:stretch>
              <a:fillRect/>
            </a:stretch>
          </p:blipFill>
          <p:spPr bwMode="auto">
            <a:xfrm>
              <a:off x="7524328" y="2780928"/>
              <a:ext cx="1298856" cy="1137221"/>
            </a:xfrm>
            <a:prstGeom prst="rect">
              <a:avLst/>
            </a:prstGeom>
            <a:noFill/>
          </p:spPr>
        </p:pic>
        <p:pic>
          <p:nvPicPr>
            <p:cNvPr id="16391" name="Picture 7" descr="C:\Users\麻美\Desktop\日本痩身美容協会\テキスト作成データ\food_yurinchu.png"/>
            <p:cNvPicPr>
              <a:picLocks noChangeAspect="1" noChangeArrowheads="1"/>
            </p:cNvPicPr>
            <p:nvPr/>
          </p:nvPicPr>
          <p:blipFill>
            <a:blip r:embed="rId8" cstate="print"/>
            <a:srcRect/>
            <a:stretch>
              <a:fillRect/>
            </a:stretch>
          </p:blipFill>
          <p:spPr bwMode="auto">
            <a:xfrm>
              <a:off x="7596336" y="1628800"/>
              <a:ext cx="1154539" cy="1056403"/>
            </a:xfrm>
            <a:prstGeom prst="rect">
              <a:avLst/>
            </a:prstGeom>
            <a:noFill/>
          </p:spPr>
        </p:pic>
      </p:grpSp>
      <p:sp>
        <p:nvSpPr>
          <p:cNvPr id="15" name="正方形/長方形 14"/>
          <p:cNvSpPr/>
          <p:nvPr/>
        </p:nvSpPr>
        <p:spPr>
          <a:xfrm>
            <a:off x="0" y="476672"/>
            <a:ext cx="9144000" cy="86409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ea"/>
              <a:ea typeface="+mj-ea"/>
            </a:endParaRPr>
          </a:p>
        </p:txBody>
      </p:sp>
      <p:sp>
        <p:nvSpPr>
          <p:cNvPr id="16" name="テキスト ボックス 15"/>
          <p:cNvSpPr txBox="1"/>
          <p:nvPr/>
        </p:nvSpPr>
        <p:spPr>
          <a:xfrm>
            <a:off x="2807804" y="499319"/>
            <a:ext cx="3528392" cy="769441"/>
          </a:xfrm>
          <a:prstGeom prst="rect">
            <a:avLst/>
          </a:prstGeom>
          <a:noFill/>
        </p:spPr>
        <p:txBody>
          <a:bodyPr wrap="square" rtlCol="0">
            <a:spAutoFit/>
          </a:bodyPr>
          <a:lstStyle/>
          <a:p>
            <a:pPr algn="ctr"/>
            <a:r>
              <a:rPr lang="ja-JP" altLang="en-US" sz="4400" dirty="0" smtClean="0">
                <a:solidFill>
                  <a:schemeClr val="bg1"/>
                </a:solidFill>
                <a:latin typeface="+mj-ea"/>
                <a:ea typeface="+mj-ea"/>
              </a:rPr>
              <a:t>Ｇ</a:t>
            </a:r>
            <a:r>
              <a:rPr lang="en-US" altLang="ja-JP" sz="4400" dirty="0" smtClean="0">
                <a:solidFill>
                  <a:schemeClr val="bg1"/>
                </a:solidFill>
                <a:latin typeface="+mj-ea"/>
                <a:ea typeface="+mj-ea"/>
              </a:rPr>
              <a:t>I</a:t>
            </a:r>
            <a:r>
              <a:rPr lang="ja-JP" altLang="en-US" sz="4400" dirty="0" smtClean="0">
                <a:solidFill>
                  <a:schemeClr val="bg1"/>
                </a:solidFill>
                <a:latin typeface="+mj-ea"/>
                <a:ea typeface="+mj-ea"/>
              </a:rPr>
              <a:t>値とは</a:t>
            </a:r>
            <a:r>
              <a:rPr lang="en-US" altLang="ja-JP" sz="4400" dirty="0" smtClean="0">
                <a:solidFill>
                  <a:schemeClr val="bg1"/>
                </a:solidFill>
                <a:latin typeface="+mj-ea"/>
                <a:ea typeface="+mj-ea"/>
              </a:rPr>
              <a:t>?</a:t>
            </a:r>
          </a:p>
        </p:txBody>
      </p:sp>
    </p:spTree>
    <p:extLst>
      <p:ext uri="{BB962C8B-B14F-4D97-AF65-F5344CB8AC3E}">
        <p14:creationId xmlns:p14="http://schemas.microsoft.com/office/powerpoint/2010/main" val="16196524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星 16 8"/>
          <p:cNvSpPr/>
          <p:nvPr/>
        </p:nvSpPr>
        <p:spPr>
          <a:xfrm>
            <a:off x="1151620" y="2438406"/>
            <a:ext cx="6840760" cy="2365811"/>
          </a:xfrm>
          <a:prstGeom prst="star16">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flipH="1">
            <a:off x="1798899" y="3370154"/>
            <a:ext cx="5529868" cy="769441"/>
          </a:xfrm>
          <a:prstGeom prst="rect">
            <a:avLst/>
          </a:prstGeom>
          <a:noFill/>
        </p:spPr>
        <p:txBody>
          <a:bodyPr wrap="square" rtlCol="0">
            <a:spAutoFit/>
          </a:bodyPr>
          <a:lstStyle/>
          <a:p>
            <a:pPr algn="ctr"/>
            <a:r>
              <a:rPr kumimoji="1" lang="ja-JP" altLang="en-US" sz="4400" dirty="0">
                <a:solidFill>
                  <a:srgbClr val="C00000"/>
                </a:solidFill>
                <a:latin typeface="+mj-ea"/>
                <a:ea typeface="+mj-ea"/>
              </a:rPr>
              <a:t>３か月で５</a:t>
            </a:r>
            <a:r>
              <a:rPr kumimoji="1" lang="en-US" altLang="ja-JP" sz="4400" dirty="0">
                <a:solidFill>
                  <a:srgbClr val="C00000"/>
                </a:solidFill>
                <a:latin typeface="+mj-ea"/>
                <a:ea typeface="+mj-ea"/>
              </a:rPr>
              <a:t>Kg</a:t>
            </a:r>
            <a:r>
              <a:rPr kumimoji="1" lang="ja-JP" altLang="en-US" sz="4400" dirty="0">
                <a:solidFill>
                  <a:srgbClr val="C00000"/>
                </a:solidFill>
                <a:latin typeface="+mj-ea"/>
                <a:ea typeface="+mj-ea"/>
              </a:rPr>
              <a:t>減！！</a:t>
            </a:r>
          </a:p>
        </p:txBody>
      </p:sp>
      <p:sp>
        <p:nvSpPr>
          <p:cNvPr id="4" name="テキスト ボックス 3"/>
          <p:cNvSpPr txBox="1"/>
          <p:nvPr/>
        </p:nvSpPr>
        <p:spPr>
          <a:xfrm>
            <a:off x="251520" y="4797152"/>
            <a:ext cx="1728358" cy="584775"/>
          </a:xfrm>
          <a:prstGeom prst="rect">
            <a:avLst/>
          </a:prstGeom>
          <a:noFill/>
        </p:spPr>
        <p:txBody>
          <a:bodyPr wrap="none" rtlCol="0">
            <a:spAutoFit/>
          </a:bodyPr>
          <a:lstStyle/>
          <a:p>
            <a:r>
              <a:rPr kumimoji="1" lang="ja-JP" altLang="en-US" sz="3200" b="1" dirty="0">
                <a:latin typeface="+mj-ea"/>
                <a:ea typeface="+mj-ea"/>
              </a:rPr>
              <a:t>他にも</a:t>
            </a:r>
            <a:r>
              <a:rPr kumimoji="1" lang="en-US" altLang="ja-JP" sz="3200" b="1" dirty="0">
                <a:latin typeface="+mj-ea"/>
                <a:ea typeface="+mj-ea"/>
              </a:rPr>
              <a:t>…</a:t>
            </a:r>
            <a:endParaRPr kumimoji="1" lang="ja-JP" altLang="en-US" sz="3200" b="1" dirty="0">
              <a:latin typeface="+mj-ea"/>
              <a:ea typeface="+mj-ea"/>
            </a:endParaRPr>
          </a:p>
        </p:txBody>
      </p:sp>
      <p:sp>
        <p:nvSpPr>
          <p:cNvPr id="5" name="テキスト ボックス 4"/>
          <p:cNvSpPr txBox="1"/>
          <p:nvPr/>
        </p:nvSpPr>
        <p:spPr>
          <a:xfrm>
            <a:off x="251520" y="5426060"/>
            <a:ext cx="3070071" cy="5232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ja-JP" altLang="en-US" sz="2800" dirty="0">
                <a:solidFill>
                  <a:schemeClr val="bg1"/>
                </a:solidFill>
                <a:latin typeface="+mj-ea"/>
                <a:ea typeface="+mj-ea"/>
              </a:rPr>
              <a:t>肌つやがよくなった</a:t>
            </a:r>
            <a:endParaRPr kumimoji="1" lang="ja-JP" altLang="en-US" sz="2800" dirty="0">
              <a:solidFill>
                <a:schemeClr val="bg1"/>
              </a:solidFill>
              <a:latin typeface="+mj-ea"/>
              <a:ea typeface="+mj-ea"/>
            </a:endParaRPr>
          </a:p>
        </p:txBody>
      </p:sp>
      <p:sp>
        <p:nvSpPr>
          <p:cNvPr id="6" name="テキスト ボックス 5"/>
          <p:cNvSpPr txBox="1"/>
          <p:nvPr/>
        </p:nvSpPr>
        <p:spPr>
          <a:xfrm>
            <a:off x="3552418" y="5426060"/>
            <a:ext cx="2241319" cy="5232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ja-JP" altLang="en-US" sz="2800" dirty="0">
                <a:solidFill>
                  <a:schemeClr val="bg1"/>
                </a:solidFill>
                <a:latin typeface="+mj-ea"/>
                <a:ea typeface="+mj-ea"/>
              </a:rPr>
              <a:t>便秘が治った</a:t>
            </a:r>
            <a:endParaRPr kumimoji="1" lang="ja-JP" altLang="en-US" sz="2800" dirty="0">
              <a:solidFill>
                <a:schemeClr val="bg1"/>
              </a:solidFill>
              <a:latin typeface="+mj-ea"/>
              <a:ea typeface="+mj-ea"/>
            </a:endParaRPr>
          </a:p>
        </p:txBody>
      </p:sp>
      <p:sp>
        <p:nvSpPr>
          <p:cNvPr id="7" name="テキスト ボックス 6"/>
          <p:cNvSpPr txBox="1"/>
          <p:nvPr/>
        </p:nvSpPr>
        <p:spPr>
          <a:xfrm>
            <a:off x="6024564" y="5427708"/>
            <a:ext cx="2608406" cy="5232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ja-JP" altLang="en-US" sz="2800" dirty="0">
                <a:solidFill>
                  <a:schemeClr val="bg1"/>
                </a:solidFill>
                <a:latin typeface="+mj-ea"/>
                <a:ea typeface="+mj-ea"/>
              </a:rPr>
              <a:t>疲れにくくなった</a:t>
            </a:r>
            <a:endParaRPr kumimoji="1" lang="ja-JP" altLang="en-US" sz="2800" dirty="0">
              <a:solidFill>
                <a:schemeClr val="bg1"/>
              </a:solidFill>
              <a:latin typeface="+mj-ea"/>
              <a:ea typeface="+mj-ea"/>
            </a:endParaRPr>
          </a:p>
        </p:txBody>
      </p:sp>
      <p:sp>
        <p:nvSpPr>
          <p:cNvPr id="10" name="テキスト ボックス 9"/>
          <p:cNvSpPr txBox="1"/>
          <p:nvPr/>
        </p:nvSpPr>
        <p:spPr>
          <a:xfrm>
            <a:off x="5652120" y="5986348"/>
            <a:ext cx="3169457" cy="584775"/>
          </a:xfrm>
          <a:prstGeom prst="rect">
            <a:avLst/>
          </a:prstGeom>
          <a:noFill/>
        </p:spPr>
        <p:txBody>
          <a:bodyPr wrap="none" rtlCol="0">
            <a:spAutoFit/>
          </a:bodyPr>
          <a:lstStyle/>
          <a:p>
            <a:r>
              <a:rPr lang="ja-JP" altLang="en-US" sz="3200" b="1" dirty="0">
                <a:latin typeface="+mj-ea"/>
                <a:ea typeface="+mj-ea"/>
              </a:rPr>
              <a:t>といった効果も！</a:t>
            </a:r>
            <a:endParaRPr kumimoji="1" lang="ja-JP" altLang="en-US" sz="3200" b="1" dirty="0">
              <a:latin typeface="+mj-ea"/>
              <a:ea typeface="+mj-ea"/>
            </a:endParaRPr>
          </a:p>
        </p:txBody>
      </p:sp>
      <p:sp>
        <p:nvSpPr>
          <p:cNvPr id="11" name="正方形/長方形 10"/>
          <p:cNvSpPr/>
          <p:nvPr/>
        </p:nvSpPr>
        <p:spPr>
          <a:xfrm>
            <a:off x="899592" y="455764"/>
            <a:ext cx="3024336" cy="1754326"/>
          </a:xfrm>
          <a:prstGeom prst="rect">
            <a:avLst/>
          </a:prstGeom>
        </p:spPr>
        <p:txBody>
          <a:bodyPr wrap="square">
            <a:spAutoFit/>
          </a:bodyPr>
          <a:lstStyle/>
          <a:p>
            <a:pPr algn="ctr"/>
            <a:r>
              <a:rPr lang="ja-JP" altLang="en-US" sz="3600" dirty="0" smtClean="0">
                <a:latin typeface="+mj-ea"/>
                <a:ea typeface="+mj-ea"/>
              </a:rPr>
              <a:t>血糖値を</a:t>
            </a:r>
            <a:endParaRPr lang="en-US" altLang="ja-JP" sz="3600" dirty="0" smtClean="0">
              <a:latin typeface="+mj-ea"/>
              <a:ea typeface="+mj-ea"/>
            </a:endParaRPr>
          </a:p>
          <a:p>
            <a:pPr algn="ctr"/>
            <a:r>
              <a:rPr lang="ja-JP" altLang="en-US" sz="3600" dirty="0" smtClean="0">
                <a:latin typeface="+mj-ea"/>
                <a:ea typeface="+mj-ea"/>
              </a:rPr>
              <a:t>ゆっくり上げる</a:t>
            </a:r>
            <a:endParaRPr lang="en-US" altLang="ja-JP" sz="3600" dirty="0" smtClean="0">
              <a:latin typeface="+mj-ea"/>
              <a:ea typeface="+mj-ea"/>
            </a:endParaRPr>
          </a:p>
          <a:p>
            <a:pPr algn="ctr"/>
            <a:r>
              <a:rPr lang="ja-JP" altLang="en-US" sz="3600" dirty="0" smtClean="0">
                <a:latin typeface="+mj-ea"/>
                <a:ea typeface="+mj-ea"/>
              </a:rPr>
              <a:t>スローフード</a:t>
            </a:r>
            <a:endParaRPr lang="ja-JP" altLang="en-US" sz="3600" dirty="0">
              <a:latin typeface="+mj-ea"/>
              <a:ea typeface="+mj-ea"/>
            </a:endParaRPr>
          </a:p>
        </p:txBody>
      </p:sp>
      <p:sp>
        <p:nvSpPr>
          <p:cNvPr id="14" name="テキスト ボックス 13"/>
          <p:cNvSpPr txBox="1"/>
          <p:nvPr/>
        </p:nvSpPr>
        <p:spPr>
          <a:xfrm>
            <a:off x="4932040" y="682243"/>
            <a:ext cx="3744416" cy="1323439"/>
          </a:xfrm>
          <a:prstGeom prst="rect">
            <a:avLst/>
          </a:prstGeom>
          <a:noFill/>
        </p:spPr>
        <p:txBody>
          <a:bodyPr wrap="square" rtlCol="0">
            <a:spAutoFit/>
          </a:bodyPr>
          <a:lstStyle/>
          <a:p>
            <a:pPr algn="ctr"/>
            <a:r>
              <a:rPr lang="ja-JP" altLang="en-US" sz="4000" dirty="0" smtClean="0">
                <a:latin typeface="+mj-ea"/>
                <a:ea typeface="+mj-ea"/>
              </a:rPr>
              <a:t>低インシュリン</a:t>
            </a:r>
            <a:endParaRPr lang="en-US" altLang="ja-JP" sz="4000" dirty="0" smtClean="0">
              <a:latin typeface="+mj-ea"/>
              <a:ea typeface="+mj-ea"/>
            </a:endParaRPr>
          </a:p>
          <a:p>
            <a:pPr algn="ctr"/>
            <a:r>
              <a:rPr lang="ja-JP" altLang="en-US" sz="4000" dirty="0" smtClean="0">
                <a:latin typeface="+mj-ea"/>
                <a:ea typeface="+mj-ea"/>
              </a:rPr>
              <a:t>ダイエット</a:t>
            </a:r>
          </a:p>
        </p:txBody>
      </p:sp>
      <p:sp>
        <p:nvSpPr>
          <p:cNvPr id="15" name="等号 14"/>
          <p:cNvSpPr/>
          <p:nvPr/>
        </p:nvSpPr>
        <p:spPr>
          <a:xfrm>
            <a:off x="4139952" y="1052736"/>
            <a:ext cx="864096" cy="720080"/>
          </a:xfrm>
          <a:prstGeom prst="mathEqual">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solidFill>
                <a:schemeClr val="tx1"/>
              </a:solidFill>
            </a:endParaRPr>
          </a:p>
        </p:txBody>
      </p:sp>
      <p:sp>
        <p:nvSpPr>
          <p:cNvPr id="16" name="テキスト ボックス 15"/>
          <p:cNvSpPr txBox="1"/>
          <p:nvPr/>
        </p:nvSpPr>
        <p:spPr>
          <a:xfrm rot="20925968">
            <a:off x="1723021" y="2660369"/>
            <a:ext cx="1415772" cy="830997"/>
          </a:xfrm>
          <a:prstGeom prst="rect">
            <a:avLst/>
          </a:prstGeom>
          <a:noFill/>
        </p:spPr>
        <p:txBody>
          <a:bodyPr wrap="none" rtlCol="0">
            <a:spAutoFit/>
          </a:bodyPr>
          <a:lstStyle/>
          <a:p>
            <a:pPr algn="ctr"/>
            <a:r>
              <a:rPr kumimoji="1" lang="ja-JP" altLang="en-US" sz="4800" dirty="0" smtClean="0">
                <a:latin typeface="+mj-ea"/>
                <a:ea typeface="+mj-ea"/>
              </a:rPr>
              <a:t>結果</a:t>
            </a:r>
            <a:endParaRPr kumimoji="1" lang="ja-JP" altLang="en-US" sz="4800" dirty="0">
              <a:latin typeface="+mj-ea"/>
              <a:ea typeface="+mj-ea"/>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0" y="620688"/>
            <a:ext cx="9144000" cy="86409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3" name="タイトル 1"/>
          <p:cNvSpPr txBox="1">
            <a:spLocks/>
          </p:cNvSpPr>
          <p:nvPr/>
        </p:nvSpPr>
        <p:spPr>
          <a:xfrm>
            <a:off x="457200" y="620688"/>
            <a:ext cx="8229600" cy="936104"/>
          </a:xfrm>
          <a:prstGeom prst="rect">
            <a:avLst/>
          </a:prstGeom>
        </p:spPr>
        <p:txBody>
          <a:bodyPr vert="horz" lIns="91440" tIns="45720" rIns="91440" bIns="45720" rtlCol="0" anchor="ctr">
            <a:normAutofit fontScale="92500"/>
          </a:bodyPr>
          <a:lstStyle/>
          <a:p>
            <a:r>
              <a:rPr lang="ja-JP" altLang="en-US" sz="4400" b="1" dirty="0" smtClean="0">
                <a:solidFill>
                  <a:schemeClr val="bg1"/>
                </a:solidFill>
              </a:rPr>
              <a:t>低インシュリンダイエットの効果は？</a:t>
            </a:r>
            <a:endParaRPr lang="ja-JP" altLang="en-US" sz="4400" b="1" dirty="0">
              <a:solidFill>
                <a:schemeClr val="bg1"/>
              </a:solidFill>
            </a:endParaRPr>
          </a:p>
        </p:txBody>
      </p:sp>
      <p:sp>
        <p:nvSpPr>
          <p:cNvPr id="4" name="正方形/長方形 3"/>
          <p:cNvSpPr/>
          <p:nvPr/>
        </p:nvSpPr>
        <p:spPr>
          <a:xfrm>
            <a:off x="251520" y="4509120"/>
            <a:ext cx="7200800" cy="1446550"/>
          </a:xfrm>
          <a:prstGeom prst="rect">
            <a:avLst/>
          </a:prstGeom>
        </p:spPr>
        <p:txBody>
          <a:bodyPr wrap="square">
            <a:spAutoFit/>
          </a:bodyPr>
          <a:lstStyle/>
          <a:p>
            <a:r>
              <a:rPr lang="ja-JP" altLang="en-US" sz="4400" dirty="0" smtClean="0"/>
              <a:t>どんどん脂肪を燃焼する</a:t>
            </a:r>
          </a:p>
          <a:p>
            <a:r>
              <a:rPr lang="ja-JP" altLang="en-US" sz="4400" dirty="0" smtClean="0">
                <a:solidFill>
                  <a:srgbClr val="C00000"/>
                </a:solidFill>
              </a:rPr>
              <a:t>リバウンドしにくい体</a:t>
            </a:r>
            <a:r>
              <a:rPr lang="ja-JP" altLang="en-US" sz="4400" dirty="0" smtClean="0"/>
              <a:t>へ！</a:t>
            </a:r>
            <a:endParaRPr lang="ja-JP" altLang="en-US" sz="4400" dirty="0"/>
          </a:p>
        </p:txBody>
      </p:sp>
      <p:sp>
        <p:nvSpPr>
          <p:cNvPr id="5" name="正方形/長方形 4"/>
          <p:cNvSpPr/>
          <p:nvPr/>
        </p:nvSpPr>
        <p:spPr>
          <a:xfrm>
            <a:off x="323528" y="1772816"/>
            <a:ext cx="6048672"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r>
              <a:rPr lang="ja-JP" altLang="en-US" sz="3600" dirty="0" smtClean="0"/>
              <a:t>からだに脂肪が付きにくくなる</a:t>
            </a:r>
          </a:p>
        </p:txBody>
      </p:sp>
      <p:sp>
        <p:nvSpPr>
          <p:cNvPr id="6" name="正方形/長方形 5"/>
          <p:cNvSpPr/>
          <p:nvPr/>
        </p:nvSpPr>
        <p:spPr>
          <a:xfrm>
            <a:off x="323528" y="2636912"/>
            <a:ext cx="3480058"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r>
              <a:rPr lang="ja-JP" altLang="en-US" sz="3600" dirty="0" smtClean="0"/>
              <a:t>脂肪がつかない</a:t>
            </a:r>
            <a:endParaRPr lang="en-US" altLang="ja-JP" sz="3600" dirty="0" smtClean="0"/>
          </a:p>
        </p:txBody>
      </p:sp>
      <p:sp>
        <p:nvSpPr>
          <p:cNvPr id="7" name="下矢印 6"/>
          <p:cNvSpPr/>
          <p:nvPr/>
        </p:nvSpPr>
        <p:spPr>
          <a:xfrm>
            <a:off x="1403648" y="3645024"/>
            <a:ext cx="1656184" cy="792088"/>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pic>
        <p:nvPicPr>
          <p:cNvPr id="66562" name="Picture 2" descr="C:\Users\藤井麻美\Desktop\イラスト素材\麦さん\528428.png"/>
          <p:cNvPicPr>
            <a:picLocks noChangeAspect="1" noChangeArrowheads="1"/>
          </p:cNvPicPr>
          <p:nvPr/>
        </p:nvPicPr>
        <p:blipFill>
          <a:blip r:embed="rId3" cstate="print"/>
          <a:srcRect/>
          <a:stretch>
            <a:fillRect/>
          </a:stretch>
        </p:blipFill>
        <p:spPr bwMode="auto">
          <a:xfrm>
            <a:off x="5868144" y="2440120"/>
            <a:ext cx="2952328" cy="2643215"/>
          </a:xfrm>
          <a:prstGeom prst="rect">
            <a:avLst/>
          </a:prstGeom>
          <a:noFill/>
        </p:spPr>
      </p:pic>
      <p:pic>
        <p:nvPicPr>
          <p:cNvPr id="66563" name="Picture 3" descr="C:\Users\藤井麻美\Desktop\イラスト素材\honoo_hi_fire.png"/>
          <p:cNvPicPr>
            <a:picLocks noChangeAspect="1" noChangeArrowheads="1"/>
          </p:cNvPicPr>
          <p:nvPr/>
        </p:nvPicPr>
        <p:blipFill>
          <a:blip r:embed="rId4" cstate="print"/>
          <a:srcRect/>
          <a:stretch>
            <a:fillRect/>
          </a:stretch>
        </p:blipFill>
        <p:spPr bwMode="auto">
          <a:xfrm>
            <a:off x="4283968" y="2996952"/>
            <a:ext cx="1378843" cy="1421488"/>
          </a:xfrm>
          <a:prstGeom prst="rect">
            <a:avLst/>
          </a:prstGeom>
          <a:noFill/>
        </p:spPr>
      </p:pic>
      <p:pic>
        <p:nvPicPr>
          <p:cNvPr id="10" name="Picture 3" descr="C:\Users\藤井麻美\Desktop\イラスト素材\honoo_hi_fire.png"/>
          <p:cNvPicPr>
            <a:picLocks noChangeAspect="1" noChangeArrowheads="1"/>
          </p:cNvPicPr>
          <p:nvPr/>
        </p:nvPicPr>
        <p:blipFill>
          <a:blip r:embed="rId5" cstate="print"/>
          <a:srcRect/>
          <a:stretch>
            <a:fillRect/>
          </a:stretch>
        </p:blipFill>
        <p:spPr bwMode="auto">
          <a:xfrm>
            <a:off x="6588224" y="4941168"/>
            <a:ext cx="999728" cy="1030648"/>
          </a:xfrm>
          <a:prstGeom prst="rect">
            <a:avLst/>
          </a:prstGeom>
          <a:noFill/>
        </p:spPr>
      </p:pic>
      <p:pic>
        <p:nvPicPr>
          <p:cNvPr id="11" name="Picture 3" descr="C:\Users\藤井麻美\Desktop\イラスト素材\honoo_hi_fire.png"/>
          <p:cNvPicPr>
            <a:picLocks noChangeAspect="1" noChangeArrowheads="1"/>
          </p:cNvPicPr>
          <p:nvPr/>
        </p:nvPicPr>
        <p:blipFill>
          <a:blip r:embed="rId6" cstate="print"/>
          <a:srcRect/>
          <a:stretch>
            <a:fillRect/>
          </a:stretch>
        </p:blipFill>
        <p:spPr bwMode="auto">
          <a:xfrm>
            <a:off x="7452320" y="5157192"/>
            <a:ext cx="1348967" cy="1390688"/>
          </a:xfrm>
          <a:prstGeom prst="rect">
            <a:avLst/>
          </a:prstGeom>
          <a:noFill/>
        </p:spPr>
      </p:pic>
      <p:sp>
        <p:nvSpPr>
          <p:cNvPr id="12" name="テキスト ボックス 11"/>
          <p:cNvSpPr txBox="1"/>
          <p:nvPr/>
        </p:nvSpPr>
        <p:spPr>
          <a:xfrm>
            <a:off x="179512" y="5949280"/>
            <a:ext cx="6649577" cy="646331"/>
          </a:xfrm>
          <a:prstGeom prst="rect">
            <a:avLst/>
          </a:prstGeom>
          <a:noFill/>
        </p:spPr>
        <p:txBody>
          <a:bodyPr wrap="none" rtlCol="0">
            <a:spAutoFit/>
          </a:bodyPr>
          <a:lstStyle/>
          <a:p>
            <a:r>
              <a:rPr lang="ja-JP" altLang="en-US" dirty="0" smtClean="0"/>
              <a:t>医学的な根拠に基づいて食べるものを工夫するというダイエットで、</a:t>
            </a:r>
            <a:endParaRPr lang="en-US" altLang="ja-JP" dirty="0" smtClean="0"/>
          </a:p>
          <a:p>
            <a:r>
              <a:rPr lang="ja-JP" altLang="en-US" dirty="0" smtClean="0"/>
              <a:t>効果を期待しやすいといわれています。</a:t>
            </a:r>
          </a:p>
        </p:txBody>
      </p:sp>
      <p:sp>
        <p:nvSpPr>
          <p:cNvPr id="13" name="テキスト ボックス 12"/>
          <p:cNvSpPr txBox="1"/>
          <p:nvPr/>
        </p:nvSpPr>
        <p:spPr>
          <a:xfrm>
            <a:off x="219272" y="188640"/>
            <a:ext cx="4496744" cy="461665"/>
          </a:xfrm>
          <a:prstGeom prst="rect">
            <a:avLst/>
          </a:prstGeom>
          <a:noFill/>
        </p:spPr>
        <p:txBody>
          <a:bodyPr wrap="none" rtlCol="0">
            <a:spAutoFit/>
          </a:bodyPr>
          <a:lstStyle/>
          <a:p>
            <a:r>
              <a:rPr lang="ja-JP" altLang="en-US" sz="2400" dirty="0" smtClean="0"/>
              <a:t>新たに脂肪がつかないようにする</a:t>
            </a:r>
            <a:endParaRPr kumimoji="1" lang="ja-JP" altLang="en-US" sz="24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2" y="3952395"/>
            <a:ext cx="4355976" cy="2286887"/>
          </a:xfrm>
          <a:prstGeom prst="rect">
            <a:avLst/>
          </a:prstGeom>
        </p:spPr>
      </p:pic>
      <p:sp>
        <p:nvSpPr>
          <p:cNvPr id="11" name="ドーナツ 10"/>
          <p:cNvSpPr/>
          <p:nvPr/>
        </p:nvSpPr>
        <p:spPr>
          <a:xfrm>
            <a:off x="709700" y="2754263"/>
            <a:ext cx="981980" cy="973346"/>
          </a:xfrm>
          <a:prstGeom prst="donu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2" name="乗算記号 11"/>
          <p:cNvSpPr/>
          <p:nvPr/>
        </p:nvSpPr>
        <p:spPr>
          <a:xfrm>
            <a:off x="608221" y="1548303"/>
            <a:ext cx="1227475" cy="1299296"/>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p:cNvSpPr txBox="1"/>
          <p:nvPr/>
        </p:nvSpPr>
        <p:spPr>
          <a:xfrm>
            <a:off x="2053392" y="1896797"/>
            <a:ext cx="2953053" cy="707886"/>
          </a:xfrm>
          <a:prstGeom prst="rect">
            <a:avLst/>
          </a:prstGeom>
          <a:noFill/>
        </p:spPr>
        <p:txBody>
          <a:bodyPr wrap="none" rtlCol="0">
            <a:spAutoFit/>
          </a:bodyPr>
          <a:lstStyle/>
          <a:p>
            <a:r>
              <a:rPr lang="ja-JP" altLang="en-US" sz="4000" dirty="0" smtClean="0"/>
              <a:t>カロリー</a:t>
            </a:r>
            <a:r>
              <a:rPr lang="ja-JP" altLang="en-US" sz="4000" dirty="0"/>
              <a:t>計算</a:t>
            </a:r>
            <a:endParaRPr kumimoji="1" lang="ja-JP" altLang="en-US" sz="4000" dirty="0"/>
          </a:p>
        </p:txBody>
      </p:sp>
      <p:sp>
        <p:nvSpPr>
          <p:cNvPr id="13" name="テキスト ボックス 12"/>
          <p:cNvSpPr txBox="1"/>
          <p:nvPr/>
        </p:nvSpPr>
        <p:spPr>
          <a:xfrm>
            <a:off x="1979712" y="2924596"/>
            <a:ext cx="5489003" cy="707886"/>
          </a:xfrm>
          <a:prstGeom prst="rect">
            <a:avLst/>
          </a:prstGeom>
          <a:noFill/>
        </p:spPr>
        <p:txBody>
          <a:bodyPr wrap="none" rtlCol="0">
            <a:spAutoFit/>
          </a:bodyPr>
          <a:lstStyle/>
          <a:p>
            <a:r>
              <a:rPr lang="ja-JP" altLang="en-US" sz="4000" dirty="0" smtClean="0"/>
              <a:t>食事の質と栄養バランス</a:t>
            </a:r>
            <a:endParaRPr kumimoji="1" lang="ja-JP" altLang="en-US" sz="4000" dirty="0"/>
          </a:p>
        </p:txBody>
      </p:sp>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8064" y="3952395"/>
            <a:ext cx="2896715" cy="2536235"/>
          </a:xfrm>
          <a:prstGeom prst="rect">
            <a:avLst/>
          </a:prstGeom>
        </p:spPr>
      </p:pic>
      <p:sp>
        <p:nvSpPr>
          <p:cNvPr id="14" name="正方形/長方形 13"/>
          <p:cNvSpPr/>
          <p:nvPr/>
        </p:nvSpPr>
        <p:spPr>
          <a:xfrm>
            <a:off x="0" y="332656"/>
            <a:ext cx="9144000" cy="129614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タイトル 1"/>
          <p:cNvSpPr txBox="1">
            <a:spLocks/>
          </p:cNvSpPr>
          <p:nvPr/>
        </p:nvSpPr>
        <p:spPr>
          <a:xfrm>
            <a:off x="390525" y="404664"/>
            <a:ext cx="8362950" cy="1143000"/>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dirty="0" smtClean="0">
                <a:solidFill>
                  <a:schemeClr val="bg1"/>
                </a:solidFill>
              </a:rPr>
              <a:t>同じ</a:t>
            </a:r>
            <a:r>
              <a:rPr lang="en-US" altLang="ja-JP" dirty="0" smtClean="0">
                <a:solidFill>
                  <a:schemeClr val="bg1"/>
                </a:solidFill>
              </a:rPr>
              <a:t>800</a:t>
            </a:r>
            <a:r>
              <a:rPr lang="ja-JP" altLang="en-US" dirty="0" smtClean="0">
                <a:solidFill>
                  <a:schemeClr val="bg1"/>
                </a:solidFill>
              </a:rPr>
              <a:t>キロカロリーのメニューでも？</a:t>
            </a:r>
            <a:endParaRPr lang="ja-JP" altLang="en-US" dirty="0">
              <a:solidFill>
                <a:schemeClr val="bg1"/>
              </a:solidFill>
            </a:endParaRPr>
          </a:p>
        </p:txBody>
      </p:sp>
    </p:spTree>
    <p:extLst>
      <p:ext uri="{BB962C8B-B14F-4D97-AF65-F5344CB8AC3E}">
        <p14:creationId xmlns:p14="http://schemas.microsoft.com/office/powerpoint/2010/main" val="28839782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乗算記号 5"/>
          <p:cNvSpPr/>
          <p:nvPr/>
        </p:nvSpPr>
        <p:spPr>
          <a:xfrm>
            <a:off x="19145" y="3871517"/>
            <a:ext cx="2808312" cy="2808312"/>
          </a:xfrm>
          <a:prstGeom prst="mathMultiply">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ドーナツ 6"/>
          <p:cNvSpPr/>
          <p:nvPr/>
        </p:nvSpPr>
        <p:spPr>
          <a:xfrm>
            <a:off x="6516216" y="4226548"/>
            <a:ext cx="2304256" cy="2304256"/>
          </a:xfrm>
          <a:prstGeom prst="donu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solidFill>
                <a:schemeClr val="tx1"/>
              </a:solidFill>
            </a:endParaRPr>
          </a:p>
        </p:txBody>
      </p:sp>
      <p:sp>
        <p:nvSpPr>
          <p:cNvPr id="2" name="正方形/長方形 1"/>
          <p:cNvSpPr/>
          <p:nvPr/>
        </p:nvSpPr>
        <p:spPr>
          <a:xfrm>
            <a:off x="323528" y="260648"/>
            <a:ext cx="4084773"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r>
              <a:rPr lang="ja-JP" altLang="en-US" sz="3200" dirty="0" smtClean="0"/>
              <a:t>避けたほうがいい食材</a:t>
            </a:r>
            <a:endParaRPr lang="ja-JP" altLang="en-US" sz="3200" dirty="0"/>
          </a:p>
        </p:txBody>
      </p:sp>
      <p:sp>
        <p:nvSpPr>
          <p:cNvPr id="3" name="正方形/長方形 2"/>
          <p:cNvSpPr/>
          <p:nvPr/>
        </p:nvSpPr>
        <p:spPr>
          <a:xfrm>
            <a:off x="323528" y="980728"/>
            <a:ext cx="1709936" cy="3046988"/>
          </a:xfrm>
          <a:prstGeom prst="rect">
            <a:avLst/>
          </a:prstGeom>
        </p:spPr>
        <p:txBody>
          <a:bodyPr wrap="square">
            <a:spAutoFit/>
          </a:bodyPr>
          <a:lstStyle/>
          <a:p>
            <a:r>
              <a:rPr lang="ja-JP" altLang="en-US" sz="2400" dirty="0" smtClean="0"/>
              <a:t>白米</a:t>
            </a:r>
          </a:p>
          <a:p>
            <a:r>
              <a:rPr lang="ja-JP" altLang="en-US" sz="2400" dirty="0" smtClean="0"/>
              <a:t>うどん</a:t>
            </a:r>
          </a:p>
          <a:p>
            <a:r>
              <a:rPr lang="ja-JP" altLang="en-US" sz="2400" dirty="0" smtClean="0"/>
              <a:t>食パン</a:t>
            </a:r>
          </a:p>
          <a:p>
            <a:r>
              <a:rPr lang="ja-JP" altLang="en-US" sz="2400" dirty="0" smtClean="0"/>
              <a:t>じゃがいも</a:t>
            </a:r>
          </a:p>
          <a:p>
            <a:r>
              <a:rPr lang="ja-JP" altLang="en-US" sz="2400" dirty="0" smtClean="0"/>
              <a:t>アイスクリーム</a:t>
            </a:r>
          </a:p>
          <a:p>
            <a:r>
              <a:rPr lang="ja-JP" altLang="en-US" sz="2400" dirty="0" smtClean="0"/>
              <a:t>とうもろこし</a:t>
            </a:r>
          </a:p>
          <a:p>
            <a:r>
              <a:rPr lang="en-US" altLang="ja-JP" sz="2400" dirty="0" smtClean="0"/>
              <a:t>…</a:t>
            </a:r>
            <a:r>
              <a:rPr lang="ja-JP" altLang="en-US" sz="2400" dirty="0" smtClean="0"/>
              <a:t>など</a:t>
            </a:r>
            <a:endParaRPr lang="ja-JP" altLang="en-US" sz="2400" dirty="0"/>
          </a:p>
        </p:txBody>
      </p:sp>
      <p:sp>
        <p:nvSpPr>
          <p:cNvPr id="4" name="正方形/長方形 3"/>
          <p:cNvSpPr/>
          <p:nvPr/>
        </p:nvSpPr>
        <p:spPr>
          <a:xfrm>
            <a:off x="4519675" y="260648"/>
            <a:ext cx="4384534" cy="58477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r>
              <a:rPr lang="ja-JP" altLang="en-US" sz="3200" dirty="0" smtClean="0"/>
              <a:t>低</a:t>
            </a:r>
            <a:r>
              <a:rPr lang="en-US" altLang="ja-JP" sz="3200" dirty="0" smtClean="0"/>
              <a:t>GI</a:t>
            </a:r>
            <a:r>
              <a:rPr lang="ja-JP" altLang="en-US" sz="3200" dirty="0" smtClean="0"/>
              <a:t>値：食べていい食材</a:t>
            </a:r>
            <a:endParaRPr lang="ja-JP" altLang="en-US" sz="3200" dirty="0"/>
          </a:p>
        </p:txBody>
      </p:sp>
      <p:sp>
        <p:nvSpPr>
          <p:cNvPr id="5" name="正方形/長方形 4"/>
          <p:cNvSpPr/>
          <p:nvPr/>
        </p:nvSpPr>
        <p:spPr>
          <a:xfrm>
            <a:off x="4572000" y="980728"/>
            <a:ext cx="2934072" cy="5262979"/>
          </a:xfrm>
          <a:prstGeom prst="rect">
            <a:avLst/>
          </a:prstGeom>
        </p:spPr>
        <p:txBody>
          <a:bodyPr wrap="square">
            <a:spAutoFit/>
          </a:bodyPr>
          <a:lstStyle/>
          <a:p>
            <a:r>
              <a:rPr lang="ja-JP" altLang="en-US" sz="2400" dirty="0" smtClean="0"/>
              <a:t>玄米</a:t>
            </a:r>
          </a:p>
          <a:p>
            <a:r>
              <a:rPr lang="ja-JP" altLang="en-US" sz="2400" dirty="0" smtClean="0"/>
              <a:t>日本そば</a:t>
            </a:r>
          </a:p>
          <a:p>
            <a:r>
              <a:rPr lang="ja-JP" altLang="en-US" sz="2400" dirty="0" smtClean="0"/>
              <a:t>ライ麦パン</a:t>
            </a:r>
          </a:p>
          <a:p>
            <a:r>
              <a:rPr lang="ja-JP" altLang="en-US" sz="2400" dirty="0" smtClean="0"/>
              <a:t>スパゲティ（全粒粉）</a:t>
            </a:r>
          </a:p>
          <a:p>
            <a:r>
              <a:rPr lang="ja-JP" altLang="en-US" sz="2400" dirty="0" smtClean="0"/>
              <a:t>きのこ類</a:t>
            </a:r>
          </a:p>
          <a:p>
            <a:r>
              <a:rPr lang="ja-JP" altLang="en-US" sz="2400" dirty="0" smtClean="0"/>
              <a:t>海藻類</a:t>
            </a:r>
          </a:p>
          <a:p>
            <a:r>
              <a:rPr lang="ja-JP" altLang="en-US" sz="2400" dirty="0" smtClean="0"/>
              <a:t>トマト</a:t>
            </a:r>
          </a:p>
          <a:p>
            <a:r>
              <a:rPr lang="ja-JP" altLang="en-US" sz="2400" dirty="0" smtClean="0"/>
              <a:t>ブロッコリー</a:t>
            </a:r>
          </a:p>
          <a:p>
            <a:r>
              <a:rPr lang="ja-JP" altLang="en-US" sz="2400" dirty="0" smtClean="0"/>
              <a:t>大豆</a:t>
            </a:r>
          </a:p>
          <a:p>
            <a:r>
              <a:rPr lang="ja-JP" altLang="en-US" sz="2400" dirty="0" smtClean="0"/>
              <a:t>ほうれん草</a:t>
            </a:r>
          </a:p>
          <a:p>
            <a:r>
              <a:rPr lang="ja-JP" altLang="en-US" sz="2400" dirty="0"/>
              <a:t>豆乳</a:t>
            </a:r>
            <a:endParaRPr lang="ja-JP" altLang="en-US" sz="2400" dirty="0" smtClean="0"/>
          </a:p>
          <a:p>
            <a:r>
              <a:rPr lang="ja-JP" altLang="en-US" sz="2400" dirty="0" smtClean="0"/>
              <a:t>プレーンヨーグルト</a:t>
            </a:r>
          </a:p>
          <a:p>
            <a:r>
              <a:rPr lang="ja-JP" altLang="en-US" sz="2400" dirty="0" smtClean="0"/>
              <a:t>グレープフルーツ</a:t>
            </a:r>
          </a:p>
          <a:p>
            <a:r>
              <a:rPr lang="en-US" altLang="ja-JP" sz="2400" dirty="0" smtClean="0"/>
              <a:t>…</a:t>
            </a:r>
            <a:r>
              <a:rPr lang="ja-JP" altLang="en-US" sz="2400" dirty="0" smtClean="0"/>
              <a:t>など</a:t>
            </a:r>
            <a:endParaRPr lang="ja-JP" altLang="en-US" sz="2400" dirty="0"/>
          </a:p>
        </p:txBody>
      </p:sp>
      <p:pic>
        <p:nvPicPr>
          <p:cNvPr id="6145" name="Picture 1" descr="C:\Users\藤井麻美\Desktop\イラスト素材\食べ物\fruit_grapefruit2.png"/>
          <p:cNvPicPr>
            <a:picLocks noChangeAspect="1" noChangeArrowheads="1"/>
          </p:cNvPicPr>
          <p:nvPr/>
        </p:nvPicPr>
        <p:blipFill>
          <a:blip r:embed="rId2" cstate="print"/>
          <a:srcRect/>
          <a:stretch>
            <a:fillRect/>
          </a:stretch>
        </p:blipFill>
        <p:spPr bwMode="auto">
          <a:xfrm>
            <a:off x="7236296" y="2780928"/>
            <a:ext cx="1402251" cy="1445620"/>
          </a:xfrm>
          <a:prstGeom prst="rect">
            <a:avLst/>
          </a:prstGeom>
          <a:noFill/>
        </p:spPr>
      </p:pic>
      <p:pic>
        <p:nvPicPr>
          <p:cNvPr id="6146" name="Picture 2" descr="C:\Users\藤井麻美\Desktop\イラスト素材\食べ物\tomato_red.png"/>
          <p:cNvPicPr>
            <a:picLocks noChangeAspect="1" noChangeArrowheads="1"/>
          </p:cNvPicPr>
          <p:nvPr/>
        </p:nvPicPr>
        <p:blipFill>
          <a:blip r:embed="rId3" cstate="print"/>
          <a:srcRect/>
          <a:stretch>
            <a:fillRect/>
          </a:stretch>
        </p:blipFill>
        <p:spPr bwMode="auto">
          <a:xfrm>
            <a:off x="7668344" y="1484784"/>
            <a:ext cx="1008112" cy="1008112"/>
          </a:xfrm>
          <a:prstGeom prst="rect">
            <a:avLst/>
          </a:prstGeom>
          <a:noFill/>
        </p:spPr>
      </p:pic>
      <p:pic>
        <p:nvPicPr>
          <p:cNvPr id="6147" name="Picture 3" descr="C:\Users\藤井麻美\Desktop\イラスト素材\食べ物\soba_kake.png"/>
          <p:cNvPicPr>
            <a:picLocks noChangeAspect="1" noChangeArrowheads="1"/>
          </p:cNvPicPr>
          <p:nvPr/>
        </p:nvPicPr>
        <p:blipFill>
          <a:blip r:embed="rId4" cstate="print"/>
          <a:srcRect/>
          <a:stretch>
            <a:fillRect/>
          </a:stretch>
        </p:blipFill>
        <p:spPr bwMode="auto">
          <a:xfrm>
            <a:off x="5868144" y="2780928"/>
            <a:ext cx="1152128" cy="1117564"/>
          </a:xfrm>
          <a:prstGeom prst="rect">
            <a:avLst/>
          </a:prstGeom>
          <a:noFill/>
        </p:spPr>
      </p:pic>
      <p:pic>
        <p:nvPicPr>
          <p:cNvPr id="6148" name="Picture 4" descr="C:\Users\藤井麻美\Desktop\イラスト素材\食べ物\food_eiyou1_toushitsu.png"/>
          <p:cNvPicPr>
            <a:picLocks noChangeAspect="1" noChangeArrowheads="1"/>
          </p:cNvPicPr>
          <p:nvPr/>
        </p:nvPicPr>
        <p:blipFill>
          <a:blip r:embed="rId5" cstate="print"/>
          <a:srcRect/>
          <a:stretch>
            <a:fillRect/>
          </a:stretch>
        </p:blipFill>
        <p:spPr bwMode="auto">
          <a:xfrm>
            <a:off x="1859904" y="980728"/>
            <a:ext cx="2712096" cy="2712095"/>
          </a:xfrm>
          <a:prstGeom prst="rect">
            <a:avLst/>
          </a:prstGeom>
          <a:noFill/>
        </p:spPr>
      </p:pic>
      <p:pic>
        <p:nvPicPr>
          <p:cNvPr id="6149" name="Picture 5" descr="C:\Users\藤井麻美\Desktop\イラスト素材\食べ物\vegetable_corn.png"/>
          <p:cNvPicPr>
            <a:picLocks noChangeAspect="1" noChangeArrowheads="1"/>
          </p:cNvPicPr>
          <p:nvPr/>
        </p:nvPicPr>
        <p:blipFill>
          <a:blip r:embed="rId6" cstate="print"/>
          <a:srcRect/>
          <a:stretch>
            <a:fillRect/>
          </a:stretch>
        </p:blipFill>
        <p:spPr bwMode="auto">
          <a:xfrm>
            <a:off x="2481397" y="4027716"/>
            <a:ext cx="1825379" cy="2226072"/>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068" y="548680"/>
            <a:ext cx="8759864" cy="5422356"/>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977" y="548680"/>
            <a:ext cx="8724046" cy="4536504"/>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9552" y="3582853"/>
            <a:ext cx="4355976" cy="2286887"/>
          </a:xfrm>
          <a:prstGeom prst="rect">
            <a:avLst/>
          </a:prstGeom>
        </p:spPr>
      </p:pic>
      <p:sp>
        <p:nvSpPr>
          <p:cNvPr id="16" name="フローチャート : 代替処理 15"/>
          <p:cNvSpPr/>
          <p:nvPr/>
        </p:nvSpPr>
        <p:spPr>
          <a:xfrm>
            <a:off x="5004048" y="4411892"/>
            <a:ext cx="3600400" cy="1317714"/>
          </a:xfrm>
          <a:prstGeom prst="flowChartAlternateProcess">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円/楕円 11"/>
          <p:cNvSpPr/>
          <p:nvPr/>
        </p:nvSpPr>
        <p:spPr>
          <a:xfrm>
            <a:off x="2003240" y="1548252"/>
            <a:ext cx="5184576" cy="144016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5403947" y="4581128"/>
            <a:ext cx="2984477" cy="954107"/>
          </a:xfrm>
          <a:prstGeom prst="rect">
            <a:avLst/>
          </a:prstGeom>
          <a:noFill/>
        </p:spPr>
        <p:txBody>
          <a:bodyPr wrap="square" rtlCol="0">
            <a:spAutoFit/>
          </a:bodyPr>
          <a:lstStyle/>
          <a:p>
            <a:r>
              <a:rPr lang="ja-JP" altLang="en-US" sz="2800" b="1" dirty="0" smtClean="0"/>
              <a:t>代謝を安定して</a:t>
            </a:r>
            <a:endParaRPr lang="en-US" altLang="ja-JP" sz="2800" b="1" dirty="0" smtClean="0"/>
          </a:p>
          <a:p>
            <a:r>
              <a:rPr lang="ja-JP" altLang="en-US" sz="2800" b="1" dirty="0" smtClean="0"/>
              <a:t>高く保ちやすい！</a:t>
            </a:r>
            <a:endParaRPr lang="en-US" altLang="ja-JP" sz="2800" b="1" dirty="0" smtClean="0"/>
          </a:p>
        </p:txBody>
      </p:sp>
      <p:sp>
        <p:nvSpPr>
          <p:cNvPr id="9" name="テキスト ボックス 8"/>
          <p:cNvSpPr txBox="1"/>
          <p:nvPr/>
        </p:nvSpPr>
        <p:spPr>
          <a:xfrm>
            <a:off x="2701166" y="1588683"/>
            <a:ext cx="3788724" cy="1323439"/>
          </a:xfrm>
          <a:prstGeom prst="rect">
            <a:avLst/>
          </a:prstGeom>
          <a:noFill/>
        </p:spPr>
        <p:txBody>
          <a:bodyPr wrap="square" rtlCol="0">
            <a:spAutoFit/>
          </a:bodyPr>
          <a:lstStyle/>
          <a:p>
            <a:pPr algn="ctr"/>
            <a:r>
              <a:rPr lang="en-US" altLang="ja-JP" sz="8000" b="1" dirty="0" smtClean="0">
                <a:solidFill>
                  <a:schemeClr val="bg1"/>
                </a:solidFill>
              </a:rPr>
              <a:t>3</a:t>
            </a:r>
            <a:r>
              <a:rPr lang="ja-JP" altLang="en-US" sz="8000" b="1" dirty="0" smtClean="0">
                <a:solidFill>
                  <a:schemeClr val="bg1"/>
                </a:solidFill>
              </a:rPr>
              <a:t>：</a:t>
            </a:r>
            <a:r>
              <a:rPr lang="en-US" altLang="ja-JP" sz="8000" b="1" dirty="0" smtClean="0">
                <a:solidFill>
                  <a:schemeClr val="bg1"/>
                </a:solidFill>
              </a:rPr>
              <a:t>4</a:t>
            </a:r>
            <a:r>
              <a:rPr lang="ja-JP" altLang="en-US" sz="8000" b="1" dirty="0" smtClean="0">
                <a:solidFill>
                  <a:schemeClr val="bg1"/>
                </a:solidFill>
              </a:rPr>
              <a:t>：</a:t>
            </a:r>
            <a:r>
              <a:rPr lang="en-US" altLang="ja-JP" sz="8000" b="1" dirty="0" smtClean="0">
                <a:solidFill>
                  <a:schemeClr val="bg1"/>
                </a:solidFill>
              </a:rPr>
              <a:t>3</a:t>
            </a:r>
            <a:endParaRPr kumimoji="1" lang="ja-JP" altLang="en-US" sz="8000" dirty="0">
              <a:solidFill>
                <a:schemeClr val="bg1"/>
              </a:solidFill>
            </a:endParaRPr>
          </a:p>
        </p:txBody>
      </p:sp>
      <p:sp>
        <p:nvSpPr>
          <p:cNvPr id="14" name="テキスト ボックス 13"/>
          <p:cNvSpPr txBox="1"/>
          <p:nvPr/>
        </p:nvSpPr>
        <p:spPr>
          <a:xfrm>
            <a:off x="1979711" y="2913538"/>
            <a:ext cx="5976664" cy="707886"/>
          </a:xfrm>
          <a:prstGeom prst="rect">
            <a:avLst/>
          </a:prstGeom>
          <a:noFill/>
        </p:spPr>
        <p:txBody>
          <a:bodyPr wrap="square" rtlCol="0">
            <a:spAutoFit/>
          </a:bodyPr>
          <a:lstStyle/>
          <a:p>
            <a:r>
              <a:rPr lang="en-US" altLang="ja-JP" sz="4000" b="1" dirty="0" smtClean="0"/>
              <a:t>3</a:t>
            </a:r>
            <a:r>
              <a:rPr lang="ja-JP" altLang="en-US" sz="4000" b="1" dirty="0" smtClean="0"/>
              <a:t>食の食事量がほぼ一定</a:t>
            </a:r>
            <a:endParaRPr kumimoji="1" lang="ja-JP" altLang="en-US" sz="4000" dirty="0"/>
          </a:p>
        </p:txBody>
      </p:sp>
      <p:sp>
        <p:nvSpPr>
          <p:cNvPr id="15" name="テキスト ボックス 14"/>
          <p:cNvSpPr txBox="1"/>
          <p:nvPr/>
        </p:nvSpPr>
        <p:spPr>
          <a:xfrm>
            <a:off x="290114" y="6009875"/>
            <a:ext cx="8530358" cy="523220"/>
          </a:xfrm>
          <a:prstGeom prst="rect">
            <a:avLst/>
          </a:prstGeom>
          <a:noFill/>
        </p:spPr>
        <p:txBody>
          <a:bodyPr wrap="square" rtlCol="0">
            <a:spAutoFit/>
          </a:bodyPr>
          <a:lstStyle/>
          <a:p>
            <a:r>
              <a:rPr lang="ja-JP" altLang="en-US" sz="2800" dirty="0" smtClean="0"/>
              <a:t>脂肪の</a:t>
            </a:r>
            <a:r>
              <a:rPr lang="ja-JP" altLang="en-US" sz="2800" dirty="0" smtClean="0">
                <a:solidFill>
                  <a:srgbClr val="C00000"/>
                </a:solidFill>
              </a:rPr>
              <a:t>燃焼を促進する効果を維持すること</a:t>
            </a:r>
            <a:r>
              <a:rPr lang="ja-JP" altLang="en-US" sz="2800" dirty="0" smtClean="0"/>
              <a:t>ができます。</a:t>
            </a:r>
          </a:p>
        </p:txBody>
      </p:sp>
      <p:sp>
        <p:nvSpPr>
          <p:cNvPr id="17" name="正方形/長方形 16"/>
          <p:cNvSpPr/>
          <p:nvPr/>
        </p:nvSpPr>
        <p:spPr>
          <a:xfrm>
            <a:off x="0" y="476672"/>
            <a:ext cx="9144000" cy="101338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ea"/>
              <a:ea typeface="+mj-ea"/>
            </a:endParaRPr>
          </a:p>
        </p:txBody>
      </p:sp>
      <p:sp>
        <p:nvSpPr>
          <p:cNvPr id="2" name="テキスト ボックス 1"/>
          <p:cNvSpPr txBox="1"/>
          <p:nvPr/>
        </p:nvSpPr>
        <p:spPr>
          <a:xfrm>
            <a:off x="1228776" y="479574"/>
            <a:ext cx="6686447" cy="1077218"/>
          </a:xfrm>
          <a:prstGeom prst="rect">
            <a:avLst/>
          </a:prstGeom>
          <a:noFill/>
        </p:spPr>
        <p:txBody>
          <a:bodyPr wrap="none" rtlCol="0">
            <a:spAutoFit/>
          </a:bodyPr>
          <a:lstStyle/>
          <a:p>
            <a:pPr algn="ctr"/>
            <a:r>
              <a:rPr lang="ja-JP" altLang="en-US" sz="3200" b="1" dirty="0">
                <a:solidFill>
                  <a:schemeClr val="bg1"/>
                </a:solidFill>
              </a:rPr>
              <a:t>痩せやすく太らない食事のバランスは</a:t>
            </a:r>
            <a:endParaRPr lang="en-US" altLang="ja-JP" sz="3200" b="1" dirty="0">
              <a:solidFill>
                <a:schemeClr val="bg1"/>
              </a:solidFill>
            </a:endParaRPr>
          </a:p>
          <a:p>
            <a:pPr algn="ctr"/>
            <a:r>
              <a:rPr lang="ja-JP" altLang="en-US" sz="3200" b="1" dirty="0">
                <a:solidFill>
                  <a:schemeClr val="bg1"/>
                </a:solidFill>
              </a:rPr>
              <a:t>朝昼晩の食事の割合</a:t>
            </a:r>
            <a:r>
              <a:rPr lang="ja-JP" altLang="en-US" sz="3200" b="1" dirty="0" smtClean="0">
                <a:solidFill>
                  <a:schemeClr val="bg1"/>
                </a:solidFill>
              </a:rPr>
              <a:t>を</a:t>
            </a:r>
            <a:endParaRPr lang="ja-JP" altLang="en-US" sz="3200" dirty="0">
              <a:solidFill>
                <a:schemeClr val="bg1"/>
              </a:solidFill>
            </a:endParaRPr>
          </a:p>
        </p:txBody>
      </p:sp>
      <p:sp>
        <p:nvSpPr>
          <p:cNvPr id="18" name="下矢印 17"/>
          <p:cNvSpPr/>
          <p:nvPr/>
        </p:nvSpPr>
        <p:spPr>
          <a:xfrm>
            <a:off x="5076576" y="3637516"/>
            <a:ext cx="2160240" cy="634241"/>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角丸四角形 6"/>
          <p:cNvSpPr/>
          <p:nvPr/>
        </p:nvSpPr>
        <p:spPr>
          <a:xfrm>
            <a:off x="250794" y="1160512"/>
            <a:ext cx="2808312" cy="3456384"/>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6" name="テキスト ボックス 5"/>
          <p:cNvSpPr txBox="1"/>
          <p:nvPr/>
        </p:nvSpPr>
        <p:spPr>
          <a:xfrm>
            <a:off x="981064" y="1289720"/>
            <a:ext cx="1530896" cy="461665"/>
          </a:xfrm>
          <a:prstGeom prst="rect">
            <a:avLst/>
          </a:prstGeom>
          <a:noFill/>
        </p:spPr>
        <p:txBody>
          <a:bodyPr wrap="square" rtlCol="0">
            <a:spAutoFit/>
          </a:bodyPr>
          <a:lstStyle/>
          <a:p>
            <a:r>
              <a:rPr lang="ja-JP" altLang="en-US" sz="2400" b="1" dirty="0">
                <a:solidFill>
                  <a:schemeClr val="accent6">
                    <a:lumMod val="75000"/>
                  </a:schemeClr>
                </a:solidFill>
              </a:rPr>
              <a:t>レプチン</a:t>
            </a:r>
            <a:endParaRPr kumimoji="1" lang="ja-JP" altLang="en-US" sz="2400" b="1" dirty="0">
              <a:solidFill>
                <a:schemeClr val="accent6">
                  <a:lumMod val="75000"/>
                </a:schemeClr>
              </a:solidFill>
            </a:endParaRPr>
          </a:p>
        </p:txBody>
      </p:sp>
      <p:sp>
        <p:nvSpPr>
          <p:cNvPr id="8" name="テキスト ボックス 7"/>
          <p:cNvSpPr txBox="1"/>
          <p:nvPr/>
        </p:nvSpPr>
        <p:spPr>
          <a:xfrm>
            <a:off x="358806" y="1932910"/>
            <a:ext cx="2592288" cy="2308324"/>
          </a:xfrm>
          <a:prstGeom prst="rect">
            <a:avLst/>
          </a:prstGeom>
          <a:noFill/>
        </p:spPr>
        <p:txBody>
          <a:bodyPr wrap="square" rtlCol="0">
            <a:spAutoFit/>
          </a:bodyPr>
          <a:lstStyle/>
          <a:p>
            <a:r>
              <a:rPr lang="ja-JP" altLang="en-US" dirty="0"/>
              <a:t>体内の脂肪が増えたことを脳に伝えるホルモン。脳はこのメッセージを受け取ると、「食べるのをやめなさい」「体を動かしなさい」という命令を出して、増えた脂肪を減らそうとします。</a:t>
            </a:r>
            <a:endParaRPr kumimoji="1" lang="ja-JP" altLang="en-US" dirty="0"/>
          </a:p>
        </p:txBody>
      </p:sp>
      <p:sp>
        <p:nvSpPr>
          <p:cNvPr id="12" name="角丸四角形 11"/>
          <p:cNvSpPr/>
          <p:nvPr/>
        </p:nvSpPr>
        <p:spPr>
          <a:xfrm>
            <a:off x="3149116" y="1160512"/>
            <a:ext cx="2808312" cy="3456384"/>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角丸四角形 12"/>
          <p:cNvSpPr/>
          <p:nvPr/>
        </p:nvSpPr>
        <p:spPr>
          <a:xfrm>
            <a:off x="6047438" y="1163433"/>
            <a:ext cx="2808312" cy="3456384"/>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kumimoji="1" lang="ja-JP" altLang="en-US"/>
          </a:p>
        </p:txBody>
      </p:sp>
      <p:sp>
        <p:nvSpPr>
          <p:cNvPr id="14" name="テキスト ボックス 13"/>
          <p:cNvSpPr txBox="1"/>
          <p:nvPr/>
        </p:nvSpPr>
        <p:spPr>
          <a:xfrm>
            <a:off x="3808462" y="1289720"/>
            <a:ext cx="1711001" cy="461665"/>
          </a:xfrm>
          <a:prstGeom prst="rect">
            <a:avLst/>
          </a:prstGeom>
          <a:noFill/>
        </p:spPr>
        <p:txBody>
          <a:bodyPr wrap="square" rtlCol="0">
            <a:spAutoFit/>
          </a:bodyPr>
          <a:lstStyle/>
          <a:p>
            <a:r>
              <a:rPr lang="ja-JP" altLang="en-US" sz="2400" b="1" dirty="0">
                <a:solidFill>
                  <a:srgbClr val="C00000"/>
                </a:solidFill>
              </a:rPr>
              <a:t>セロトニン</a:t>
            </a:r>
            <a:endParaRPr kumimoji="1" lang="ja-JP" altLang="en-US" sz="2400" b="1" dirty="0">
              <a:solidFill>
                <a:srgbClr val="C00000"/>
              </a:solidFill>
            </a:endParaRPr>
          </a:p>
        </p:txBody>
      </p:sp>
      <p:sp>
        <p:nvSpPr>
          <p:cNvPr id="15" name="テキスト ボックス 14"/>
          <p:cNvSpPr txBox="1"/>
          <p:nvPr/>
        </p:nvSpPr>
        <p:spPr>
          <a:xfrm>
            <a:off x="3329136" y="1952600"/>
            <a:ext cx="2448272" cy="2308324"/>
          </a:xfrm>
          <a:prstGeom prst="rect">
            <a:avLst/>
          </a:prstGeom>
          <a:noFill/>
        </p:spPr>
        <p:txBody>
          <a:bodyPr wrap="square" rtlCol="0">
            <a:spAutoFit/>
          </a:bodyPr>
          <a:lstStyle/>
          <a:p>
            <a:r>
              <a:rPr lang="ja-JP" altLang="en-US" dirty="0"/>
              <a:t>精神が安定した状態のときに分泌される</a:t>
            </a:r>
            <a:r>
              <a:rPr lang="ja-JP" altLang="en-US" dirty="0" smtClean="0"/>
              <a:t>「</a:t>
            </a:r>
            <a:r>
              <a:rPr lang="ja-JP" altLang="en-US" dirty="0"/>
              <a:t>幸</a:t>
            </a:r>
            <a:r>
              <a:rPr lang="ja-JP" altLang="en-US" dirty="0" smtClean="0"/>
              <a:t>せホルモン</a:t>
            </a:r>
            <a:r>
              <a:rPr lang="ja-JP" altLang="en-US" dirty="0"/>
              <a:t>」。ストレスが多いと分泌が抑えられ、うつ状態や過食を招くことも。食事に満足感を覚えるときは、このホルモンがでています。</a:t>
            </a:r>
            <a:endParaRPr kumimoji="1" lang="ja-JP" altLang="en-US" dirty="0"/>
          </a:p>
        </p:txBody>
      </p:sp>
      <p:sp>
        <p:nvSpPr>
          <p:cNvPr id="16" name="テキスト ボックス 15"/>
          <p:cNvSpPr txBox="1"/>
          <p:nvPr/>
        </p:nvSpPr>
        <p:spPr>
          <a:xfrm>
            <a:off x="6741703" y="1289720"/>
            <a:ext cx="1430697" cy="461665"/>
          </a:xfrm>
          <a:prstGeom prst="rect">
            <a:avLst/>
          </a:prstGeom>
          <a:noFill/>
        </p:spPr>
        <p:txBody>
          <a:bodyPr wrap="square" rtlCol="0">
            <a:spAutoFit/>
          </a:bodyPr>
          <a:lstStyle/>
          <a:p>
            <a:r>
              <a:rPr lang="ja-JP" altLang="en-US" sz="2400" b="1" dirty="0">
                <a:solidFill>
                  <a:schemeClr val="accent4">
                    <a:lumMod val="75000"/>
                  </a:schemeClr>
                </a:solidFill>
              </a:rPr>
              <a:t>ヒスタミン</a:t>
            </a:r>
            <a:endParaRPr kumimoji="1" lang="ja-JP" altLang="en-US" sz="2400" b="1" dirty="0">
              <a:solidFill>
                <a:schemeClr val="accent4">
                  <a:lumMod val="75000"/>
                </a:schemeClr>
              </a:solidFill>
            </a:endParaRPr>
          </a:p>
        </p:txBody>
      </p:sp>
      <p:sp>
        <p:nvSpPr>
          <p:cNvPr id="17" name="テキスト ボックス 16"/>
          <p:cNvSpPr txBox="1"/>
          <p:nvPr/>
        </p:nvSpPr>
        <p:spPr>
          <a:xfrm>
            <a:off x="6263462" y="1899526"/>
            <a:ext cx="2376264" cy="2585323"/>
          </a:xfrm>
          <a:prstGeom prst="rect">
            <a:avLst/>
          </a:prstGeom>
          <a:noFill/>
        </p:spPr>
        <p:txBody>
          <a:bodyPr wrap="square" rtlCol="0">
            <a:spAutoFit/>
          </a:bodyPr>
          <a:lstStyle/>
          <a:p>
            <a:r>
              <a:rPr lang="ja-JP" altLang="en-US" dirty="0"/>
              <a:t>消化液や</a:t>
            </a:r>
            <a:r>
              <a:rPr lang="ja-JP" altLang="en-US" dirty="0" err="1"/>
              <a:t>だ</a:t>
            </a:r>
            <a:r>
              <a:rPr lang="ja-JP" altLang="en-US" dirty="0"/>
              <a:t>液、胃酸などをコントロールするホルモンで、満腹中枢を刺激して満腹感を生み出します。食べ物をよく噛むと、ヒスタミンの分泌がさかんになり、満腹を感じやすくなります。</a:t>
            </a:r>
            <a:endParaRPr kumimoji="1" lang="ja-JP" altLang="en-US" dirty="0"/>
          </a:p>
        </p:txBody>
      </p:sp>
      <p:sp>
        <p:nvSpPr>
          <p:cNvPr id="18" name="角丸四角形 17"/>
          <p:cNvSpPr/>
          <p:nvPr/>
        </p:nvSpPr>
        <p:spPr>
          <a:xfrm>
            <a:off x="250794" y="4725144"/>
            <a:ext cx="2808312" cy="1664568"/>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9" name="テキスト ボックス 18"/>
          <p:cNvSpPr txBox="1"/>
          <p:nvPr/>
        </p:nvSpPr>
        <p:spPr>
          <a:xfrm>
            <a:off x="520824" y="4823628"/>
            <a:ext cx="2016224" cy="523220"/>
          </a:xfrm>
          <a:prstGeom prst="rect">
            <a:avLst/>
          </a:prstGeom>
          <a:noFill/>
        </p:spPr>
        <p:txBody>
          <a:bodyPr wrap="square" rtlCol="0">
            <a:spAutoFit/>
          </a:bodyPr>
          <a:lstStyle/>
          <a:p>
            <a:pPr algn="ctr"/>
            <a:r>
              <a:rPr lang="en-US" altLang="ja-JP" sz="2800" b="1" dirty="0" smtClean="0">
                <a:solidFill>
                  <a:schemeClr val="accent6">
                    <a:lumMod val="75000"/>
                  </a:schemeClr>
                </a:solidFill>
              </a:rPr>
              <a:t>Point</a:t>
            </a:r>
          </a:p>
        </p:txBody>
      </p:sp>
      <p:sp>
        <p:nvSpPr>
          <p:cNvPr id="20" name="テキスト ボックス 19"/>
          <p:cNvSpPr txBox="1"/>
          <p:nvPr/>
        </p:nvSpPr>
        <p:spPr>
          <a:xfrm>
            <a:off x="304800" y="5205734"/>
            <a:ext cx="2520280" cy="923330"/>
          </a:xfrm>
          <a:prstGeom prst="rect">
            <a:avLst/>
          </a:prstGeom>
          <a:noFill/>
        </p:spPr>
        <p:txBody>
          <a:bodyPr wrap="square" rtlCol="0">
            <a:spAutoFit/>
          </a:bodyPr>
          <a:lstStyle/>
          <a:p>
            <a:r>
              <a:rPr lang="ja-JP" altLang="en-US" dirty="0" smtClean="0"/>
              <a:t>レプチンのサインを受け取るためには、ゆっくり食事をすることが大切。</a:t>
            </a:r>
            <a:endParaRPr kumimoji="1" lang="ja-JP" altLang="en-US" dirty="0"/>
          </a:p>
        </p:txBody>
      </p:sp>
      <p:sp>
        <p:nvSpPr>
          <p:cNvPr id="21" name="角丸四角形 20"/>
          <p:cNvSpPr/>
          <p:nvPr/>
        </p:nvSpPr>
        <p:spPr>
          <a:xfrm>
            <a:off x="3185120" y="4725144"/>
            <a:ext cx="2772308" cy="1664568"/>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Ｚ</a:t>
            </a:r>
            <a:endParaRPr kumimoji="1" lang="ja-JP" altLang="en-US" dirty="0"/>
          </a:p>
        </p:txBody>
      </p:sp>
      <p:sp>
        <p:nvSpPr>
          <p:cNvPr id="22" name="テキスト ボックス 21"/>
          <p:cNvSpPr txBox="1"/>
          <p:nvPr/>
        </p:nvSpPr>
        <p:spPr>
          <a:xfrm>
            <a:off x="3545160" y="4823628"/>
            <a:ext cx="2016224" cy="523220"/>
          </a:xfrm>
          <a:prstGeom prst="rect">
            <a:avLst/>
          </a:prstGeom>
          <a:noFill/>
        </p:spPr>
        <p:txBody>
          <a:bodyPr wrap="square" rtlCol="0">
            <a:spAutoFit/>
          </a:bodyPr>
          <a:lstStyle/>
          <a:p>
            <a:pPr algn="ctr"/>
            <a:r>
              <a:rPr lang="en-US" altLang="ja-JP" sz="2800" b="1" dirty="0" smtClean="0">
                <a:solidFill>
                  <a:srgbClr val="C00000"/>
                </a:solidFill>
              </a:rPr>
              <a:t>Point</a:t>
            </a:r>
          </a:p>
        </p:txBody>
      </p:sp>
      <p:sp>
        <p:nvSpPr>
          <p:cNvPr id="23" name="テキスト ボックス 22"/>
          <p:cNvSpPr txBox="1"/>
          <p:nvPr/>
        </p:nvSpPr>
        <p:spPr>
          <a:xfrm>
            <a:off x="3329136" y="5205734"/>
            <a:ext cx="2520280" cy="923330"/>
          </a:xfrm>
          <a:prstGeom prst="rect">
            <a:avLst/>
          </a:prstGeom>
          <a:noFill/>
        </p:spPr>
        <p:txBody>
          <a:bodyPr wrap="square" rtlCol="0">
            <a:spAutoFit/>
          </a:bodyPr>
          <a:lstStyle/>
          <a:p>
            <a:r>
              <a:rPr kumimoji="1" lang="ja-JP" altLang="en-US" dirty="0" smtClean="0"/>
              <a:t>ストレスを解消すれば、セロトニンの分泌が増えます。</a:t>
            </a:r>
            <a:endParaRPr kumimoji="1" lang="ja-JP" altLang="en-US" dirty="0"/>
          </a:p>
        </p:txBody>
      </p:sp>
      <p:sp>
        <p:nvSpPr>
          <p:cNvPr id="24" name="角丸四角形 23"/>
          <p:cNvSpPr/>
          <p:nvPr/>
        </p:nvSpPr>
        <p:spPr>
          <a:xfrm>
            <a:off x="6101444" y="4725144"/>
            <a:ext cx="2754306" cy="1664568"/>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kumimoji="1" lang="ja-JP" altLang="en-US" dirty="0" smtClean="0"/>
              <a:t>Ｚ</a:t>
            </a:r>
            <a:endParaRPr kumimoji="1" lang="ja-JP" altLang="en-US" dirty="0"/>
          </a:p>
        </p:txBody>
      </p:sp>
      <p:sp>
        <p:nvSpPr>
          <p:cNvPr id="25" name="テキスト ボックス 24"/>
          <p:cNvSpPr txBox="1"/>
          <p:nvPr/>
        </p:nvSpPr>
        <p:spPr>
          <a:xfrm>
            <a:off x="6497488" y="4823628"/>
            <a:ext cx="2016224" cy="523220"/>
          </a:xfrm>
          <a:prstGeom prst="rect">
            <a:avLst/>
          </a:prstGeom>
          <a:noFill/>
        </p:spPr>
        <p:txBody>
          <a:bodyPr wrap="square" rtlCol="0">
            <a:spAutoFit/>
          </a:bodyPr>
          <a:lstStyle/>
          <a:p>
            <a:pPr algn="ctr"/>
            <a:r>
              <a:rPr lang="en-US" altLang="ja-JP" sz="2800" b="1" dirty="0" smtClean="0">
                <a:solidFill>
                  <a:schemeClr val="accent4">
                    <a:lumMod val="75000"/>
                  </a:schemeClr>
                </a:solidFill>
              </a:rPr>
              <a:t>Point</a:t>
            </a:r>
          </a:p>
        </p:txBody>
      </p:sp>
      <p:sp>
        <p:nvSpPr>
          <p:cNvPr id="26" name="テキスト ボックス 25"/>
          <p:cNvSpPr txBox="1"/>
          <p:nvPr/>
        </p:nvSpPr>
        <p:spPr>
          <a:xfrm>
            <a:off x="6281464" y="5205734"/>
            <a:ext cx="2520280" cy="923330"/>
          </a:xfrm>
          <a:prstGeom prst="rect">
            <a:avLst/>
          </a:prstGeom>
          <a:noFill/>
        </p:spPr>
        <p:txBody>
          <a:bodyPr wrap="square" rtlCol="0">
            <a:spAutoFit/>
          </a:bodyPr>
          <a:lstStyle/>
          <a:p>
            <a:r>
              <a:rPr kumimoji="1" lang="ja-JP" altLang="en-US" dirty="0" smtClean="0"/>
              <a:t>歯ごたえのあるものをよく噛んで食べると、満腹を感じやすくなります。</a:t>
            </a:r>
            <a:endParaRPr kumimoji="1" lang="ja-JP" altLang="en-US" dirty="0"/>
          </a:p>
        </p:txBody>
      </p:sp>
      <p:sp>
        <p:nvSpPr>
          <p:cNvPr id="28" name="正方形/長方形 27"/>
          <p:cNvSpPr/>
          <p:nvPr/>
        </p:nvSpPr>
        <p:spPr>
          <a:xfrm>
            <a:off x="107504" y="332656"/>
            <a:ext cx="9036496" cy="646331"/>
          </a:xfrm>
          <a:prstGeom prst="rect">
            <a:avLst/>
          </a:prstGeom>
          <a:solidFill>
            <a:srgbClr val="C00000"/>
          </a:solidFill>
        </p:spPr>
        <p:txBody>
          <a:bodyPr wrap="square">
            <a:spAutoFit/>
          </a:bodyPr>
          <a:lstStyle/>
          <a:p>
            <a:pPr algn="ctr"/>
            <a:r>
              <a:rPr lang="ja-JP" altLang="en-US" sz="3600" dirty="0">
                <a:solidFill>
                  <a:schemeClr val="bg1"/>
                </a:solidFill>
              </a:rPr>
              <a:t>ダイエット、食欲に関するホルモン一覧</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251520" y="404664"/>
            <a:ext cx="2808312" cy="4176464"/>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 name="角丸四角形 2"/>
          <p:cNvSpPr/>
          <p:nvPr/>
        </p:nvSpPr>
        <p:spPr>
          <a:xfrm>
            <a:off x="3167844" y="404664"/>
            <a:ext cx="2808312" cy="4176464"/>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角丸四角形 3"/>
          <p:cNvSpPr/>
          <p:nvPr/>
        </p:nvSpPr>
        <p:spPr>
          <a:xfrm>
            <a:off x="6084168" y="404664"/>
            <a:ext cx="2808312" cy="4176464"/>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kumimoji="1" lang="ja-JP" altLang="en-US"/>
          </a:p>
        </p:txBody>
      </p:sp>
      <p:sp>
        <p:nvSpPr>
          <p:cNvPr id="5" name="テキスト ボックス 4"/>
          <p:cNvSpPr txBox="1"/>
          <p:nvPr/>
        </p:nvSpPr>
        <p:spPr>
          <a:xfrm>
            <a:off x="761496" y="692695"/>
            <a:ext cx="1800200" cy="461665"/>
          </a:xfrm>
          <a:prstGeom prst="rect">
            <a:avLst/>
          </a:prstGeom>
          <a:noFill/>
        </p:spPr>
        <p:txBody>
          <a:bodyPr wrap="square" rtlCol="0">
            <a:spAutoFit/>
          </a:bodyPr>
          <a:lstStyle/>
          <a:p>
            <a:r>
              <a:rPr lang="ja-JP" altLang="en-US" sz="2400" b="1" dirty="0">
                <a:solidFill>
                  <a:schemeClr val="accent6">
                    <a:lumMod val="75000"/>
                  </a:schemeClr>
                </a:solidFill>
              </a:rPr>
              <a:t>アドレナリン</a:t>
            </a:r>
            <a:endParaRPr kumimoji="1" lang="ja-JP" altLang="en-US" sz="2400" b="1" dirty="0">
              <a:solidFill>
                <a:schemeClr val="accent6">
                  <a:lumMod val="75000"/>
                </a:schemeClr>
              </a:solidFill>
            </a:endParaRPr>
          </a:p>
        </p:txBody>
      </p:sp>
      <p:sp>
        <p:nvSpPr>
          <p:cNvPr id="6" name="テキスト ボックス 5"/>
          <p:cNvSpPr txBox="1"/>
          <p:nvPr/>
        </p:nvSpPr>
        <p:spPr>
          <a:xfrm>
            <a:off x="3500197" y="692695"/>
            <a:ext cx="2124236" cy="461665"/>
          </a:xfrm>
          <a:prstGeom prst="rect">
            <a:avLst/>
          </a:prstGeom>
          <a:noFill/>
        </p:spPr>
        <p:txBody>
          <a:bodyPr wrap="square" rtlCol="0">
            <a:spAutoFit/>
          </a:bodyPr>
          <a:lstStyle/>
          <a:p>
            <a:r>
              <a:rPr lang="ja-JP" altLang="en-US" sz="2400" b="1" dirty="0">
                <a:solidFill>
                  <a:srgbClr val="C00000"/>
                </a:solidFill>
              </a:rPr>
              <a:t>アセチルコリン</a:t>
            </a:r>
            <a:endParaRPr kumimoji="1" lang="ja-JP" altLang="en-US" sz="2400" b="1" dirty="0">
              <a:solidFill>
                <a:srgbClr val="C00000"/>
              </a:solidFill>
            </a:endParaRPr>
          </a:p>
        </p:txBody>
      </p:sp>
      <p:sp>
        <p:nvSpPr>
          <p:cNvPr id="7" name="テキスト ボックス 6"/>
          <p:cNvSpPr txBox="1"/>
          <p:nvPr/>
        </p:nvSpPr>
        <p:spPr>
          <a:xfrm>
            <a:off x="6660232" y="692695"/>
            <a:ext cx="1800200" cy="461665"/>
          </a:xfrm>
          <a:prstGeom prst="rect">
            <a:avLst/>
          </a:prstGeom>
          <a:noFill/>
        </p:spPr>
        <p:txBody>
          <a:bodyPr wrap="square" rtlCol="0">
            <a:spAutoFit/>
          </a:bodyPr>
          <a:lstStyle/>
          <a:p>
            <a:r>
              <a:rPr lang="ja-JP" altLang="en-US" sz="2400" b="1" dirty="0">
                <a:solidFill>
                  <a:schemeClr val="accent4">
                    <a:lumMod val="75000"/>
                  </a:schemeClr>
                </a:solidFill>
              </a:rPr>
              <a:t>インスリン</a:t>
            </a:r>
            <a:endParaRPr kumimoji="1" lang="ja-JP" altLang="en-US" sz="2400" b="1" dirty="0">
              <a:solidFill>
                <a:schemeClr val="accent4">
                  <a:lumMod val="75000"/>
                </a:schemeClr>
              </a:solidFill>
            </a:endParaRPr>
          </a:p>
        </p:txBody>
      </p:sp>
      <p:sp>
        <p:nvSpPr>
          <p:cNvPr id="8" name="テキスト ボックス 7"/>
          <p:cNvSpPr txBox="1"/>
          <p:nvPr/>
        </p:nvSpPr>
        <p:spPr>
          <a:xfrm>
            <a:off x="467544" y="1547162"/>
            <a:ext cx="2448272" cy="2308324"/>
          </a:xfrm>
          <a:prstGeom prst="rect">
            <a:avLst/>
          </a:prstGeom>
          <a:noFill/>
        </p:spPr>
        <p:txBody>
          <a:bodyPr wrap="square" rtlCol="0">
            <a:spAutoFit/>
          </a:bodyPr>
          <a:lstStyle/>
          <a:p>
            <a:r>
              <a:rPr lang="ja-JP" altLang="en-US" dirty="0"/>
              <a:t>緊張したり、興奮したりした時に多く分泌されるホルモン。交感神経に働いて、体を活動的な状態にするため、脂肪を燃やして、過剰な吸収や蓄積を抑えることにつながります。</a:t>
            </a:r>
            <a:endParaRPr kumimoji="1" lang="ja-JP" altLang="en-US" dirty="0"/>
          </a:p>
        </p:txBody>
      </p:sp>
      <p:sp>
        <p:nvSpPr>
          <p:cNvPr id="9" name="テキスト ボックス 8"/>
          <p:cNvSpPr txBox="1"/>
          <p:nvPr/>
        </p:nvSpPr>
        <p:spPr>
          <a:xfrm>
            <a:off x="3491880" y="1412776"/>
            <a:ext cx="2232248" cy="2862322"/>
          </a:xfrm>
          <a:prstGeom prst="rect">
            <a:avLst/>
          </a:prstGeom>
          <a:noFill/>
        </p:spPr>
        <p:txBody>
          <a:bodyPr wrap="square" rtlCol="0">
            <a:spAutoFit/>
          </a:bodyPr>
          <a:lstStyle/>
          <a:p>
            <a:r>
              <a:rPr lang="ja-JP" altLang="en-US" dirty="0"/>
              <a:t>生命維持の働きをする古脳と密接な関わりを持つホルモン</a:t>
            </a:r>
            <a:r>
              <a:rPr lang="ja-JP" altLang="en-US" dirty="0" smtClean="0"/>
              <a:t>。</a:t>
            </a:r>
            <a:endParaRPr lang="en-US" altLang="ja-JP" dirty="0" smtClean="0"/>
          </a:p>
          <a:p>
            <a:r>
              <a:rPr lang="ja-JP" altLang="en-US" dirty="0" smtClean="0"/>
              <a:t>副交感神経</a:t>
            </a:r>
            <a:r>
              <a:rPr lang="ja-JP" altLang="en-US" dirty="0"/>
              <a:t>に働いて、消化吸収や脂肪の蓄積などを促します。大脳の働きが優勢になっているときは、脳内で分泌が抑えられます。</a:t>
            </a:r>
            <a:endParaRPr kumimoji="1" lang="ja-JP" altLang="en-US" dirty="0"/>
          </a:p>
        </p:txBody>
      </p:sp>
      <p:sp>
        <p:nvSpPr>
          <p:cNvPr id="10" name="テキスト ボックス 9"/>
          <p:cNvSpPr txBox="1"/>
          <p:nvPr/>
        </p:nvSpPr>
        <p:spPr>
          <a:xfrm>
            <a:off x="6264188" y="1442391"/>
            <a:ext cx="2448272" cy="2585323"/>
          </a:xfrm>
          <a:prstGeom prst="rect">
            <a:avLst/>
          </a:prstGeom>
          <a:noFill/>
        </p:spPr>
        <p:txBody>
          <a:bodyPr wrap="square" rtlCol="0">
            <a:spAutoFit/>
          </a:bodyPr>
          <a:lstStyle/>
          <a:p>
            <a:r>
              <a:rPr lang="ja-JP" altLang="en-US" dirty="0" smtClean="0"/>
              <a:t>食べ物を食べて</a:t>
            </a:r>
            <a:r>
              <a:rPr lang="ja-JP" altLang="en-US" dirty="0"/>
              <a:t>上がった血糖値を下げるために、すい臓から分泌されるホルモン。血糖値が上がり過ぎると、インスリンも過剰に分泌され、余分なエネルギーを脂肪細胞に取り込んでしまいます。</a:t>
            </a:r>
            <a:endParaRPr kumimoji="1" lang="ja-JP" altLang="en-US" dirty="0"/>
          </a:p>
        </p:txBody>
      </p:sp>
      <p:sp>
        <p:nvSpPr>
          <p:cNvPr id="11" name="角丸四角形 10"/>
          <p:cNvSpPr/>
          <p:nvPr/>
        </p:nvSpPr>
        <p:spPr>
          <a:xfrm>
            <a:off x="251520" y="4797152"/>
            <a:ext cx="2808312" cy="1664568"/>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2" name="テキスト ボックス 11"/>
          <p:cNvSpPr txBox="1"/>
          <p:nvPr/>
        </p:nvSpPr>
        <p:spPr>
          <a:xfrm>
            <a:off x="545472" y="4895636"/>
            <a:ext cx="2016224" cy="461665"/>
          </a:xfrm>
          <a:prstGeom prst="rect">
            <a:avLst/>
          </a:prstGeom>
          <a:noFill/>
        </p:spPr>
        <p:txBody>
          <a:bodyPr wrap="square" rtlCol="0">
            <a:spAutoFit/>
          </a:bodyPr>
          <a:lstStyle/>
          <a:p>
            <a:pPr algn="ctr"/>
            <a:r>
              <a:rPr lang="en-US" altLang="ja-JP" sz="2400" b="1" dirty="0" smtClean="0">
                <a:solidFill>
                  <a:schemeClr val="accent6">
                    <a:lumMod val="75000"/>
                  </a:schemeClr>
                </a:solidFill>
              </a:rPr>
              <a:t>Point</a:t>
            </a:r>
          </a:p>
        </p:txBody>
      </p:sp>
      <p:sp>
        <p:nvSpPr>
          <p:cNvPr id="13" name="テキスト ボックス 12"/>
          <p:cNvSpPr txBox="1"/>
          <p:nvPr/>
        </p:nvSpPr>
        <p:spPr>
          <a:xfrm>
            <a:off x="395536" y="5253007"/>
            <a:ext cx="2520280" cy="1200329"/>
          </a:xfrm>
          <a:prstGeom prst="rect">
            <a:avLst/>
          </a:prstGeom>
          <a:noFill/>
        </p:spPr>
        <p:txBody>
          <a:bodyPr wrap="square" rtlCol="0">
            <a:spAutoFit/>
          </a:bodyPr>
          <a:lstStyle/>
          <a:p>
            <a:r>
              <a:rPr kumimoji="1" lang="ja-JP" altLang="en-US" dirty="0" smtClean="0"/>
              <a:t>規則正しい生活を送ると、自律神経のバランスが整って、分泌量が</a:t>
            </a:r>
            <a:r>
              <a:rPr lang="ja-JP" altLang="en-US" dirty="0" smtClean="0"/>
              <a:t>増えます。</a:t>
            </a:r>
            <a:endParaRPr kumimoji="1" lang="ja-JP" altLang="en-US" dirty="0"/>
          </a:p>
        </p:txBody>
      </p:sp>
      <p:sp>
        <p:nvSpPr>
          <p:cNvPr id="14" name="角丸四角形 13"/>
          <p:cNvSpPr/>
          <p:nvPr/>
        </p:nvSpPr>
        <p:spPr>
          <a:xfrm>
            <a:off x="3131840" y="4797152"/>
            <a:ext cx="2808312" cy="1664568"/>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3491880" y="4895636"/>
            <a:ext cx="2016224" cy="461665"/>
          </a:xfrm>
          <a:prstGeom prst="rect">
            <a:avLst/>
          </a:prstGeom>
          <a:noFill/>
        </p:spPr>
        <p:txBody>
          <a:bodyPr wrap="square" rtlCol="0">
            <a:spAutoFit/>
          </a:bodyPr>
          <a:lstStyle/>
          <a:p>
            <a:pPr algn="ctr"/>
            <a:r>
              <a:rPr lang="en-US" altLang="ja-JP" sz="2400" b="1" dirty="0" smtClean="0">
                <a:solidFill>
                  <a:srgbClr val="C00000"/>
                </a:solidFill>
              </a:rPr>
              <a:t>Point</a:t>
            </a:r>
          </a:p>
        </p:txBody>
      </p:sp>
      <p:sp>
        <p:nvSpPr>
          <p:cNvPr id="16" name="テキスト ボックス 15"/>
          <p:cNvSpPr txBox="1"/>
          <p:nvPr/>
        </p:nvSpPr>
        <p:spPr>
          <a:xfrm>
            <a:off x="3275856" y="5247191"/>
            <a:ext cx="2664296" cy="923330"/>
          </a:xfrm>
          <a:prstGeom prst="rect">
            <a:avLst/>
          </a:prstGeom>
          <a:noFill/>
        </p:spPr>
        <p:txBody>
          <a:bodyPr wrap="square" rtlCol="0">
            <a:spAutoFit/>
          </a:bodyPr>
          <a:lstStyle/>
          <a:p>
            <a:r>
              <a:rPr kumimoji="1" lang="ja-JP" altLang="en-US" dirty="0" smtClean="0"/>
              <a:t>恋をしているときは、アセチルコリンの分泌は必要最小限に抑えられます。</a:t>
            </a:r>
            <a:endParaRPr kumimoji="1" lang="ja-JP" altLang="en-US" dirty="0"/>
          </a:p>
        </p:txBody>
      </p:sp>
      <p:sp>
        <p:nvSpPr>
          <p:cNvPr id="17" name="角丸四角形 16"/>
          <p:cNvSpPr/>
          <p:nvPr/>
        </p:nvSpPr>
        <p:spPr>
          <a:xfrm>
            <a:off x="6084168" y="4797152"/>
            <a:ext cx="2808312" cy="1664568"/>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kumimoji="1" lang="ja-JP" altLang="en-US"/>
          </a:p>
        </p:txBody>
      </p:sp>
      <p:sp>
        <p:nvSpPr>
          <p:cNvPr id="18" name="テキスト ボックス 17"/>
          <p:cNvSpPr txBox="1"/>
          <p:nvPr/>
        </p:nvSpPr>
        <p:spPr>
          <a:xfrm>
            <a:off x="6516216" y="4895636"/>
            <a:ext cx="2016224" cy="461665"/>
          </a:xfrm>
          <a:prstGeom prst="rect">
            <a:avLst/>
          </a:prstGeom>
          <a:noFill/>
        </p:spPr>
        <p:txBody>
          <a:bodyPr wrap="square" rtlCol="0">
            <a:spAutoFit/>
          </a:bodyPr>
          <a:lstStyle/>
          <a:p>
            <a:pPr algn="ctr"/>
            <a:r>
              <a:rPr lang="en-US" altLang="ja-JP" sz="2400" b="1" dirty="0" smtClean="0">
                <a:solidFill>
                  <a:schemeClr val="accent4">
                    <a:lumMod val="75000"/>
                  </a:schemeClr>
                </a:solidFill>
              </a:rPr>
              <a:t>Point</a:t>
            </a:r>
          </a:p>
        </p:txBody>
      </p:sp>
      <p:sp>
        <p:nvSpPr>
          <p:cNvPr id="19" name="テキスト ボックス 18"/>
          <p:cNvSpPr txBox="1"/>
          <p:nvPr/>
        </p:nvSpPr>
        <p:spPr>
          <a:xfrm>
            <a:off x="6228184" y="5247191"/>
            <a:ext cx="2520280" cy="923330"/>
          </a:xfrm>
          <a:prstGeom prst="rect">
            <a:avLst/>
          </a:prstGeom>
          <a:noFill/>
        </p:spPr>
        <p:txBody>
          <a:bodyPr wrap="square" rtlCol="0">
            <a:spAutoFit/>
          </a:bodyPr>
          <a:lstStyle/>
          <a:p>
            <a:r>
              <a:rPr kumimoji="1" lang="ja-JP" altLang="en-US" dirty="0" smtClean="0"/>
              <a:t>インスリンの分泌を抑えるには、ドカ食いを避けることが</a:t>
            </a:r>
            <a:r>
              <a:rPr lang="ja-JP" altLang="en-US" dirty="0" smtClean="0"/>
              <a:t>重要です。</a:t>
            </a:r>
            <a:endParaRPr kumimoji="1" lang="ja-JP" alt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クリックすると新しいウィンドウで開きます"/>
          <p:cNvPicPr>
            <a:picLocks noChangeAspect="1" noChangeArrowheads="1"/>
          </p:cNvPicPr>
          <p:nvPr/>
        </p:nvPicPr>
        <p:blipFill>
          <a:blip r:embed="rId2" cstate="print"/>
          <a:srcRect/>
          <a:stretch>
            <a:fillRect/>
          </a:stretch>
        </p:blipFill>
        <p:spPr bwMode="auto">
          <a:xfrm>
            <a:off x="5270655" y="1770309"/>
            <a:ext cx="3376687" cy="3317382"/>
          </a:xfrm>
          <a:prstGeom prst="rect">
            <a:avLst/>
          </a:prstGeom>
          <a:noFill/>
        </p:spPr>
      </p:pic>
      <p:sp>
        <p:nvSpPr>
          <p:cNvPr id="5" name="テキスト ボックス 4"/>
          <p:cNvSpPr txBox="1"/>
          <p:nvPr/>
        </p:nvSpPr>
        <p:spPr>
          <a:xfrm>
            <a:off x="294414" y="1730681"/>
            <a:ext cx="6624736" cy="1569660"/>
          </a:xfrm>
          <a:prstGeom prst="rect">
            <a:avLst/>
          </a:prstGeom>
          <a:noFill/>
        </p:spPr>
        <p:txBody>
          <a:bodyPr wrap="square" rtlCol="0">
            <a:spAutoFit/>
          </a:bodyPr>
          <a:lstStyle/>
          <a:p>
            <a:r>
              <a:rPr lang="ja-JP" altLang="en-US" sz="2400" dirty="0" smtClean="0"/>
              <a:t>なかなか結果があらわれないときには、</a:t>
            </a:r>
            <a:endParaRPr lang="en-US" altLang="ja-JP" sz="2400" dirty="0" smtClean="0"/>
          </a:p>
          <a:p>
            <a:r>
              <a:rPr lang="ja-JP" altLang="en-US" sz="2400" dirty="0" smtClean="0"/>
              <a:t>自分に対して嫌悪感を抱き、</a:t>
            </a:r>
            <a:endParaRPr lang="en-US" altLang="ja-JP" sz="2400" dirty="0" smtClean="0"/>
          </a:p>
          <a:p>
            <a:r>
              <a:rPr lang="ja-JP" altLang="en-US" sz="2400" dirty="0" smtClean="0"/>
              <a:t>落ち込んでしまうことにもなりかねません。</a:t>
            </a:r>
          </a:p>
          <a:p>
            <a:endParaRPr kumimoji="1" lang="ja-JP" altLang="en-US" sz="2400" dirty="0"/>
          </a:p>
        </p:txBody>
      </p:sp>
      <p:sp>
        <p:nvSpPr>
          <p:cNvPr id="6" name="下矢印 5"/>
          <p:cNvSpPr/>
          <p:nvPr/>
        </p:nvSpPr>
        <p:spPr>
          <a:xfrm>
            <a:off x="2051720" y="3212976"/>
            <a:ext cx="2664296" cy="1152128"/>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294414" y="4687585"/>
            <a:ext cx="8748464" cy="1200329"/>
          </a:xfrm>
          <a:prstGeom prst="rect">
            <a:avLst/>
          </a:prstGeom>
          <a:noFill/>
        </p:spPr>
        <p:txBody>
          <a:bodyPr wrap="square" rtlCol="0">
            <a:spAutoFit/>
          </a:bodyPr>
          <a:lstStyle/>
          <a:p>
            <a:r>
              <a:rPr lang="ja-JP" altLang="en-US" sz="2400" dirty="0" smtClean="0"/>
              <a:t>自分を大事にしてあげましょう。</a:t>
            </a:r>
            <a:endParaRPr lang="en-US" altLang="ja-JP" sz="2400" dirty="0" smtClean="0"/>
          </a:p>
          <a:p>
            <a:r>
              <a:rPr lang="ja-JP" altLang="en-US" sz="2400" dirty="0" smtClean="0"/>
              <a:t>食べ過ぎを引き起こしてしまうストレスの原因をつきとめて解消し、心の底からリラックスした状態を作り出すことが</a:t>
            </a:r>
            <a:r>
              <a:rPr lang="en-US" altLang="ja-JP" sz="2400" dirty="0" smtClean="0"/>
              <a:t>…</a:t>
            </a:r>
          </a:p>
        </p:txBody>
      </p:sp>
      <p:sp>
        <p:nvSpPr>
          <p:cNvPr id="8" name="テキスト ボックス 7"/>
          <p:cNvSpPr txBox="1"/>
          <p:nvPr/>
        </p:nvSpPr>
        <p:spPr>
          <a:xfrm>
            <a:off x="899592" y="5847399"/>
            <a:ext cx="6617846" cy="769441"/>
          </a:xfrm>
          <a:prstGeom prst="rect">
            <a:avLst/>
          </a:prstGeom>
          <a:noFill/>
        </p:spPr>
        <p:txBody>
          <a:bodyPr wrap="square" rtlCol="0">
            <a:spAutoFit/>
          </a:bodyPr>
          <a:lstStyle/>
          <a:p>
            <a:r>
              <a:rPr lang="ja-JP" altLang="en-US" sz="4400" dirty="0" smtClean="0">
                <a:solidFill>
                  <a:srgbClr val="C00000"/>
                </a:solidFill>
              </a:rPr>
              <a:t>「太る脳」の改造に繋がる。</a:t>
            </a:r>
          </a:p>
        </p:txBody>
      </p:sp>
      <p:pic>
        <p:nvPicPr>
          <p:cNvPr id="75780" name="Picture 4" descr="クリックすると新しいウィンドウで開きます"/>
          <p:cNvPicPr>
            <a:picLocks noChangeAspect="1" noChangeArrowheads="1"/>
          </p:cNvPicPr>
          <p:nvPr/>
        </p:nvPicPr>
        <p:blipFill>
          <a:blip r:embed="rId3" cstate="print"/>
          <a:srcRect/>
          <a:stretch>
            <a:fillRect/>
          </a:stretch>
        </p:blipFill>
        <p:spPr bwMode="auto">
          <a:xfrm>
            <a:off x="323528" y="3140968"/>
            <a:ext cx="1728192" cy="1503416"/>
          </a:xfrm>
          <a:prstGeom prst="rect">
            <a:avLst/>
          </a:prstGeom>
          <a:noFill/>
        </p:spPr>
      </p:pic>
      <p:sp>
        <p:nvSpPr>
          <p:cNvPr id="10" name="正方形/長方形 9"/>
          <p:cNvSpPr/>
          <p:nvPr/>
        </p:nvSpPr>
        <p:spPr>
          <a:xfrm>
            <a:off x="107504" y="332656"/>
            <a:ext cx="9036496" cy="1200329"/>
          </a:xfrm>
          <a:prstGeom prst="rect">
            <a:avLst/>
          </a:prstGeom>
          <a:solidFill>
            <a:srgbClr val="C00000"/>
          </a:solidFill>
        </p:spPr>
        <p:txBody>
          <a:bodyPr wrap="square">
            <a:spAutoFit/>
          </a:bodyPr>
          <a:lstStyle/>
          <a:p>
            <a:pPr algn="ctr"/>
            <a:r>
              <a:rPr lang="ja-JP" altLang="en-US" sz="3600" dirty="0">
                <a:solidFill>
                  <a:schemeClr val="bg1"/>
                </a:solidFill>
              </a:rPr>
              <a:t>太った自分を責めるより</a:t>
            </a:r>
            <a:endParaRPr lang="en-US" altLang="ja-JP" sz="3600" dirty="0">
              <a:solidFill>
                <a:schemeClr val="bg1"/>
              </a:solidFill>
            </a:endParaRPr>
          </a:p>
          <a:p>
            <a:pPr algn="ctr"/>
            <a:r>
              <a:rPr lang="ja-JP" altLang="en-US" sz="3600" dirty="0">
                <a:solidFill>
                  <a:schemeClr val="bg1"/>
                </a:solidFill>
              </a:rPr>
              <a:t>いたわってあげよう</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179512" y="3579439"/>
            <a:ext cx="5720549" cy="57606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雲形吹き出し 5"/>
          <p:cNvSpPr/>
          <p:nvPr/>
        </p:nvSpPr>
        <p:spPr>
          <a:xfrm rot="11301846">
            <a:off x="4301716" y="1169596"/>
            <a:ext cx="3816424" cy="2232248"/>
          </a:xfrm>
          <a:prstGeom prst="cloudCallout">
            <a:avLst>
              <a:gd name="adj1" fmla="val -61682"/>
              <a:gd name="adj2" fmla="val -18083"/>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509274" y="1371272"/>
            <a:ext cx="3440075" cy="1815882"/>
          </a:xfrm>
          <a:prstGeom prst="rect">
            <a:avLst/>
          </a:prstGeom>
          <a:noFill/>
        </p:spPr>
        <p:txBody>
          <a:bodyPr wrap="square" rtlCol="0">
            <a:spAutoFit/>
          </a:bodyPr>
          <a:lstStyle/>
          <a:p>
            <a:r>
              <a:rPr lang="ja-JP" altLang="en-US" sz="2800" dirty="0" smtClean="0"/>
              <a:t>食欲のスイッチの</a:t>
            </a:r>
            <a:endParaRPr lang="en-US" altLang="ja-JP" sz="2800" dirty="0" smtClean="0"/>
          </a:p>
          <a:p>
            <a:r>
              <a:rPr lang="ja-JP" altLang="en-US" sz="2800" dirty="0" smtClean="0"/>
              <a:t>故障ではなく、</a:t>
            </a:r>
            <a:endParaRPr lang="en-US" altLang="ja-JP" sz="2800" dirty="0" smtClean="0"/>
          </a:p>
          <a:p>
            <a:r>
              <a:rPr lang="ja-JP" altLang="en-US" sz="2800" dirty="0" smtClean="0">
                <a:solidFill>
                  <a:srgbClr val="C00000"/>
                </a:solidFill>
              </a:rPr>
              <a:t>拒食と過食の時期を</a:t>
            </a:r>
            <a:endParaRPr lang="en-US" altLang="ja-JP" sz="2800" dirty="0" smtClean="0">
              <a:solidFill>
                <a:srgbClr val="C00000"/>
              </a:solidFill>
            </a:endParaRPr>
          </a:p>
          <a:p>
            <a:r>
              <a:rPr lang="ja-JP" altLang="en-US" sz="2800" dirty="0" smtClean="0">
                <a:solidFill>
                  <a:srgbClr val="C00000"/>
                </a:solidFill>
              </a:rPr>
              <a:t>交互にくり返す。</a:t>
            </a:r>
          </a:p>
        </p:txBody>
      </p:sp>
      <p:sp>
        <p:nvSpPr>
          <p:cNvPr id="5" name="テキスト ボックス 4"/>
          <p:cNvSpPr txBox="1"/>
          <p:nvPr/>
        </p:nvSpPr>
        <p:spPr>
          <a:xfrm>
            <a:off x="4516301" y="1651010"/>
            <a:ext cx="3656099" cy="1446550"/>
          </a:xfrm>
          <a:prstGeom prst="rect">
            <a:avLst/>
          </a:prstGeom>
          <a:noFill/>
        </p:spPr>
        <p:txBody>
          <a:bodyPr wrap="square" rtlCol="0">
            <a:spAutoFit/>
          </a:bodyPr>
          <a:lstStyle/>
          <a:p>
            <a:r>
              <a:rPr lang="ja-JP" altLang="en-US" sz="4400" dirty="0" smtClean="0"/>
              <a:t>心の傷が原因</a:t>
            </a:r>
            <a:endParaRPr lang="en-US" altLang="ja-JP" sz="4400" dirty="0" smtClean="0"/>
          </a:p>
          <a:p>
            <a:r>
              <a:rPr lang="ja-JP" altLang="en-US" sz="4400" dirty="0" smtClean="0">
                <a:solidFill>
                  <a:srgbClr val="C00000"/>
                </a:solidFill>
              </a:rPr>
              <a:t>摂食障害</a:t>
            </a:r>
          </a:p>
        </p:txBody>
      </p:sp>
      <p:sp>
        <p:nvSpPr>
          <p:cNvPr id="7" name="テキスト ボックス 6"/>
          <p:cNvSpPr txBox="1"/>
          <p:nvPr/>
        </p:nvSpPr>
        <p:spPr>
          <a:xfrm>
            <a:off x="576064" y="3632283"/>
            <a:ext cx="4355976" cy="523220"/>
          </a:xfrm>
          <a:prstGeom prst="rect">
            <a:avLst/>
          </a:prstGeom>
          <a:noFill/>
        </p:spPr>
        <p:txBody>
          <a:bodyPr wrap="square" rtlCol="0">
            <a:spAutoFit/>
          </a:bodyPr>
          <a:lstStyle/>
          <a:p>
            <a:r>
              <a:rPr lang="ja-JP" altLang="en-US" sz="2800" dirty="0" smtClean="0">
                <a:solidFill>
                  <a:schemeClr val="bg1"/>
                </a:solidFill>
              </a:rPr>
              <a:t>摂食障害になりやすい人</a:t>
            </a:r>
            <a:endParaRPr kumimoji="1" lang="ja-JP" altLang="en-US" dirty="0">
              <a:solidFill>
                <a:schemeClr val="bg1"/>
              </a:solidFill>
            </a:endParaRPr>
          </a:p>
        </p:txBody>
      </p:sp>
      <p:pic>
        <p:nvPicPr>
          <p:cNvPr id="76802" name="Picture 2" descr="クリックすると新しいウィンドウで開きます"/>
          <p:cNvPicPr>
            <a:picLocks noChangeAspect="1" noChangeArrowheads="1"/>
          </p:cNvPicPr>
          <p:nvPr/>
        </p:nvPicPr>
        <p:blipFill>
          <a:blip r:embed="rId2" cstate="print"/>
          <a:srcRect/>
          <a:stretch>
            <a:fillRect/>
          </a:stretch>
        </p:blipFill>
        <p:spPr bwMode="auto">
          <a:xfrm>
            <a:off x="6120680" y="3429000"/>
            <a:ext cx="2911221" cy="3190379"/>
          </a:xfrm>
          <a:prstGeom prst="rect">
            <a:avLst/>
          </a:prstGeom>
          <a:noFill/>
        </p:spPr>
      </p:pic>
      <p:sp>
        <p:nvSpPr>
          <p:cNvPr id="10" name="正方形/長方形 9"/>
          <p:cNvSpPr/>
          <p:nvPr/>
        </p:nvSpPr>
        <p:spPr>
          <a:xfrm>
            <a:off x="539552" y="4390658"/>
            <a:ext cx="5670376" cy="1938992"/>
          </a:xfrm>
          <a:prstGeom prst="rect">
            <a:avLst/>
          </a:prstGeom>
        </p:spPr>
        <p:txBody>
          <a:bodyPr wrap="square">
            <a:spAutoFit/>
          </a:bodyPr>
          <a:lstStyle/>
          <a:p>
            <a:pPr>
              <a:buFont typeface="Arial" panose="020B0604020202020204" pitchFamily="34" charset="0"/>
              <a:buChar char="•"/>
            </a:pPr>
            <a:r>
              <a:rPr lang="ja-JP" altLang="en-US" sz="2400" b="1" dirty="0" smtClean="0"/>
              <a:t>　完璧主義な人</a:t>
            </a:r>
            <a:endParaRPr lang="ja-JP" altLang="en-US" sz="2400" b="1" dirty="0"/>
          </a:p>
          <a:p>
            <a:pPr>
              <a:buFont typeface="Arial" panose="020B0604020202020204" pitchFamily="34" charset="0"/>
              <a:buChar char="•"/>
            </a:pPr>
            <a:endParaRPr lang="en-US" altLang="ja-JP" sz="2400" b="1" dirty="0" smtClean="0"/>
          </a:p>
          <a:p>
            <a:pPr>
              <a:buFont typeface="Arial" panose="020B0604020202020204" pitchFamily="34" charset="0"/>
              <a:buChar char="•"/>
            </a:pPr>
            <a:r>
              <a:rPr lang="ja-JP" altLang="en-US" sz="2400" b="1" dirty="0" smtClean="0"/>
              <a:t>　優柔不断</a:t>
            </a:r>
            <a:r>
              <a:rPr lang="ja-JP" altLang="en-US" sz="2400" b="1" dirty="0"/>
              <a:t>な人、自分に自信がない人</a:t>
            </a:r>
          </a:p>
          <a:p>
            <a:endParaRPr lang="ja-JP" altLang="en-US" sz="2400" dirty="0"/>
          </a:p>
          <a:p>
            <a:pPr>
              <a:buFont typeface="Arial" panose="020B0604020202020204" pitchFamily="34" charset="0"/>
              <a:buChar char="•"/>
            </a:pPr>
            <a:r>
              <a:rPr lang="ja-JP" altLang="en-US" sz="2400" b="1" dirty="0" smtClean="0"/>
              <a:t>　ストレス</a:t>
            </a:r>
            <a:r>
              <a:rPr lang="ja-JP" altLang="en-US" sz="2400" b="1" dirty="0"/>
              <a:t>解消が</a:t>
            </a:r>
            <a:r>
              <a:rPr lang="ja-JP" altLang="en-US" sz="2400" b="1" dirty="0" smtClean="0"/>
              <a:t>うまくできない人</a:t>
            </a:r>
            <a:endParaRPr lang="ja-JP" altLang="en-US" sz="2400" b="1" dirty="0"/>
          </a:p>
        </p:txBody>
      </p:sp>
      <p:sp>
        <p:nvSpPr>
          <p:cNvPr id="11" name="正方形/長方形 10"/>
          <p:cNvSpPr/>
          <p:nvPr/>
        </p:nvSpPr>
        <p:spPr>
          <a:xfrm>
            <a:off x="107504" y="332656"/>
            <a:ext cx="9036496" cy="646331"/>
          </a:xfrm>
          <a:prstGeom prst="rect">
            <a:avLst/>
          </a:prstGeom>
          <a:solidFill>
            <a:srgbClr val="C00000"/>
          </a:solidFill>
        </p:spPr>
        <p:txBody>
          <a:bodyPr wrap="square">
            <a:spAutoFit/>
          </a:bodyPr>
          <a:lstStyle/>
          <a:p>
            <a:pPr algn="ctr"/>
            <a:r>
              <a:rPr lang="ja-JP" altLang="en-US" sz="3600" dirty="0">
                <a:solidFill>
                  <a:schemeClr val="bg1"/>
                </a:solidFill>
              </a:rPr>
              <a:t>過食症・拒食症はなぜ起こる？</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クリックすると新しいウィンドウで開きます"/>
          <p:cNvPicPr>
            <a:picLocks noChangeAspect="1" noChangeArrowheads="1"/>
          </p:cNvPicPr>
          <p:nvPr/>
        </p:nvPicPr>
        <p:blipFill>
          <a:blip r:embed="rId2" cstate="print"/>
          <a:srcRect/>
          <a:stretch>
            <a:fillRect/>
          </a:stretch>
        </p:blipFill>
        <p:spPr bwMode="auto">
          <a:xfrm>
            <a:off x="6265792" y="3198629"/>
            <a:ext cx="3057073" cy="3518932"/>
          </a:xfrm>
          <a:prstGeom prst="rect">
            <a:avLst/>
          </a:prstGeom>
          <a:noFill/>
        </p:spPr>
      </p:pic>
      <p:sp>
        <p:nvSpPr>
          <p:cNvPr id="2" name="テキスト ボックス 1"/>
          <p:cNvSpPr txBox="1"/>
          <p:nvPr/>
        </p:nvSpPr>
        <p:spPr>
          <a:xfrm>
            <a:off x="405678" y="386371"/>
            <a:ext cx="7992888" cy="2072556"/>
          </a:xfrm>
          <a:prstGeom prst="rect">
            <a:avLst/>
          </a:prstGeom>
          <a:noFill/>
        </p:spPr>
        <p:txBody>
          <a:bodyPr wrap="square" rtlCol="0">
            <a:spAutoFit/>
          </a:bodyPr>
          <a:lstStyle/>
          <a:p>
            <a:r>
              <a:rPr lang="ja-JP" altLang="en-US" sz="4000" dirty="0" smtClean="0"/>
              <a:t>幸せホルモンを増やして</a:t>
            </a:r>
            <a:endParaRPr lang="en-US" altLang="ja-JP" sz="4000" dirty="0" smtClean="0"/>
          </a:p>
          <a:p>
            <a:r>
              <a:rPr lang="ja-JP" altLang="en-US" sz="6600" dirty="0" smtClean="0">
                <a:solidFill>
                  <a:srgbClr val="C00000"/>
                </a:solidFill>
              </a:rPr>
              <a:t>「やけ食い」をストップ</a:t>
            </a:r>
          </a:p>
          <a:p>
            <a:endParaRPr kumimoji="1" lang="ja-JP" altLang="en-US" dirty="0"/>
          </a:p>
        </p:txBody>
      </p:sp>
      <p:sp>
        <p:nvSpPr>
          <p:cNvPr id="4" name="テキスト ボックス 3"/>
          <p:cNvSpPr txBox="1"/>
          <p:nvPr/>
        </p:nvSpPr>
        <p:spPr>
          <a:xfrm>
            <a:off x="161764" y="5517232"/>
            <a:ext cx="8820472" cy="1200329"/>
          </a:xfrm>
          <a:prstGeom prst="rect">
            <a:avLst/>
          </a:prstGeom>
          <a:noFill/>
        </p:spPr>
        <p:txBody>
          <a:bodyPr wrap="square" rtlCol="0">
            <a:spAutoFit/>
          </a:bodyPr>
          <a:lstStyle/>
          <a:p>
            <a:pPr algn="just"/>
            <a:r>
              <a:rPr lang="ja-JP" altLang="en-US" sz="3600" dirty="0" smtClean="0"/>
              <a:t>人間の精神面に大きな影響与え、</a:t>
            </a:r>
            <a:endParaRPr lang="en-US" altLang="ja-JP" sz="3600" dirty="0" smtClean="0"/>
          </a:p>
          <a:p>
            <a:pPr algn="just"/>
            <a:r>
              <a:rPr lang="ja-JP" altLang="en-US" sz="3600" dirty="0" smtClean="0"/>
              <a:t>　</a:t>
            </a:r>
            <a:r>
              <a:rPr lang="en-US" altLang="ja-JP" sz="3600" dirty="0" smtClean="0"/>
              <a:t>『</a:t>
            </a:r>
            <a:r>
              <a:rPr lang="ja-JP" altLang="en-US" sz="3600" b="1" dirty="0" smtClean="0">
                <a:solidFill>
                  <a:srgbClr val="C00000"/>
                </a:solidFill>
              </a:rPr>
              <a:t>幸せホルモン</a:t>
            </a:r>
            <a:r>
              <a:rPr lang="en-US" altLang="ja-JP" sz="3600" dirty="0" smtClean="0"/>
              <a:t>』</a:t>
            </a:r>
            <a:r>
              <a:rPr lang="ja-JP" altLang="en-US" sz="3600" dirty="0" smtClean="0"/>
              <a:t>とも呼ばれます。</a:t>
            </a:r>
            <a:endParaRPr kumimoji="1" lang="ja-JP" altLang="en-US" sz="3600" dirty="0"/>
          </a:p>
        </p:txBody>
      </p:sp>
      <p:sp>
        <p:nvSpPr>
          <p:cNvPr id="5" name="テキスト ボックス 4"/>
          <p:cNvSpPr txBox="1"/>
          <p:nvPr/>
        </p:nvSpPr>
        <p:spPr>
          <a:xfrm>
            <a:off x="130255" y="2377456"/>
            <a:ext cx="9145016" cy="830997"/>
          </a:xfrm>
          <a:prstGeom prst="rect">
            <a:avLst/>
          </a:prstGeom>
          <a:noFill/>
        </p:spPr>
        <p:txBody>
          <a:bodyPr wrap="square" rtlCol="0">
            <a:spAutoFit/>
          </a:bodyPr>
          <a:lstStyle/>
          <a:p>
            <a:r>
              <a:rPr lang="ja-JP" altLang="en-US" sz="4800" b="1" dirty="0" smtClean="0"/>
              <a:t>セロトニン　　＝　　脳内のやせ薬</a:t>
            </a:r>
          </a:p>
        </p:txBody>
      </p:sp>
      <p:sp>
        <p:nvSpPr>
          <p:cNvPr id="8" name="下矢印 7"/>
          <p:cNvSpPr/>
          <p:nvPr/>
        </p:nvSpPr>
        <p:spPr>
          <a:xfrm>
            <a:off x="783089" y="4202101"/>
            <a:ext cx="2596280" cy="1080120"/>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雲 5"/>
          <p:cNvSpPr/>
          <p:nvPr/>
        </p:nvSpPr>
        <p:spPr>
          <a:xfrm>
            <a:off x="3661665" y="3354892"/>
            <a:ext cx="3024336" cy="1656184"/>
          </a:xfrm>
          <a:prstGeom prst="cloud">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円/楕円 6"/>
          <p:cNvSpPr/>
          <p:nvPr/>
        </p:nvSpPr>
        <p:spPr>
          <a:xfrm>
            <a:off x="5694645" y="4724542"/>
            <a:ext cx="432048" cy="376883"/>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円/楕円 11"/>
          <p:cNvSpPr/>
          <p:nvPr/>
        </p:nvSpPr>
        <p:spPr>
          <a:xfrm>
            <a:off x="6020544" y="5057800"/>
            <a:ext cx="279648" cy="24394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楕円 12"/>
          <p:cNvSpPr/>
          <p:nvPr/>
        </p:nvSpPr>
        <p:spPr>
          <a:xfrm>
            <a:off x="6246954" y="5240021"/>
            <a:ext cx="226737" cy="197787"/>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3923928" y="3740436"/>
            <a:ext cx="3044369" cy="923330"/>
          </a:xfrm>
          <a:prstGeom prst="rect">
            <a:avLst/>
          </a:prstGeom>
          <a:noFill/>
        </p:spPr>
        <p:txBody>
          <a:bodyPr wrap="square" rtlCol="0">
            <a:spAutoFit/>
          </a:bodyPr>
          <a:lstStyle/>
          <a:p>
            <a:r>
              <a:rPr lang="ja-JP" altLang="en-US" dirty="0" smtClean="0"/>
              <a:t>元気いっぱいで、</a:t>
            </a:r>
            <a:endParaRPr lang="en-US" altLang="ja-JP" dirty="0" smtClean="0"/>
          </a:p>
          <a:p>
            <a:r>
              <a:rPr lang="ja-JP" altLang="en-US" dirty="0" smtClean="0"/>
              <a:t>ワクワク楽しい気分のとき</a:t>
            </a:r>
            <a:endParaRPr lang="en-US" altLang="ja-JP" dirty="0" smtClean="0"/>
          </a:p>
          <a:p>
            <a:r>
              <a:rPr lang="ja-JP" altLang="en-US" dirty="0" smtClean="0"/>
              <a:t>分泌されます。</a:t>
            </a:r>
          </a:p>
        </p:txBody>
      </p:sp>
      <p:sp>
        <p:nvSpPr>
          <p:cNvPr id="9" name="正方形/長方形 8"/>
          <p:cNvSpPr/>
          <p:nvPr/>
        </p:nvSpPr>
        <p:spPr>
          <a:xfrm>
            <a:off x="1433157" y="3885237"/>
            <a:ext cx="1296144" cy="21882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1456852" y="3595862"/>
            <a:ext cx="1296144" cy="21882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467544" y="5445224"/>
            <a:ext cx="7920880" cy="1077218"/>
          </a:xfrm>
          <a:prstGeom prst="rect">
            <a:avLst/>
          </a:prstGeom>
          <a:noFill/>
        </p:spPr>
        <p:txBody>
          <a:bodyPr wrap="square" rtlCol="0">
            <a:spAutoFit/>
          </a:bodyPr>
          <a:lstStyle/>
          <a:p>
            <a:r>
              <a:rPr lang="ja-JP" altLang="en-US" sz="3200" dirty="0" smtClean="0"/>
              <a:t>本当におなかがすいているのか？</a:t>
            </a:r>
            <a:endParaRPr lang="en-US" altLang="ja-JP" sz="3200" dirty="0" smtClean="0"/>
          </a:p>
          <a:p>
            <a:r>
              <a:rPr lang="ja-JP" altLang="en-US" sz="3200" dirty="0" smtClean="0"/>
              <a:t>それともストレスによるニセの食欲なのか？</a:t>
            </a:r>
            <a:endParaRPr kumimoji="1" lang="ja-JP" altLang="en-US" sz="2000" dirty="0"/>
          </a:p>
        </p:txBody>
      </p:sp>
      <p:sp>
        <p:nvSpPr>
          <p:cNvPr id="3" name="テキスト ボックス 2"/>
          <p:cNvSpPr txBox="1"/>
          <p:nvPr/>
        </p:nvSpPr>
        <p:spPr>
          <a:xfrm>
            <a:off x="467544" y="508097"/>
            <a:ext cx="9144000" cy="984885"/>
          </a:xfrm>
          <a:prstGeom prst="rect">
            <a:avLst/>
          </a:prstGeom>
          <a:noFill/>
        </p:spPr>
        <p:txBody>
          <a:bodyPr wrap="square" rtlCol="0">
            <a:spAutoFit/>
          </a:bodyPr>
          <a:lstStyle/>
          <a:p>
            <a:pPr algn="ctr"/>
            <a:r>
              <a:rPr lang="ja-JP" altLang="en-US" sz="4000" b="1" dirty="0" smtClean="0">
                <a:solidFill>
                  <a:schemeClr val="bg1"/>
                </a:solidFill>
              </a:rPr>
              <a:t>食べたい理由を脳に聞いてみよう</a:t>
            </a:r>
          </a:p>
          <a:p>
            <a:endParaRPr kumimoji="1" lang="ja-JP" altLang="en-US" dirty="0">
              <a:solidFill>
                <a:schemeClr val="bg1"/>
              </a:solidFill>
            </a:endParaRPr>
          </a:p>
        </p:txBody>
      </p:sp>
      <p:sp>
        <p:nvSpPr>
          <p:cNvPr id="5" name="テキスト ボックス 4"/>
          <p:cNvSpPr txBox="1"/>
          <p:nvPr/>
        </p:nvSpPr>
        <p:spPr>
          <a:xfrm>
            <a:off x="467544" y="1068258"/>
            <a:ext cx="7488832" cy="1200329"/>
          </a:xfrm>
          <a:prstGeom prst="rect">
            <a:avLst/>
          </a:prstGeom>
          <a:noFill/>
        </p:spPr>
        <p:txBody>
          <a:bodyPr wrap="square" rtlCol="0">
            <a:spAutoFit/>
          </a:bodyPr>
          <a:lstStyle/>
          <a:p>
            <a:r>
              <a:rPr lang="ja-JP" altLang="en-US" sz="3600" dirty="0" smtClean="0"/>
              <a:t>「</a:t>
            </a:r>
            <a:r>
              <a:rPr lang="ja-JP" altLang="en-US" sz="3600" dirty="0" smtClean="0">
                <a:solidFill>
                  <a:srgbClr val="C00000"/>
                </a:solidFill>
              </a:rPr>
              <a:t>どうして食べたいのか</a:t>
            </a:r>
            <a:r>
              <a:rPr lang="ja-JP" altLang="en-US" sz="3600" dirty="0" smtClean="0"/>
              <a:t>」を</a:t>
            </a:r>
            <a:endParaRPr lang="en-US" altLang="ja-JP" sz="3600" dirty="0" smtClean="0"/>
          </a:p>
          <a:p>
            <a:r>
              <a:rPr lang="ja-JP" altLang="en-US" sz="3600" dirty="0" smtClean="0"/>
              <a:t>脳に聞いてみましょう。</a:t>
            </a:r>
            <a:endParaRPr lang="en-US" altLang="ja-JP" sz="3600" dirty="0" smtClean="0"/>
          </a:p>
        </p:txBody>
      </p:sp>
      <p:sp>
        <p:nvSpPr>
          <p:cNvPr id="10" name="正方形/長方形 9"/>
          <p:cNvSpPr/>
          <p:nvPr/>
        </p:nvSpPr>
        <p:spPr>
          <a:xfrm>
            <a:off x="107504" y="332656"/>
            <a:ext cx="9036496" cy="646331"/>
          </a:xfrm>
          <a:prstGeom prst="rect">
            <a:avLst/>
          </a:prstGeom>
          <a:solidFill>
            <a:srgbClr val="C00000"/>
          </a:solidFill>
        </p:spPr>
        <p:txBody>
          <a:bodyPr wrap="square">
            <a:spAutoFit/>
          </a:bodyPr>
          <a:lstStyle/>
          <a:p>
            <a:pPr algn="ctr"/>
            <a:r>
              <a:rPr lang="ja-JP" altLang="en-US" sz="3600" dirty="0" smtClean="0">
                <a:solidFill>
                  <a:schemeClr val="bg1"/>
                </a:solidFill>
              </a:rPr>
              <a:t>食べたい理由を脳にきいてみよう</a:t>
            </a:r>
            <a:endParaRPr lang="ja-JP" altLang="en-US" sz="3600" dirty="0">
              <a:solidFill>
                <a:schemeClr val="bg1"/>
              </a:solidFill>
            </a:endParaRPr>
          </a:p>
        </p:txBody>
      </p:sp>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3042660"/>
            <a:ext cx="1997770" cy="2225928"/>
          </a:xfrm>
          <a:prstGeom prst="rect">
            <a:avLst/>
          </a:prstGeom>
        </p:spPr>
      </p:pic>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9982" y="3080059"/>
            <a:ext cx="2662979" cy="2276847"/>
          </a:xfrm>
          <a:prstGeom prst="rect">
            <a:avLst/>
          </a:prstGeom>
        </p:spPr>
      </p:pic>
      <p:pic>
        <p:nvPicPr>
          <p:cNvPr id="8" name="図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0882" y="1844824"/>
            <a:ext cx="2095500" cy="3810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星 24 15"/>
          <p:cNvSpPr/>
          <p:nvPr/>
        </p:nvSpPr>
        <p:spPr>
          <a:xfrm>
            <a:off x="1259632" y="1729715"/>
            <a:ext cx="3672408" cy="2491373"/>
          </a:xfrm>
          <a:prstGeom prst="star24">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323528" y="1810851"/>
            <a:ext cx="5688632" cy="2554545"/>
          </a:xfrm>
          <a:prstGeom prst="rect">
            <a:avLst/>
          </a:prstGeom>
          <a:noFill/>
        </p:spPr>
        <p:txBody>
          <a:bodyPr wrap="square" rtlCol="0">
            <a:spAutoFit/>
          </a:bodyPr>
          <a:lstStyle/>
          <a:p>
            <a:pPr algn="ctr"/>
            <a:r>
              <a:rPr lang="ja-JP" altLang="en-US" sz="4000" dirty="0" smtClean="0"/>
              <a:t>やせるためには、</a:t>
            </a:r>
            <a:endParaRPr lang="en-US" altLang="ja-JP" sz="4000" dirty="0" smtClean="0"/>
          </a:p>
          <a:p>
            <a:pPr algn="ctr"/>
            <a:r>
              <a:rPr lang="ja-JP" altLang="en-US" sz="4000" dirty="0" smtClean="0"/>
              <a:t>食べる量や</a:t>
            </a:r>
            <a:endParaRPr lang="en-US" altLang="ja-JP" sz="4000" dirty="0" smtClean="0"/>
          </a:p>
          <a:p>
            <a:pPr algn="ctr"/>
            <a:r>
              <a:rPr lang="ja-JP" altLang="en-US" sz="4000" dirty="0" smtClean="0"/>
              <a:t>カロリーを減らすのが</a:t>
            </a:r>
            <a:endParaRPr lang="en-US" altLang="ja-JP" sz="4000" dirty="0" smtClean="0"/>
          </a:p>
          <a:p>
            <a:pPr algn="ctr"/>
            <a:r>
              <a:rPr lang="ja-JP" altLang="en-US" sz="4000" dirty="0" smtClean="0"/>
              <a:t>大原則！</a:t>
            </a:r>
            <a:endParaRPr kumimoji="1" lang="ja-JP" altLang="en-US" sz="4000" dirty="0"/>
          </a:p>
        </p:txBody>
      </p:sp>
      <p:sp>
        <p:nvSpPr>
          <p:cNvPr id="5" name="テキスト ボックス 4"/>
          <p:cNvSpPr txBox="1"/>
          <p:nvPr/>
        </p:nvSpPr>
        <p:spPr>
          <a:xfrm>
            <a:off x="323528" y="5817458"/>
            <a:ext cx="5328592" cy="707886"/>
          </a:xfrm>
          <a:prstGeom prst="rect">
            <a:avLst/>
          </a:prstGeom>
          <a:noFill/>
        </p:spPr>
        <p:txBody>
          <a:bodyPr wrap="square" rtlCol="0">
            <a:spAutoFit/>
          </a:bodyPr>
          <a:lstStyle/>
          <a:p>
            <a:r>
              <a:rPr kumimoji="1" lang="ja-JP" altLang="en-US" sz="4000" dirty="0" smtClean="0"/>
              <a:t>ダイエットの</a:t>
            </a:r>
            <a:r>
              <a:rPr kumimoji="1" lang="ja-JP" altLang="en-US" sz="4000" dirty="0" smtClean="0">
                <a:solidFill>
                  <a:srgbClr val="C00000"/>
                </a:solidFill>
              </a:rPr>
              <a:t>常識</a:t>
            </a:r>
            <a:r>
              <a:rPr kumimoji="1" lang="ja-JP" altLang="en-US" sz="4000" dirty="0" smtClean="0"/>
              <a:t>でした</a:t>
            </a:r>
            <a:endParaRPr kumimoji="1" lang="ja-JP" altLang="en-US" sz="4000" dirty="0"/>
          </a:p>
        </p:txBody>
      </p:sp>
      <p:sp>
        <p:nvSpPr>
          <p:cNvPr id="14" name="正方形/長方形 13"/>
          <p:cNvSpPr/>
          <p:nvPr/>
        </p:nvSpPr>
        <p:spPr>
          <a:xfrm>
            <a:off x="0" y="332656"/>
            <a:ext cx="9144000" cy="129614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タイトル 1"/>
          <p:cNvSpPr txBox="1">
            <a:spLocks/>
          </p:cNvSpPr>
          <p:nvPr/>
        </p:nvSpPr>
        <p:spPr>
          <a:xfrm>
            <a:off x="390525" y="404664"/>
            <a:ext cx="836295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dirty="0">
                <a:solidFill>
                  <a:schemeClr val="bg1"/>
                </a:solidFill>
              </a:rPr>
              <a:t>　</a:t>
            </a:r>
            <a:r>
              <a:rPr lang="ja-JP" altLang="en-US" dirty="0" smtClean="0">
                <a:solidFill>
                  <a:schemeClr val="bg1"/>
                </a:solidFill>
              </a:rPr>
              <a:t>間違ったダイエットの知識</a:t>
            </a:r>
            <a:endParaRPr lang="ja-JP" altLang="en-US" dirty="0">
              <a:solidFill>
                <a:schemeClr val="bg1"/>
              </a:solidFill>
            </a:endParaRPr>
          </a:p>
        </p:txBody>
      </p:sp>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0938" y="2636912"/>
            <a:ext cx="3476625" cy="3810000"/>
          </a:xfrm>
          <a:prstGeom prst="rect">
            <a:avLst/>
          </a:prstGeom>
        </p:spPr>
      </p:pic>
      <p:sp>
        <p:nvSpPr>
          <p:cNvPr id="17" name="テキスト ボックス 16"/>
          <p:cNvSpPr txBox="1"/>
          <p:nvPr/>
        </p:nvSpPr>
        <p:spPr>
          <a:xfrm>
            <a:off x="327435" y="5213995"/>
            <a:ext cx="1475751" cy="584775"/>
          </a:xfrm>
          <a:prstGeom prst="rect">
            <a:avLst/>
          </a:prstGeom>
          <a:noFill/>
        </p:spPr>
        <p:txBody>
          <a:bodyPr wrap="square" rtlCol="0">
            <a:spAutoFit/>
          </a:bodyPr>
          <a:lstStyle/>
          <a:p>
            <a:r>
              <a:rPr kumimoji="1" lang="ja-JP" altLang="en-US" sz="3200" dirty="0" smtClean="0"/>
              <a:t>それが</a:t>
            </a:r>
            <a:endParaRPr kumimoji="1" lang="ja-JP" altLang="en-US" sz="3200" dirty="0"/>
          </a:p>
        </p:txBody>
      </p:sp>
      <p:sp>
        <p:nvSpPr>
          <p:cNvPr id="18" name="下矢印 17"/>
          <p:cNvSpPr/>
          <p:nvPr/>
        </p:nvSpPr>
        <p:spPr>
          <a:xfrm>
            <a:off x="2375756" y="4414911"/>
            <a:ext cx="1584176" cy="936104"/>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891292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p:cNvSpPr/>
          <p:nvPr/>
        </p:nvSpPr>
        <p:spPr>
          <a:xfrm>
            <a:off x="0" y="3429000"/>
            <a:ext cx="9144000" cy="70196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519023" y="3518372"/>
            <a:ext cx="5242533" cy="523220"/>
          </a:xfrm>
          <a:prstGeom prst="rect">
            <a:avLst/>
          </a:prstGeom>
          <a:noFill/>
        </p:spPr>
        <p:txBody>
          <a:bodyPr wrap="square" rtlCol="0">
            <a:spAutoFit/>
          </a:bodyPr>
          <a:lstStyle/>
          <a:p>
            <a:r>
              <a:rPr kumimoji="1" lang="ja-JP" altLang="en-US" sz="2800" dirty="0" smtClean="0">
                <a:solidFill>
                  <a:schemeClr val="bg1"/>
                </a:solidFill>
              </a:rPr>
              <a:t>別腹</a:t>
            </a:r>
            <a:r>
              <a:rPr kumimoji="1" lang="en-US" altLang="ja-JP" sz="2800" dirty="0" smtClean="0">
                <a:solidFill>
                  <a:schemeClr val="bg1"/>
                </a:solidFill>
              </a:rPr>
              <a:t>1</a:t>
            </a:r>
            <a:r>
              <a:rPr lang="en-US" altLang="ja-JP" sz="2800" dirty="0" smtClean="0">
                <a:solidFill>
                  <a:schemeClr val="bg1"/>
                </a:solidFill>
              </a:rPr>
              <a:t>.  </a:t>
            </a:r>
            <a:r>
              <a:rPr kumimoji="1" lang="ja-JP" altLang="en-US" sz="2800" dirty="0" smtClean="0">
                <a:solidFill>
                  <a:schemeClr val="bg1"/>
                </a:solidFill>
              </a:rPr>
              <a:t>レプチンの過剰分泌</a:t>
            </a:r>
            <a:endParaRPr kumimoji="1" lang="ja-JP" altLang="en-US" sz="2800" dirty="0">
              <a:solidFill>
                <a:schemeClr val="bg1"/>
              </a:solidFill>
            </a:endParaRPr>
          </a:p>
        </p:txBody>
      </p:sp>
      <p:sp>
        <p:nvSpPr>
          <p:cNvPr id="4" name="テキスト ボックス 3"/>
          <p:cNvSpPr txBox="1"/>
          <p:nvPr/>
        </p:nvSpPr>
        <p:spPr>
          <a:xfrm>
            <a:off x="436817" y="4464805"/>
            <a:ext cx="5819917" cy="1631216"/>
          </a:xfrm>
          <a:prstGeom prst="rect">
            <a:avLst/>
          </a:prstGeom>
          <a:noFill/>
        </p:spPr>
        <p:txBody>
          <a:bodyPr wrap="square" rtlCol="0">
            <a:spAutoFit/>
          </a:bodyPr>
          <a:lstStyle/>
          <a:p>
            <a:r>
              <a:rPr kumimoji="1" lang="ja-JP" altLang="en-US" sz="2000" dirty="0" smtClean="0"/>
              <a:t>「満足感が消えた後の別腹」</a:t>
            </a:r>
            <a:endParaRPr kumimoji="1" lang="en-US" altLang="ja-JP" sz="2000" dirty="0" smtClean="0"/>
          </a:p>
          <a:p>
            <a:r>
              <a:rPr lang="en-US" altLang="ja-JP" sz="2000" dirty="0" smtClean="0"/>
              <a:t> ex)</a:t>
            </a:r>
            <a:r>
              <a:rPr lang="ja-JP" altLang="en-US" sz="2000" dirty="0" smtClean="0"/>
              <a:t>脳が満腹サインをキャッチ</a:t>
            </a:r>
            <a:r>
              <a:rPr lang="ja-JP" altLang="en-US" sz="2000" dirty="0" smtClean="0"/>
              <a:t>できない</a:t>
            </a:r>
            <a:endParaRPr lang="en-US" altLang="ja-JP" sz="2000" dirty="0" smtClean="0"/>
          </a:p>
          <a:p>
            <a:r>
              <a:rPr lang="ja-JP" altLang="en-US" sz="2000" dirty="0" smtClean="0"/>
              <a:t>「</a:t>
            </a:r>
            <a:r>
              <a:rPr lang="ja-JP" altLang="en-US" sz="2000" dirty="0" smtClean="0"/>
              <a:t>レプチン抵抗性」</a:t>
            </a:r>
            <a:endParaRPr lang="en-US" altLang="ja-JP" sz="2000" dirty="0" smtClean="0"/>
          </a:p>
          <a:p>
            <a:r>
              <a:rPr kumimoji="1" lang="ja-JP" altLang="en-US" sz="2000" dirty="0" smtClean="0"/>
              <a:t>食事にはゆっくりと時間をかけて</a:t>
            </a:r>
            <a:r>
              <a:rPr kumimoji="1" lang="ja-JP" altLang="en-US" sz="2000" dirty="0" smtClean="0"/>
              <a:t>、</a:t>
            </a:r>
            <a:endParaRPr kumimoji="1" lang="en-US" altLang="ja-JP" sz="2000" dirty="0" smtClean="0"/>
          </a:p>
          <a:p>
            <a:r>
              <a:rPr kumimoji="1" lang="ja-JP" altLang="en-US" sz="2000" dirty="0" smtClean="0"/>
              <a:t>脳</a:t>
            </a:r>
            <a:r>
              <a:rPr kumimoji="1" lang="ja-JP" altLang="en-US" sz="2000" dirty="0" smtClean="0"/>
              <a:t>の満腹サインをしっかり受け止められるようにする。</a:t>
            </a:r>
            <a:endParaRPr kumimoji="1" lang="ja-JP" altLang="en-US" sz="2000" dirty="0"/>
          </a:p>
        </p:txBody>
      </p:sp>
      <p:sp>
        <p:nvSpPr>
          <p:cNvPr id="10" name="正方形/長方形 9"/>
          <p:cNvSpPr/>
          <p:nvPr/>
        </p:nvSpPr>
        <p:spPr>
          <a:xfrm>
            <a:off x="107504" y="332656"/>
            <a:ext cx="9036496" cy="707886"/>
          </a:xfrm>
          <a:prstGeom prst="rect">
            <a:avLst/>
          </a:prstGeom>
          <a:solidFill>
            <a:srgbClr val="C00000"/>
          </a:solidFill>
        </p:spPr>
        <p:txBody>
          <a:bodyPr wrap="square">
            <a:spAutoFit/>
          </a:bodyPr>
          <a:lstStyle/>
          <a:p>
            <a:pPr algn="ctr"/>
            <a:r>
              <a:rPr lang="ja-JP" altLang="en-US" sz="4000" dirty="0">
                <a:solidFill>
                  <a:schemeClr val="bg1"/>
                </a:solidFill>
              </a:rPr>
              <a:t>あなたの「別腹」、どのタイプ？</a:t>
            </a:r>
          </a:p>
        </p:txBody>
      </p:sp>
      <p:sp>
        <p:nvSpPr>
          <p:cNvPr id="11" name="テキスト ボックス 10"/>
          <p:cNvSpPr txBox="1"/>
          <p:nvPr/>
        </p:nvSpPr>
        <p:spPr>
          <a:xfrm>
            <a:off x="568866" y="1160887"/>
            <a:ext cx="7596336" cy="646331"/>
          </a:xfrm>
          <a:prstGeom prst="rect">
            <a:avLst/>
          </a:prstGeom>
          <a:noFill/>
        </p:spPr>
        <p:txBody>
          <a:bodyPr wrap="square" rtlCol="0">
            <a:spAutoFit/>
          </a:bodyPr>
          <a:lstStyle/>
          <a:p>
            <a:r>
              <a:rPr kumimoji="1" lang="ja-JP" altLang="en-US" dirty="0" smtClean="0"/>
              <a:t>フランス料理やイタリア料理のしめくくりにはデザートが出てきます</a:t>
            </a:r>
            <a:r>
              <a:rPr kumimoji="1" lang="ja-JP" altLang="en-US" dirty="0" smtClean="0"/>
              <a:t>。</a:t>
            </a:r>
            <a:endParaRPr lang="en-US" altLang="ja-JP" dirty="0"/>
          </a:p>
          <a:p>
            <a:r>
              <a:rPr kumimoji="1" lang="ja-JP" altLang="en-US" dirty="0" smtClean="0"/>
              <a:t>食事の低血糖を見越して、食事の満足感を長持ちさせる。</a:t>
            </a:r>
            <a:endParaRPr kumimoji="1" lang="ja-JP" altLang="en-US" dirty="0"/>
          </a:p>
        </p:txBody>
      </p:sp>
      <p:sp>
        <p:nvSpPr>
          <p:cNvPr id="12" name="テキスト ボックス 11"/>
          <p:cNvSpPr txBox="1"/>
          <p:nvPr/>
        </p:nvSpPr>
        <p:spPr>
          <a:xfrm>
            <a:off x="568866" y="2013088"/>
            <a:ext cx="6091366" cy="1015663"/>
          </a:xfrm>
          <a:prstGeom prst="rect">
            <a:avLst/>
          </a:prstGeom>
          <a:noFill/>
        </p:spPr>
        <p:txBody>
          <a:bodyPr wrap="square" rtlCol="0">
            <a:spAutoFit/>
          </a:bodyPr>
          <a:lstStyle/>
          <a:p>
            <a:r>
              <a:rPr kumimoji="1" lang="ja-JP" altLang="en-US" sz="2000" dirty="0" smtClean="0"/>
              <a:t>しかし、過剰</a:t>
            </a:r>
            <a:r>
              <a:rPr kumimoji="1" lang="ja-JP" altLang="en-US" sz="2000" dirty="0" smtClean="0"/>
              <a:t>に分泌されたインスリンには、食べたものの</a:t>
            </a:r>
            <a:r>
              <a:rPr kumimoji="1" lang="ja-JP" altLang="en-US" sz="2000" dirty="0" smtClean="0">
                <a:solidFill>
                  <a:srgbClr val="C00000"/>
                </a:solidFill>
              </a:rPr>
              <a:t>余分</a:t>
            </a:r>
            <a:r>
              <a:rPr kumimoji="1" lang="ja-JP" altLang="en-US" sz="2000" dirty="0" smtClean="0">
                <a:solidFill>
                  <a:srgbClr val="C00000"/>
                </a:solidFill>
              </a:rPr>
              <a:t>なエネルギー</a:t>
            </a:r>
            <a:r>
              <a:rPr kumimoji="1" lang="ja-JP" altLang="en-US" sz="2000" dirty="0" smtClean="0">
                <a:solidFill>
                  <a:srgbClr val="C00000"/>
                </a:solidFill>
              </a:rPr>
              <a:t>を脂肪細胞に取り込みやすくする</a:t>
            </a:r>
            <a:r>
              <a:rPr kumimoji="1" lang="ja-JP" altLang="en-US" sz="2000" dirty="0" smtClean="0"/>
              <a:t>という</a:t>
            </a:r>
            <a:r>
              <a:rPr kumimoji="1" lang="ja-JP" altLang="en-US" sz="2000" dirty="0" smtClean="0"/>
              <a:t>働きがある。</a:t>
            </a:r>
            <a:endParaRPr kumimoji="1" lang="ja-JP" altLang="en-US" sz="2000" dirty="0"/>
          </a:p>
        </p:txBody>
      </p:sp>
      <p:pic>
        <p:nvPicPr>
          <p:cNvPr id="13" name="図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1699" y="1290169"/>
            <a:ext cx="1147006" cy="1147006"/>
          </a:xfrm>
          <a:prstGeom prst="rect">
            <a:avLst/>
          </a:prstGeom>
        </p:spPr>
      </p:pic>
      <p:pic>
        <p:nvPicPr>
          <p:cNvPr id="14" name="図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0232" y="1858521"/>
            <a:ext cx="1069269" cy="1191386"/>
          </a:xfrm>
          <a:prstGeom prst="rect">
            <a:avLst/>
          </a:prstGeom>
        </p:spPr>
      </p:pic>
      <p:pic>
        <p:nvPicPr>
          <p:cNvPr id="16" name="図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3762" y="3049907"/>
            <a:ext cx="3006353" cy="3526514"/>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288529" y="1140743"/>
            <a:ext cx="5400600" cy="1569660"/>
          </a:xfrm>
          <a:prstGeom prst="rect">
            <a:avLst/>
          </a:prstGeom>
          <a:noFill/>
        </p:spPr>
        <p:txBody>
          <a:bodyPr wrap="square" rtlCol="0">
            <a:spAutoFit/>
          </a:bodyPr>
          <a:lstStyle/>
          <a:p>
            <a:r>
              <a:rPr lang="ja-JP" altLang="en-US" sz="2400" dirty="0" smtClean="0"/>
              <a:t>インスリンとは血糖</a:t>
            </a:r>
            <a:r>
              <a:rPr lang="ja-JP" altLang="en-US" sz="2400" dirty="0" smtClean="0"/>
              <a:t>をエネルギーと</a:t>
            </a:r>
            <a:r>
              <a:rPr lang="ja-JP" altLang="en-US" sz="2400" dirty="0" smtClean="0"/>
              <a:t>して</a:t>
            </a:r>
            <a:endParaRPr lang="en-US" altLang="ja-JP" sz="2400" dirty="0" smtClean="0"/>
          </a:p>
          <a:p>
            <a:r>
              <a:rPr lang="ja-JP" altLang="en-US" sz="2400" dirty="0" smtClean="0"/>
              <a:t>利用</a:t>
            </a:r>
            <a:r>
              <a:rPr lang="ja-JP" altLang="en-US" sz="2400" dirty="0" smtClean="0"/>
              <a:t>することで</a:t>
            </a:r>
            <a:r>
              <a:rPr lang="ja-JP" altLang="en-US" sz="2400" dirty="0" smtClean="0"/>
              <a:t>、</a:t>
            </a:r>
            <a:endParaRPr lang="en-US" altLang="ja-JP" sz="2400" dirty="0" smtClean="0"/>
          </a:p>
          <a:p>
            <a:r>
              <a:rPr lang="ja-JP" altLang="en-US" sz="2400" dirty="0" smtClean="0"/>
              <a:t>血糖値</a:t>
            </a:r>
            <a:r>
              <a:rPr lang="ja-JP" altLang="en-US" sz="2400" dirty="0" smtClean="0"/>
              <a:t>を下げる働きをする</a:t>
            </a:r>
            <a:r>
              <a:rPr lang="ja-JP" altLang="en-US" sz="2400" dirty="0" smtClean="0"/>
              <a:t>ホルモン</a:t>
            </a:r>
            <a:endParaRPr lang="en-US" altLang="ja-JP" sz="2400" dirty="0" smtClean="0"/>
          </a:p>
          <a:p>
            <a:r>
              <a:rPr lang="ja-JP" altLang="en-US" sz="2400" dirty="0"/>
              <a:t>「インスリンの働きで生まれる別腹</a:t>
            </a:r>
            <a:r>
              <a:rPr lang="ja-JP" altLang="en-US" sz="2400" dirty="0" smtClean="0"/>
              <a:t>」</a:t>
            </a:r>
            <a:endParaRPr lang="en-US" altLang="ja-JP" sz="2400" dirty="0"/>
          </a:p>
        </p:txBody>
      </p:sp>
      <p:sp>
        <p:nvSpPr>
          <p:cNvPr id="7" name="テキスト ボックス 6"/>
          <p:cNvSpPr txBox="1"/>
          <p:nvPr/>
        </p:nvSpPr>
        <p:spPr>
          <a:xfrm>
            <a:off x="272108" y="2856276"/>
            <a:ext cx="4497635" cy="923330"/>
          </a:xfrm>
          <a:prstGeom prst="rect">
            <a:avLst/>
          </a:prstGeom>
          <a:noFill/>
        </p:spPr>
        <p:txBody>
          <a:bodyPr wrap="square" rtlCol="0">
            <a:spAutoFit/>
          </a:bodyPr>
          <a:lstStyle/>
          <a:p>
            <a:r>
              <a:rPr kumimoji="1" lang="ja-JP" altLang="en-US" dirty="0" smtClean="0"/>
              <a:t>甘いものや油っこいものをたくさん食べると</a:t>
            </a:r>
            <a:r>
              <a:rPr kumimoji="1" lang="ja-JP" altLang="en-US" dirty="0" smtClean="0"/>
              <a:t>、</a:t>
            </a:r>
            <a:endParaRPr kumimoji="1" lang="en-US" altLang="ja-JP" dirty="0" smtClean="0"/>
          </a:p>
          <a:p>
            <a:r>
              <a:rPr kumimoji="1" lang="ja-JP" altLang="en-US" dirty="0" smtClean="0"/>
              <a:t>血糖値</a:t>
            </a:r>
            <a:r>
              <a:rPr kumimoji="1" lang="ja-JP" altLang="en-US" dirty="0" smtClean="0"/>
              <a:t>が急上昇し</a:t>
            </a:r>
            <a:r>
              <a:rPr kumimoji="1" lang="ja-JP" altLang="en-US" dirty="0" smtClean="0"/>
              <a:t>、これ</a:t>
            </a:r>
            <a:r>
              <a:rPr kumimoji="1" lang="ja-JP" altLang="en-US" dirty="0" smtClean="0"/>
              <a:t>を抑えるために</a:t>
            </a:r>
            <a:r>
              <a:rPr kumimoji="1" lang="ja-JP" altLang="en-US" dirty="0" smtClean="0"/>
              <a:t>、</a:t>
            </a:r>
            <a:endParaRPr kumimoji="1" lang="en-US" altLang="ja-JP" dirty="0" smtClean="0"/>
          </a:p>
          <a:p>
            <a:r>
              <a:rPr kumimoji="1" lang="ja-JP" altLang="en-US" dirty="0" smtClean="0"/>
              <a:t>すい臓</a:t>
            </a:r>
            <a:r>
              <a:rPr kumimoji="1" lang="ja-JP" altLang="en-US" dirty="0" smtClean="0"/>
              <a:t>から大量のインスリンが分泌される</a:t>
            </a:r>
            <a:r>
              <a:rPr kumimoji="1" lang="ja-JP" altLang="en-US" dirty="0" smtClean="0"/>
              <a:t>。</a:t>
            </a:r>
            <a:endParaRPr kumimoji="1" lang="en-US" altLang="ja-JP" dirty="0" smtClean="0"/>
          </a:p>
        </p:txBody>
      </p:sp>
      <p:sp>
        <p:nvSpPr>
          <p:cNvPr id="8" name="テキスト ボックス 7"/>
          <p:cNvSpPr txBox="1"/>
          <p:nvPr/>
        </p:nvSpPr>
        <p:spPr>
          <a:xfrm>
            <a:off x="251520" y="5184385"/>
            <a:ext cx="7992888" cy="369332"/>
          </a:xfrm>
          <a:prstGeom prst="rect">
            <a:avLst/>
          </a:prstGeom>
          <a:noFill/>
        </p:spPr>
        <p:txBody>
          <a:bodyPr wrap="square" rtlCol="0">
            <a:spAutoFit/>
          </a:bodyPr>
          <a:lstStyle/>
          <a:p>
            <a:r>
              <a:rPr kumimoji="1" lang="ja-JP" altLang="en-US" dirty="0" smtClean="0"/>
              <a:t>血糖値が下がると</a:t>
            </a:r>
            <a:r>
              <a:rPr lang="ja-JP" altLang="en-US" dirty="0" smtClean="0"/>
              <a:t>空腹中枢が反応して、食べて血糖値を上げるように指示を出す</a:t>
            </a:r>
            <a:r>
              <a:rPr lang="ja-JP" altLang="en-US" dirty="0" smtClean="0"/>
              <a:t>。</a:t>
            </a:r>
            <a:endParaRPr lang="en-US" altLang="ja-JP" dirty="0" smtClean="0"/>
          </a:p>
        </p:txBody>
      </p:sp>
      <p:sp>
        <p:nvSpPr>
          <p:cNvPr id="11" name="正方形/長方形 10"/>
          <p:cNvSpPr/>
          <p:nvPr/>
        </p:nvSpPr>
        <p:spPr>
          <a:xfrm>
            <a:off x="0" y="332656"/>
            <a:ext cx="9144000" cy="70196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519023" y="422028"/>
            <a:ext cx="6645265" cy="523220"/>
          </a:xfrm>
          <a:prstGeom prst="rect">
            <a:avLst/>
          </a:prstGeom>
          <a:noFill/>
        </p:spPr>
        <p:txBody>
          <a:bodyPr wrap="square" rtlCol="0">
            <a:spAutoFit/>
          </a:bodyPr>
          <a:lstStyle/>
          <a:p>
            <a:r>
              <a:rPr lang="ja-JP" altLang="en-US" sz="2800" dirty="0">
                <a:solidFill>
                  <a:schemeClr val="bg1"/>
                </a:solidFill>
              </a:rPr>
              <a:t>別腹</a:t>
            </a:r>
            <a:r>
              <a:rPr lang="en-US" altLang="ja-JP" sz="2800" dirty="0">
                <a:solidFill>
                  <a:schemeClr val="bg1"/>
                </a:solidFill>
              </a:rPr>
              <a:t>2. </a:t>
            </a:r>
            <a:r>
              <a:rPr lang="ja-JP" altLang="en-US" sz="2800" dirty="0">
                <a:solidFill>
                  <a:schemeClr val="bg1"/>
                </a:solidFill>
              </a:rPr>
              <a:t>インスリンが出過ぎて低血糖に</a:t>
            </a:r>
            <a:endParaRPr lang="ja-JP" altLang="en-US" sz="2800" dirty="0">
              <a:solidFill>
                <a:schemeClr val="bg1"/>
              </a:solidFill>
            </a:endParaRPr>
          </a:p>
        </p:txBody>
      </p:sp>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6618" y="1792134"/>
            <a:ext cx="2677790" cy="3051613"/>
          </a:xfrm>
          <a:prstGeom prst="rect">
            <a:avLst/>
          </a:prstGeom>
        </p:spPr>
      </p:pic>
      <p:sp>
        <p:nvSpPr>
          <p:cNvPr id="14" name="二等辺三角形 13"/>
          <p:cNvSpPr/>
          <p:nvPr/>
        </p:nvSpPr>
        <p:spPr>
          <a:xfrm rot="10800000">
            <a:off x="1155283" y="3885728"/>
            <a:ext cx="2664296" cy="366884"/>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251520" y="4279124"/>
            <a:ext cx="4730782" cy="369332"/>
          </a:xfrm>
          <a:prstGeom prst="rect">
            <a:avLst/>
          </a:prstGeom>
          <a:noFill/>
        </p:spPr>
        <p:txBody>
          <a:bodyPr wrap="none" rtlCol="0">
            <a:spAutoFit/>
          </a:bodyPr>
          <a:lstStyle/>
          <a:p>
            <a:r>
              <a:rPr lang="ja-JP" altLang="en-US" dirty="0" smtClean="0"/>
              <a:t>血糖値</a:t>
            </a:r>
            <a:r>
              <a:rPr lang="ja-JP" altLang="en-US" dirty="0"/>
              <a:t>が急に下がって、低血糖の状態になる</a:t>
            </a:r>
            <a:r>
              <a:rPr lang="ja-JP" altLang="en-US" dirty="0" smtClean="0"/>
              <a:t>。</a:t>
            </a:r>
            <a:endParaRPr lang="ja-JP" altLang="en-US" dirty="0"/>
          </a:p>
        </p:txBody>
      </p:sp>
      <p:sp>
        <p:nvSpPr>
          <p:cNvPr id="16" name="二等辺三角形 15"/>
          <p:cNvSpPr/>
          <p:nvPr/>
        </p:nvSpPr>
        <p:spPr>
          <a:xfrm rot="10800000">
            <a:off x="1169396" y="4741793"/>
            <a:ext cx="2664296" cy="366884"/>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362397" y="5818763"/>
            <a:ext cx="7992888" cy="646331"/>
          </a:xfrm>
          <a:prstGeom prst="rect">
            <a:avLst/>
          </a:prstGeom>
          <a:solidFill>
            <a:schemeClr val="accent2">
              <a:lumMod val="20000"/>
              <a:lumOff val="80000"/>
            </a:schemeClr>
          </a:solidFill>
        </p:spPr>
        <p:txBody>
          <a:bodyPr wrap="square" rtlCol="0">
            <a:spAutoFit/>
          </a:bodyPr>
          <a:lstStyle/>
          <a:p>
            <a:r>
              <a:rPr lang="ja-JP" altLang="en-US" dirty="0" smtClean="0"/>
              <a:t>お腹いっぱい</a:t>
            </a:r>
            <a:r>
              <a:rPr lang="ja-JP" altLang="en-US" dirty="0" smtClean="0"/>
              <a:t>ご飯を食べた後、甘いデザートが食べたくなってしまうのは</a:t>
            </a:r>
            <a:r>
              <a:rPr lang="ja-JP" altLang="en-US" dirty="0" smtClean="0"/>
              <a:t>、</a:t>
            </a:r>
            <a:endParaRPr lang="en-US" altLang="ja-JP" dirty="0" smtClean="0"/>
          </a:p>
          <a:p>
            <a:r>
              <a:rPr lang="ja-JP" altLang="en-US" dirty="0" smtClean="0"/>
              <a:t>インスリン</a:t>
            </a:r>
            <a:r>
              <a:rPr lang="ja-JP" altLang="en-US" dirty="0" smtClean="0"/>
              <a:t>が過剰に分泌されて、血糖値が下がり過ぎてしまうことが原因。</a:t>
            </a:r>
            <a:endParaRPr kumimoji="1" lang="ja-JP" altLang="en-US" dirty="0"/>
          </a:p>
        </p:txBody>
      </p:sp>
    </p:spTree>
    <p:extLst>
      <p:ext uri="{BB962C8B-B14F-4D97-AF65-F5344CB8AC3E}">
        <p14:creationId xmlns:p14="http://schemas.microsoft.com/office/powerpoint/2010/main" val="25187716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505331" y="1203581"/>
            <a:ext cx="5400600" cy="1569660"/>
          </a:xfrm>
          <a:prstGeom prst="rect">
            <a:avLst/>
          </a:prstGeom>
          <a:noFill/>
        </p:spPr>
        <p:txBody>
          <a:bodyPr wrap="square" rtlCol="0">
            <a:spAutoFit/>
          </a:bodyPr>
          <a:lstStyle/>
          <a:p>
            <a:r>
              <a:rPr kumimoji="1" lang="ja-JP" altLang="en-US" sz="2400" dirty="0" smtClean="0"/>
              <a:t>「アルコールを飲んだ時の別腹」</a:t>
            </a:r>
            <a:endParaRPr kumimoji="1" lang="en-US" altLang="ja-JP" sz="2400" dirty="0" smtClean="0"/>
          </a:p>
          <a:p>
            <a:r>
              <a:rPr lang="ja-JP" altLang="en-US" sz="2400" dirty="0" smtClean="0"/>
              <a:t>アルコールの成分は、ほとんどが糖質。</a:t>
            </a:r>
            <a:endParaRPr lang="en-US" altLang="ja-JP" sz="2400" dirty="0" smtClean="0"/>
          </a:p>
          <a:p>
            <a:r>
              <a:rPr kumimoji="1" lang="ja-JP" altLang="en-US" sz="2400" dirty="0" smtClean="0"/>
              <a:t>カロリーも高く、熱になりやすい。</a:t>
            </a:r>
            <a:endParaRPr kumimoji="1" lang="en-US" altLang="ja-JP" sz="2400" dirty="0" smtClean="0"/>
          </a:p>
          <a:p>
            <a:r>
              <a:rPr lang="ja-JP" altLang="en-US" sz="2400" dirty="0" smtClean="0"/>
              <a:t>血糖値も一時的に上がる。</a:t>
            </a:r>
            <a:endParaRPr kumimoji="1" lang="ja-JP" altLang="en-US" sz="2400" dirty="0"/>
          </a:p>
        </p:txBody>
      </p:sp>
      <p:sp>
        <p:nvSpPr>
          <p:cNvPr id="6" name="テキスト ボックス 5"/>
          <p:cNvSpPr txBox="1"/>
          <p:nvPr/>
        </p:nvSpPr>
        <p:spPr>
          <a:xfrm>
            <a:off x="519023" y="3210231"/>
            <a:ext cx="4981501" cy="707886"/>
          </a:xfrm>
          <a:prstGeom prst="rect">
            <a:avLst/>
          </a:prstGeom>
          <a:noFill/>
        </p:spPr>
        <p:txBody>
          <a:bodyPr wrap="square" rtlCol="0">
            <a:spAutoFit/>
          </a:bodyPr>
          <a:lstStyle/>
          <a:p>
            <a:r>
              <a:rPr kumimoji="1" lang="ja-JP" altLang="en-US" sz="2000" dirty="0" smtClean="0"/>
              <a:t>お酒には血管を広げる作用があるので</a:t>
            </a:r>
            <a:r>
              <a:rPr kumimoji="1" lang="ja-JP" altLang="en-US" sz="2000" dirty="0" smtClean="0"/>
              <a:t>、</a:t>
            </a:r>
            <a:endParaRPr kumimoji="1" lang="en-US" altLang="ja-JP" sz="2000" dirty="0" smtClean="0"/>
          </a:p>
          <a:p>
            <a:r>
              <a:rPr kumimoji="1" lang="ja-JP" altLang="en-US" sz="2000" dirty="0" smtClean="0"/>
              <a:t>時間</a:t>
            </a:r>
            <a:r>
              <a:rPr kumimoji="1" lang="ja-JP" altLang="en-US" sz="2000" dirty="0" smtClean="0"/>
              <a:t>が経つと、体が冷えて</a:t>
            </a:r>
            <a:r>
              <a:rPr kumimoji="1" lang="ja-JP" altLang="en-US" sz="2000" dirty="0" smtClean="0"/>
              <a:t>しまうため</a:t>
            </a:r>
            <a:endParaRPr kumimoji="1" lang="ja-JP" altLang="en-US" sz="2000" dirty="0"/>
          </a:p>
        </p:txBody>
      </p:sp>
      <p:sp>
        <p:nvSpPr>
          <p:cNvPr id="8" name="テキスト ボックス 7"/>
          <p:cNvSpPr txBox="1"/>
          <p:nvPr/>
        </p:nvSpPr>
        <p:spPr>
          <a:xfrm>
            <a:off x="415932" y="5110279"/>
            <a:ext cx="8728068" cy="1200329"/>
          </a:xfrm>
          <a:prstGeom prst="rect">
            <a:avLst/>
          </a:prstGeom>
          <a:noFill/>
        </p:spPr>
        <p:txBody>
          <a:bodyPr wrap="square" rtlCol="0">
            <a:spAutoFit/>
          </a:bodyPr>
          <a:lstStyle/>
          <a:p>
            <a:r>
              <a:rPr kumimoji="1" lang="ja-JP" altLang="en-US" sz="2400" dirty="0" smtClean="0"/>
              <a:t>飲んだ後に、甘いシャーベットやアイスクリームなど</a:t>
            </a:r>
            <a:r>
              <a:rPr kumimoji="1" lang="ja-JP" altLang="en-US" sz="2400" dirty="0" smtClean="0"/>
              <a:t>を</a:t>
            </a:r>
            <a:endParaRPr kumimoji="1" lang="en-US" altLang="ja-JP" sz="2400" dirty="0" smtClean="0"/>
          </a:p>
          <a:p>
            <a:r>
              <a:rPr kumimoji="1" lang="ja-JP" altLang="en-US" sz="2400" dirty="0" smtClean="0"/>
              <a:t>求めて</a:t>
            </a:r>
            <a:r>
              <a:rPr kumimoji="1" lang="ja-JP" altLang="en-US" sz="2400" dirty="0" smtClean="0"/>
              <a:t>しまうのは</a:t>
            </a:r>
            <a:r>
              <a:rPr kumimoji="1" lang="ja-JP" altLang="en-US" sz="2400" dirty="0" smtClean="0"/>
              <a:t>、</a:t>
            </a:r>
            <a:r>
              <a:rPr lang="ja-JP" altLang="en-US" sz="2400" dirty="0" smtClean="0"/>
              <a:t>脳</a:t>
            </a:r>
            <a:r>
              <a:rPr lang="ja-JP" altLang="en-US" sz="2400" dirty="0" smtClean="0"/>
              <a:t>が「しっかり食べた」と</a:t>
            </a:r>
            <a:r>
              <a:rPr lang="ja-JP" altLang="en-US" sz="2400" dirty="0" smtClean="0"/>
              <a:t>いう</a:t>
            </a:r>
            <a:endParaRPr lang="en-US" altLang="ja-JP" sz="2400" dirty="0" smtClean="0"/>
          </a:p>
          <a:p>
            <a:r>
              <a:rPr lang="ja-JP" altLang="en-US" sz="2400" dirty="0" smtClean="0"/>
              <a:t>満足感を得て</a:t>
            </a:r>
            <a:r>
              <a:rPr lang="ja-JP" altLang="en-US" sz="2400" dirty="0" smtClean="0"/>
              <a:t>いないからである。</a:t>
            </a:r>
            <a:endParaRPr kumimoji="1" lang="ja-JP" altLang="en-US" sz="2400" dirty="0"/>
          </a:p>
        </p:txBody>
      </p:sp>
      <p:sp>
        <p:nvSpPr>
          <p:cNvPr id="10" name="正方形/長方形 9"/>
          <p:cNvSpPr/>
          <p:nvPr/>
        </p:nvSpPr>
        <p:spPr>
          <a:xfrm>
            <a:off x="0" y="332656"/>
            <a:ext cx="9144000" cy="70196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519023" y="422028"/>
            <a:ext cx="6645265" cy="523220"/>
          </a:xfrm>
          <a:prstGeom prst="rect">
            <a:avLst/>
          </a:prstGeom>
          <a:noFill/>
        </p:spPr>
        <p:txBody>
          <a:bodyPr wrap="square" rtlCol="0">
            <a:spAutoFit/>
          </a:bodyPr>
          <a:lstStyle/>
          <a:p>
            <a:r>
              <a:rPr lang="ja-JP" altLang="en-US" sz="2800" dirty="0">
                <a:solidFill>
                  <a:schemeClr val="bg1"/>
                </a:solidFill>
              </a:rPr>
              <a:t>別</a:t>
            </a:r>
            <a:r>
              <a:rPr lang="ja-JP" altLang="en-US" sz="2800" dirty="0" smtClean="0">
                <a:solidFill>
                  <a:schemeClr val="bg1"/>
                </a:solidFill>
              </a:rPr>
              <a:t>腹</a:t>
            </a:r>
            <a:r>
              <a:rPr lang="en-US" altLang="ja-JP" sz="2800" dirty="0" smtClean="0">
                <a:solidFill>
                  <a:schemeClr val="bg1"/>
                </a:solidFill>
              </a:rPr>
              <a:t>3. </a:t>
            </a:r>
            <a:r>
              <a:rPr lang="ja-JP" altLang="en-US" sz="2800" dirty="0" smtClean="0">
                <a:solidFill>
                  <a:schemeClr val="bg1"/>
                </a:solidFill>
              </a:rPr>
              <a:t>お酒の後のラーメン</a:t>
            </a:r>
            <a:endParaRPr lang="ja-JP" altLang="en-US" sz="2800" dirty="0">
              <a:solidFill>
                <a:schemeClr val="bg1"/>
              </a:solidFill>
            </a:endParaRPr>
          </a:p>
        </p:txBody>
      </p:sp>
      <p:pic>
        <p:nvPicPr>
          <p:cNvPr id="12" name="図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5100" y="1106963"/>
            <a:ext cx="2238375" cy="2857500"/>
          </a:xfrm>
          <a:prstGeom prst="rect">
            <a:avLst/>
          </a:prstGeom>
        </p:spPr>
      </p:pic>
      <p:sp>
        <p:nvSpPr>
          <p:cNvPr id="13" name="正方形/長方形 12"/>
          <p:cNvSpPr/>
          <p:nvPr/>
        </p:nvSpPr>
        <p:spPr>
          <a:xfrm>
            <a:off x="611560" y="4053737"/>
            <a:ext cx="2268574" cy="56660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dirty="0" smtClean="0"/>
              <a:t>血糖値が下がる</a:t>
            </a:r>
            <a:endParaRPr kumimoji="1" lang="ja-JP" altLang="en-US" dirty="0"/>
          </a:p>
        </p:txBody>
      </p:sp>
      <p:sp>
        <p:nvSpPr>
          <p:cNvPr id="14" name="正方形/長方形 13"/>
          <p:cNvSpPr/>
          <p:nvPr/>
        </p:nvSpPr>
        <p:spPr>
          <a:xfrm>
            <a:off x="3491880" y="4053737"/>
            <a:ext cx="2268574" cy="56660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dirty="0" smtClean="0"/>
              <a:t>体温が下がる</a:t>
            </a:r>
            <a:endParaRPr kumimoji="1" lang="ja-JP" altLang="en-US" dirty="0"/>
          </a:p>
        </p:txBody>
      </p:sp>
      <p:sp>
        <p:nvSpPr>
          <p:cNvPr id="15" name="正方形/長方形 14"/>
          <p:cNvSpPr/>
          <p:nvPr/>
        </p:nvSpPr>
        <p:spPr>
          <a:xfrm>
            <a:off x="6372200" y="4053737"/>
            <a:ext cx="2268574" cy="56660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dirty="0" smtClean="0"/>
              <a:t>満腹感がない</a:t>
            </a:r>
            <a:endParaRPr kumimoji="1" lang="ja-JP" altLang="en-US" dirty="0"/>
          </a:p>
        </p:txBody>
      </p:sp>
      <p:sp>
        <p:nvSpPr>
          <p:cNvPr id="16" name="右矢印 15"/>
          <p:cNvSpPr/>
          <p:nvPr/>
        </p:nvSpPr>
        <p:spPr>
          <a:xfrm>
            <a:off x="3026946" y="4079497"/>
            <a:ext cx="340594" cy="50405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7" name="右矢印 16"/>
          <p:cNvSpPr/>
          <p:nvPr/>
        </p:nvSpPr>
        <p:spPr>
          <a:xfrm>
            <a:off x="5905931" y="4079497"/>
            <a:ext cx="340594" cy="50405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pic>
        <p:nvPicPr>
          <p:cNvPr id="18" name="図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4287" y="5102242"/>
            <a:ext cx="1277062" cy="1280263"/>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70053" y="2457472"/>
            <a:ext cx="5898544" cy="1077218"/>
          </a:xfrm>
          <a:prstGeom prst="rect">
            <a:avLst/>
          </a:prstGeom>
          <a:noFill/>
        </p:spPr>
        <p:txBody>
          <a:bodyPr wrap="square" rtlCol="0">
            <a:spAutoFit/>
          </a:bodyPr>
          <a:lstStyle/>
          <a:p>
            <a:r>
              <a:rPr lang="ja-JP" altLang="en-US" sz="3200" dirty="0" smtClean="0"/>
              <a:t>先週の平均体重より</a:t>
            </a:r>
            <a:endParaRPr lang="en-US" altLang="ja-JP" sz="3200" dirty="0" smtClean="0"/>
          </a:p>
          <a:p>
            <a:r>
              <a:rPr lang="ja-JP" altLang="en-US" sz="3200" dirty="0" smtClean="0"/>
              <a:t>今週の平均体重が落ちていれば　</a:t>
            </a:r>
            <a:endParaRPr kumimoji="1" lang="ja-JP" altLang="en-US" sz="3200" dirty="0"/>
          </a:p>
        </p:txBody>
      </p:sp>
      <p:sp>
        <p:nvSpPr>
          <p:cNvPr id="6" name="テキスト ボックス 5"/>
          <p:cNvSpPr txBox="1"/>
          <p:nvPr/>
        </p:nvSpPr>
        <p:spPr>
          <a:xfrm>
            <a:off x="299809" y="5013176"/>
            <a:ext cx="6504439" cy="1384995"/>
          </a:xfrm>
          <a:prstGeom prst="rect">
            <a:avLst/>
          </a:prstGeom>
          <a:noFill/>
        </p:spPr>
        <p:txBody>
          <a:bodyPr wrap="square" rtlCol="0">
            <a:spAutoFit/>
          </a:bodyPr>
          <a:lstStyle/>
          <a:p>
            <a:r>
              <a:rPr kumimoji="1" lang="ja-JP" altLang="en-US" sz="2800" dirty="0" smtClean="0"/>
              <a:t>過激なダイエットを続けていると、</a:t>
            </a:r>
            <a:endParaRPr kumimoji="1" lang="en-US" altLang="ja-JP" sz="2800" dirty="0" smtClean="0"/>
          </a:p>
          <a:p>
            <a:r>
              <a:rPr kumimoji="1" lang="ja-JP" altLang="en-US" sz="2800" dirty="0" smtClean="0"/>
              <a:t>ホルモンバランスがくずれて、</a:t>
            </a:r>
            <a:endParaRPr kumimoji="1" lang="en-US" altLang="ja-JP" sz="2800" dirty="0" smtClean="0"/>
          </a:p>
          <a:p>
            <a:r>
              <a:rPr kumimoji="1" lang="ja-JP" altLang="en-US" sz="2800" dirty="0" smtClean="0"/>
              <a:t>「太る脳」が</a:t>
            </a:r>
            <a:r>
              <a:rPr lang="ja-JP" altLang="en-US" sz="2800" dirty="0" smtClean="0"/>
              <a:t>生まれ、結局はリバウンドする</a:t>
            </a:r>
            <a:r>
              <a:rPr lang="ja-JP" altLang="en-US" sz="2800" dirty="0"/>
              <a:t>。</a:t>
            </a:r>
            <a:endParaRPr kumimoji="1" lang="ja-JP" altLang="en-US" sz="2800" dirty="0"/>
          </a:p>
        </p:txBody>
      </p:sp>
      <p:sp>
        <p:nvSpPr>
          <p:cNvPr id="15" name="下矢印 14"/>
          <p:cNvSpPr/>
          <p:nvPr/>
        </p:nvSpPr>
        <p:spPr>
          <a:xfrm>
            <a:off x="1387664" y="3962347"/>
            <a:ext cx="3168352" cy="849822"/>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251520" y="1294415"/>
            <a:ext cx="8640960" cy="646331"/>
          </a:xfrm>
          <a:prstGeom prst="rect">
            <a:avLst/>
          </a:prstGeom>
          <a:noFill/>
        </p:spPr>
        <p:txBody>
          <a:bodyPr wrap="square" rtlCol="0">
            <a:spAutoFit/>
          </a:bodyPr>
          <a:lstStyle/>
          <a:p>
            <a:r>
              <a:rPr kumimoji="1" lang="ja-JP" altLang="en-US" sz="3600" dirty="0" smtClean="0"/>
              <a:t>「今日食べ過ぎても、明日調整すれば</a:t>
            </a:r>
            <a:r>
              <a:rPr lang="ja-JP" altLang="en-US" sz="3600" dirty="0" smtClean="0"/>
              <a:t>いい」</a:t>
            </a:r>
            <a:endParaRPr kumimoji="1" lang="ja-JP" altLang="en-US" sz="3600" dirty="0"/>
          </a:p>
        </p:txBody>
      </p:sp>
      <p:sp>
        <p:nvSpPr>
          <p:cNvPr id="10" name="正方形/長方形 9"/>
          <p:cNvSpPr/>
          <p:nvPr/>
        </p:nvSpPr>
        <p:spPr>
          <a:xfrm>
            <a:off x="107504" y="332656"/>
            <a:ext cx="9036496" cy="646331"/>
          </a:xfrm>
          <a:prstGeom prst="rect">
            <a:avLst/>
          </a:prstGeom>
          <a:solidFill>
            <a:srgbClr val="C00000"/>
          </a:solidFill>
        </p:spPr>
        <p:txBody>
          <a:bodyPr wrap="square">
            <a:spAutoFit/>
          </a:bodyPr>
          <a:lstStyle/>
          <a:p>
            <a:pPr algn="ctr"/>
            <a:r>
              <a:rPr lang="ja-JP" altLang="en-US" sz="3600" dirty="0">
                <a:solidFill>
                  <a:schemeClr val="bg1"/>
                </a:solidFill>
              </a:rPr>
              <a:t>ダイエット中は</a:t>
            </a:r>
            <a:r>
              <a:rPr lang="en-US" altLang="ja-JP" sz="3600" dirty="0">
                <a:solidFill>
                  <a:schemeClr val="bg1"/>
                </a:solidFill>
              </a:rPr>
              <a:t>48</a:t>
            </a:r>
            <a:r>
              <a:rPr lang="ja-JP" altLang="en-US" sz="3600" dirty="0">
                <a:solidFill>
                  <a:schemeClr val="bg1"/>
                </a:solidFill>
              </a:rPr>
              <a:t>時間</a:t>
            </a:r>
            <a:r>
              <a:rPr lang="ja-JP" altLang="en-US" sz="3600" dirty="0" smtClean="0">
                <a:solidFill>
                  <a:schemeClr val="bg1"/>
                </a:solidFill>
              </a:rPr>
              <a:t>を１</a:t>
            </a:r>
            <a:r>
              <a:rPr lang="ja-JP" altLang="en-US" sz="3600" dirty="0">
                <a:solidFill>
                  <a:schemeClr val="bg1"/>
                </a:solidFill>
              </a:rPr>
              <a:t>サイクルと考える</a:t>
            </a:r>
          </a:p>
        </p:txBody>
      </p:sp>
      <p:sp>
        <p:nvSpPr>
          <p:cNvPr id="7" name="星 16 6"/>
          <p:cNvSpPr/>
          <p:nvPr/>
        </p:nvSpPr>
        <p:spPr>
          <a:xfrm>
            <a:off x="6012159" y="2162345"/>
            <a:ext cx="2745931" cy="1889626"/>
          </a:xfrm>
          <a:prstGeom prst="star16">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6600294" y="2611360"/>
            <a:ext cx="1569660" cy="923330"/>
          </a:xfrm>
          <a:prstGeom prst="rect">
            <a:avLst/>
          </a:prstGeom>
          <a:noFill/>
        </p:spPr>
        <p:txBody>
          <a:bodyPr wrap="none" rtlCol="0">
            <a:spAutoFit/>
          </a:bodyPr>
          <a:lstStyle/>
          <a:p>
            <a:r>
              <a:rPr lang="ja-JP" altLang="en-US" sz="5400" dirty="0" smtClean="0"/>
              <a:t>成功</a:t>
            </a:r>
            <a:endParaRPr kumimoji="1" lang="ja-JP" altLang="en-US" sz="5400" dirty="0"/>
          </a:p>
        </p:txBody>
      </p:sp>
      <p:pic>
        <p:nvPicPr>
          <p:cNvPr id="8" name="図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92596" y="3429000"/>
            <a:ext cx="2571892" cy="3276296"/>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フローチャート : 代替処理 10"/>
          <p:cNvSpPr/>
          <p:nvPr/>
        </p:nvSpPr>
        <p:spPr>
          <a:xfrm>
            <a:off x="611560" y="1113711"/>
            <a:ext cx="4608512" cy="864096"/>
          </a:xfrm>
          <a:prstGeom prst="flowChartAlternateProcess">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341784" y="5571237"/>
            <a:ext cx="8460432" cy="954107"/>
          </a:xfrm>
          <a:prstGeom prst="rect">
            <a:avLst/>
          </a:prstGeom>
          <a:noFill/>
        </p:spPr>
        <p:txBody>
          <a:bodyPr wrap="square" rtlCol="0">
            <a:spAutoFit/>
          </a:bodyPr>
          <a:lstStyle/>
          <a:p>
            <a:r>
              <a:rPr kumimoji="1" lang="ja-JP" altLang="en-US" sz="2800" dirty="0" smtClean="0">
                <a:solidFill>
                  <a:srgbClr val="C00000"/>
                </a:solidFill>
              </a:rPr>
              <a:t>「食べたいものが食べられない」</a:t>
            </a:r>
            <a:endParaRPr kumimoji="1" lang="en-US" altLang="ja-JP" sz="2800" dirty="0" smtClean="0">
              <a:solidFill>
                <a:srgbClr val="C00000"/>
              </a:solidFill>
            </a:endParaRPr>
          </a:p>
          <a:p>
            <a:r>
              <a:rPr kumimoji="1" lang="ja-JP" altLang="en-US" sz="2800" dirty="0" smtClean="0">
                <a:solidFill>
                  <a:srgbClr val="C00000"/>
                </a:solidFill>
              </a:rPr>
              <a:t>という状態は私たちにとって大きなストレスになります。</a:t>
            </a:r>
            <a:endParaRPr kumimoji="1" lang="en-US" altLang="ja-JP" sz="2800" dirty="0" smtClean="0">
              <a:solidFill>
                <a:srgbClr val="C00000"/>
              </a:solidFill>
            </a:endParaRPr>
          </a:p>
        </p:txBody>
      </p:sp>
      <p:sp>
        <p:nvSpPr>
          <p:cNvPr id="10" name="テキスト ボックス 9"/>
          <p:cNvSpPr txBox="1"/>
          <p:nvPr/>
        </p:nvSpPr>
        <p:spPr>
          <a:xfrm>
            <a:off x="351531" y="3059085"/>
            <a:ext cx="6444208" cy="2215991"/>
          </a:xfrm>
          <a:prstGeom prst="rect">
            <a:avLst/>
          </a:prstGeom>
          <a:noFill/>
        </p:spPr>
        <p:txBody>
          <a:bodyPr wrap="square" rtlCol="0">
            <a:spAutoFit/>
          </a:bodyPr>
          <a:lstStyle/>
          <a:p>
            <a:r>
              <a:rPr lang="ja-JP" altLang="en-US" sz="4000" dirty="0" smtClean="0"/>
              <a:t>脳の機能が鈍ってしまい、</a:t>
            </a:r>
            <a:endParaRPr lang="en-US" altLang="ja-JP" sz="4000" dirty="0" smtClean="0"/>
          </a:p>
          <a:p>
            <a:r>
              <a:rPr lang="ja-JP" altLang="en-US" dirty="0" smtClean="0"/>
              <a:t>　　　　　　　　　　　　　　　　　　　　　　　　　　</a:t>
            </a:r>
            <a:endParaRPr lang="en-US" altLang="ja-JP" dirty="0" smtClean="0"/>
          </a:p>
          <a:p>
            <a:r>
              <a:rPr lang="ja-JP" altLang="en-US" sz="4000" dirty="0" smtClean="0"/>
              <a:t>満足感を感じにくくなったり</a:t>
            </a:r>
            <a:endParaRPr lang="en-US" altLang="ja-JP" sz="4000" dirty="0" smtClean="0"/>
          </a:p>
          <a:p>
            <a:r>
              <a:rPr lang="ja-JP" altLang="en-US" sz="4000" dirty="0" smtClean="0"/>
              <a:t>ニセの食欲が生まれます。</a:t>
            </a:r>
            <a:endParaRPr lang="en-US" altLang="ja-JP" sz="4000" dirty="0" smtClean="0"/>
          </a:p>
        </p:txBody>
      </p:sp>
      <p:sp>
        <p:nvSpPr>
          <p:cNvPr id="12" name="下矢印 11"/>
          <p:cNvSpPr/>
          <p:nvPr/>
        </p:nvSpPr>
        <p:spPr>
          <a:xfrm>
            <a:off x="1691680" y="2120662"/>
            <a:ext cx="2232248" cy="576064"/>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107504" y="332656"/>
            <a:ext cx="9036496" cy="646331"/>
          </a:xfrm>
          <a:prstGeom prst="rect">
            <a:avLst/>
          </a:prstGeom>
          <a:solidFill>
            <a:srgbClr val="C00000"/>
          </a:solidFill>
        </p:spPr>
        <p:txBody>
          <a:bodyPr wrap="square">
            <a:spAutoFit/>
          </a:bodyPr>
          <a:lstStyle/>
          <a:p>
            <a:pPr algn="ctr"/>
            <a:r>
              <a:rPr lang="ja-JP" altLang="en-US" sz="3600" dirty="0" smtClean="0">
                <a:solidFill>
                  <a:schemeClr val="bg1"/>
                </a:solidFill>
              </a:rPr>
              <a:t>ストレスは体脂肪を増やす！</a:t>
            </a:r>
            <a:endParaRPr lang="ja-JP" altLang="en-US" sz="3600" dirty="0">
              <a:solidFill>
                <a:schemeClr val="bg1"/>
              </a:solidFill>
            </a:endParaRPr>
          </a:p>
        </p:txBody>
      </p:sp>
      <p:sp>
        <p:nvSpPr>
          <p:cNvPr id="2" name="テキスト ボックス 1"/>
          <p:cNvSpPr txBox="1"/>
          <p:nvPr/>
        </p:nvSpPr>
        <p:spPr>
          <a:xfrm>
            <a:off x="1020646" y="1196752"/>
            <a:ext cx="3767378" cy="707886"/>
          </a:xfrm>
          <a:prstGeom prst="rect">
            <a:avLst/>
          </a:prstGeom>
          <a:noFill/>
        </p:spPr>
        <p:txBody>
          <a:bodyPr wrap="none" rtlCol="0">
            <a:spAutoFit/>
          </a:bodyPr>
          <a:lstStyle/>
          <a:p>
            <a:r>
              <a:rPr lang="ja-JP" altLang="en-US" sz="4000" dirty="0"/>
              <a:t>ストレスが</a:t>
            </a:r>
            <a:r>
              <a:rPr lang="ja-JP" altLang="en-US" sz="4000" dirty="0" smtClean="0"/>
              <a:t>たまる</a:t>
            </a:r>
            <a:endParaRPr lang="en-US" altLang="ja-JP" sz="4000" dirty="0"/>
          </a:p>
        </p:txBody>
      </p:sp>
      <p:pic>
        <p:nvPicPr>
          <p:cNvPr id="15" name="図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1281" y="1904638"/>
            <a:ext cx="3006611" cy="3666599"/>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95536" y="1340768"/>
            <a:ext cx="7884368" cy="4770537"/>
          </a:xfrm>
          <a:prstGeom prst="rect">
            <a:avLst/>
          </a:prstGeom>
          <a:noFill/>
        </p:spPr>
        <p:txBody>
          <a:bodyPr wrap="square" rtlCol="0">
            <a:spAutoFit/>
          </a:bodyPr>
          <a:lstStyle/>
          <a:p>
            <a:r>
              <a:rPr lang="en-US" altLang="ja-JP" sz="2400" dirty="0" smtClean="0"/>
              <a:t>1</a:t>
            </a:r>
            <a:r>
              <a:rPr lang="ja-JP" altLang="en-US" sz="2400" dirty="0" smtClean="0"/>
              <a:t>週間のうち、どの日を食べてもいい日にするかを決めたら、</a:t>
            </a:r>
            <a:endParaRPr lang="en-US" altLang="ja-JP" sz="2400" dirty="0" smtClean="0"/>
          </a:p>
          <a:p>
            <a:r>
              <a:rPr lang="ja-JP" altLang="en-US" sz="2400" dirty="0" smtClean="0"/>
              <a:t>前日と翌日の食事を控えめにして</a:t>
            </a:r>
            <a:endParaRPr lang="en-US" altLang="ja-JP" sz="2400" dirty="0" smtClean="0"/>
          </a:p>
          <a:p>
            <a:endParaRPr lang="en-US" altLang="ja-JP" sz="2400" dirty="0" smtClean="0"/>
          </a:p>
          <a:p>
            <a:r>
              <a:rPr lang="en-US" altLang="ja-JP" sz="3200" dirty="0" smtClean="0">
                <a:solidFill>
                  <a:srgbClr val="C00000"/>
                </a:solidFill>
              </a:rPr>
              <a:t>1</a:t>
            </a:r>
            <a:r>
              <a:rPr lang="ja-JP" altLang="en-US" sz="3200" dirty="0" smtClean="0">
                <a:solidFill>
                  <a:srgbClr val="C00000"/>
                </a:solidFill>
              </a:rPr>
              <a:t>週間分のトータルカロリーが</a:t>
            </a:r>
            <a:endParaRPr lang="en-US" altLang="ja-JP" sz="3200" dirty="0" smtClean="0">
              <a:solidFill>
                <a:srgbClr val="C00000"/>
              </a:solidFill>
            </a:endParaRPr>
          </a:p>
          <a:p>
            <a:r>
              <a:rPr lang="ja-JP" altLang="en-US" sz="3200" dirty="0" smtClean="0">
                <a:solidFill>
                  <a:srgbClr val="C00000"/>
                </a:solidFill>
              </a:rPr>
              <a:t>オーバーしないように調整しておきましょう</a:t>
            </a:r>
            <a:r>
              <a:rPr lang="ja-JP" altLang="en-US" sz="2400" dirty="0" smtClean="0">
                <a:solidFill>
                  <a:srgbClr val="C00000"/>
                </a:solidFill>
              </a:rPr>
              <a:t>。</a:t>
            </a:r>
            <a:endParaRPr lang="en-US" altLang="ja-JP" sz="2400" dirty="0" smtClean="0">
              <a:solidFill>
                <a:srgbClr val="C00000"/>
              </a:solidFill>
            </a:endParaRPr>
          </a:p>
          <a:p>
            <a:endParaRPr lang="en-US" altLang="ja-JP" sz="2400" dirty="0" smtClean="0"/>
          </a:p>
          <a:p>
            <a:r>
              <a:rPr lang="ja-JP" altLang="en-US" sz="2400" dirty="0" smtClean="0"/>
              <a:t>パーティや飲み会などのイベントがある週は、</a:t>
            </a:r>
            <a:endParaRPr lang="en-US" altLang="ja-JP" sz="2400" dirty="0" smtClean="0"/>
          </a:p>
          <a:p>
            <a:r>
              <a:rPr lang="ja-JP" altLang="en-US" sz="2400" dirty="0" smtClean="0"/>
              <a:t>その日を食べてもいい日にあてるようにしてください。</a:t>
            </a:r>
            <a:endParaRPr lang="en-US" altLang="ja-JP" sz="2400" dirty="0" smtClean="0"/>
          </a:p>
          <a:p>
            <a:endParaRPr lang="en-US" altLang="ja-JP" sz="2400" dirty="0" smtClean="0"/>
          </a:p>
          <a:p>
            <a:r>
              <a:rPr lang="ja-JP" altLang="en-US" sz="2400" dirty="0" smtClean="0"/>
              <a:t>パーティに行く、</a:t>
            </a:r>
            <a:r>
              <a:rPr lang="ja-JP" altLang="en-US" sz="2400" dirty="0"/>
              <a:t>食</a:t>
            </a:r>
            <a:r>
              <a:rPr lang="ja-JP" altLang="en-US" sz="2400" dirty="0" smtClean="0"/>
              <a:t>べてもいい</a:t>
            </a:r>
            <a:r>
              <a:rPr lang="ja-JP" altLang="en-US" sz="2400" dirty="0"/>
              <a:t>日</a:t>
            </a:r>
            <a:r>
              <a:rPr lang="ja-JP" altLang="en-US" sz="2400" dirty="0" smtClean="0"/>
              <a:t>を設けないでは、</a:t>
            </a:r>
            <a:endParaRPr lang="en-US" altLang="ja-JP" sz="2400" dirty="0" smtClean="0"/>
          </a:p>
          <a:p>
            <a:r>
              <a:rPr lang="en-US" altLang="ja-JP" sz="2400" dirty="0" smtClean="0"/>
              <a:t>1</a:t>
            </a:r>
            <a:r>
              <a:rPr lang="ja-JP" altLang="en-US" sz="2400" dirty="0" smtClean="0"/>
              <a:t>週間でカロリーを調整するのが難しくなって</a:t>
            </a:r>
            <a:endParaRPr lang="en-US" altLang="ja-JP" sz="2400" dirty="0" smtClean="0"/>
          </a:p>
          <a:p>
            <a:r>
              <a:rPr lang="ja-JP" altLang="en-US" sz="2400" dirty="0" smtClean="0"/>
              <a:t>しまいます。</a:t>
            </a:r>
            <a:endParaRPr lang="en-US" altLang="ja-JP" sz="2400" dirty="0" smtClean="0"/>
          </a:p>
        </p:txBody>
      </p:sp>
      <p:sp>
        <p:nvSpPr>
          <p:cNvPr id="7" name="正方形/長方形 6"/>
          <p:cNvSpPr/>
          <p:nvPr/>
        </p:nvSpPr>
        <p:spPr>
          <a:xfrm>
            <a:off x="107504" y="332656"/>
            <a:ext cx="9036496" cy="646331"/>
          </a:xfrm>
          <a:prstGeom prst="rect">
            <a:avLst/>
          </a:prstGeom>
          <a:solidFill>
            <a:srgbClr val="C00000"/>
          </a:solidFill>
        </p:spPr>
        <p:txBody>
          <a:bodyPr wrap="square">
            <a:spAutoFit/>
          </a:bodyPr>
          <a:lstStyle/>
          <a:p>
            <a:pPr algn="ctr"/>
            <a:r>
              <a:rPr lang="ja-JP" altLang="en-US" sz="3600" dirty="0">
                <a:solidFill>
                  <a:schemeClr val="bg1"/>
                </a:solidFill>
              </a:rPr>
              <a:t>「食べてもいい日」を作って楽しく痩せる</a:t>
            </a:r>
          </a:p>
        </p:txBody>
      </p:sp>
      <p:pic>
        <p:nvPicPr>
          <p:cNvPr id="8" name="Picture 2" descr="クリックすると新しいウィンドウで開きます"/>
          <p:cNvPicPr>
            <a:picLocks noChangeAspect="1" noChangeArrowheads="1"/>
          </p:cNvPicPr>
          <p:nvPr/>
        </p:nvPicPr>
        <p:blipFill>
          <a:blip r:embed="rId2" cstate="print"/>
          <a:srcRect/>
          <a:stretch>
            <a:fillRect/>
          </a:stretch>
        </p:blipFill>
        <p:spPr bwMode="auto">
          <a:xfrm>
            <a:off x="6660232" y="4031141"/>
            <a:ext cx="2321724" cy="2467768"/>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92993" y="1071777"/>
            <a:ext cx="8964488" cy="1384995"/>
          </a:xfrm>
          <a:prstGeom prst="rect">
            <a:avLst/>
          </a:prstGeom>
          <a:noFill/>
        </p:spPr>
        <p:txBody>
          <a:bodyPr wrap="square" rtlCol="0">
            <a:spAutoFit/>
          </a:bodyPr>
          <a:lstStyle/>
          <a:p>
            <a:r>
              <a:rPr kumimoji="1" lang="ja-JP" altLang="en-US" sz="2800" dirty="0" smtClean="0"/>
              <a:t>食べ放題やパーティーで「モトをとろう」という気持ちは、</a:t>
            </a:r>
            <a:endParaRPr kumimoji="1" lang="en-US" altLang="ja-JP" sz="2800" dirty="0" smtClean="0"/>
          </a:p>
          <a:p>
            <a:r>
              <a:rPr kumimoji="1" lang="ja-JP" altLang="en-US" sz="2800" dirty="0" smtClean="0"/>
              <a:t>捨てて、食事をガマンした分のお金は、</a:t>
            </a:r>
            <a:endParaRPr kumimoji="1" lang="en-US" altLang="ja-JP" sz="2800" dirty="0" smtClean="0"/>
          </a:p>
          <a:p>
            <a:r>
              <a:rPr lang="ja-JP" altLang="en-US" sz="2800" dirty="0" smtClean="0"/>
              <a:t>「</a:t>
            </a:r>
            <a:r>
              <a:rPr lang="ja-JP" altLang="en-US" sz="2800" dirty="0" smtClean="0">
                <a:solidFill>
                  <a:srgbClr val="C00000"/>
                </a:solidFill>
              </a:rPr>
              <a:t>ダイエットのために使った</a:t>
            </a:r>
            <a:r>
              <a:rPr lang="ja-JP" altLang="en-US" sz="2800" dirty="0" smtClean="0"/>
              <a:t>」と考える発想の転換が必要！</a:t>
            </a:r>
            <a:endParaRPr kumimoji="1" lang="ja-JP" altLang="en-US" sz="2800" dirty="0"/>
          </a:p>
        </p:txBody>
      </p:sp>
      <p:sp>
        <p:nvSpPr>
          <p:cNvPr id="5" name="テキスト ボックス 4"/>
          <p:cNvSpPr txBox="1"/>
          <p:nvPr/>
        </p:nvSpPr>
        <p:spPr>
          <a:xfrm>
            <a:off x="683568" y="4427820"/>
            <a:ext cx="7128792" cy="369332"/>
          </a:xfrm>
          <a:prstGeom prst="rect">
            <a:avLst/>
          </a:prstGeom>
          <a:noFill/>
        </p:spPr>
        <p:txBody>
          <a:bodyPr wrap="square" rtlCol="0">
            <a:spAutoFit/>
          </a:bodyPr>
          <a:lstStyle/>
          <a:p>
            <a:pPr algn="ctr"/>
            <a:r>
              <a:rPr kumimoji="1" lang="ja-JP" altLang="en-US" dirty="0" smtClean="0"/>
              <a:t>「ノンカロリーのものをどんなにたくさん食べて</a:t>
            </a:r>
            <a:r>
              <a:rPr lang="ja-JP" altLang="en-US" dirty="0" smtClean="0"/>
              <a:t>いても効果がない</a:t>
            </a:r>
            <a:r>
              <a:rPr kumimoji="1" lang="ja-JP" altLang="en-US" dirty="0" smtClean="0"/>
              <a:t>」</a:t>
            </a:r>
            <a:endParaRPr kumimoji="1" lang="ja-JP" altLang="en-US" dirty="0"/>
          </a:p>
        </p:txBody>
      </p:sp>
      <p:sp>
        <p:nvSpPr>
          <p:cNvPr id="6" name="テキスト ボックス 5"/>
          <p:cNvSpPr txBox="1"/>
          <p:nvPr/>
        </p:nvSpPr>
        <p:spPr>
          <a:xfrm>
            <a:off x="683568" y="4859868"/>
            <a:ext cx="6552728" cy="369332"/>
          </a:xfrm>
          <a:prstGeom prst="rect">
            <a:avLst/>
          </a:prstGeom>
          <a:noFill/>
        </p:spPr>
        <p:txBody>
          <a:bodyPr wrap="square" rtlCol="0">
            <a:spAutoFit/>
          </a:bodyPr>
          <a:lstStyle/>
          <a:p>
            <a:pPr algn="ctr"/>
            <a:r>
              <a:rPr lang="ja-JP" altLang="en-US" dirty="0"/>
              <a:t>「</a:t>
            </a:r>
            <a:r>
              <a:rPr kumimoji="1" lang="ja-JP" altLang="en-US" dirty="0" smtClean="0"/>
              <a:t>水をたくさん飲めば、食べ過ぎを抑えられる」ダイエット法。</a:t>
            </a:r>
            <a:endParaRPr kumimoji="1" lang="en-US" altLang="ja-JP" dirty="0" smtClean="0"/>
          </a:p>
        </p:txBody>
      </p:sp>
      <p:sp>
        <p:nvSpPr>
          <p:cNvPr id="7" name="下矢印 6"/>
          <p:cNvSpPr/>
          <p:nvPr/>
        </p:nvSpPr>
        <p:spPr>
          <a:xfrm>
            <a:off x="3311860" y="5274622"/>
            <a:ext cx="2520280" cy="468922"/>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755576" y="5846412"/>
            <a:ext cx="7632848" cy="646331"/>
          </a:xfrm>
          <a:prstGeom prst="rect">
            <a:avLst/>
          </a:prstGeom>
          <a:noFill/>
        </p:spPr>
        <p:txBody>
          <a:bodyPr wrap="square" rtlCol="0">
            <a:spAutoFit/>
          </a:bodyPr>
          <a:lstStyle/>
          <a:p>
            <a:pPr algn="ctr"/>
            <a:r>
              <a:rPr kumimoji="1" lang="ja-JP" altLang="en-US" dirty="0" smtClean="0"/>
              <a:t>物理的にお腹がふくれるだけでは、脳は満足しない。</a:t>
            </a:r>
            <a:endParaRPr kumimoji="1" lang="en-US" altLang="ja-JP" dirty="0" smtClean="0"/>
          </a:p>
          <a:p>
            <a:pPr algn="ctr"/>
            <a:r>
              <a:rPr lang="ja-JP" altLang="en-US" dirty="0" smtClean="0"/>
              <a:t>血糖値がゆるやかに上がるものを食べて、満腹中枢に刺激を与える。</a:t>
            </a:r>
            <a:endParaRPr kumimoji="1" lang="ja-JP" altLang="en-US" dirty="0"/>
          </a:p>
        </p:txBody>
      </p:sp>
      <p:sp>
        <p:nvSpPr>
          <p:cNvPr id="9" name="角丸四角形 8"/>
          <p:cNvSpPr/>
          <p:nvPr/>
        </p:nvSpPr>
        <p:spPr>
          <a:xfrm>
            <a:off x="323528" y="4293096"/>
            <a:ext cx="8280920" cy="2304256"/>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362" name="Picture 2" descr="クリックすると新しいウィンドウで開きます"/>
          <p:cNvPicPr>
            <a:picLocks noChangeAspect="1" noChangeArrowheads="1"/>
          </p:cNvPicPr>
          <p:nvPr/>
        </p:nvPicPr>
        <p:blipFill>
          <a:blip r:embed="rId2" cstate="print"/>
          <a:srcRect/>
          <a:stretch>
            <a:fillRect/>
          </a:stretch>
        </p:blipFill>
        <p:spPr bwMode="auto">
          <a:xfrm flipH="1">
            <a:off x="1243305" y="2501959"/>
            <a:ext cx="1184781" cy="1700808"/>
          </a:xfrm>
          <a:prstGeom prst="rect">
            <a:avLst/>
          </a:prstGeom>
          <a:noFill/>
        </p:spPr>
      </p:pic>
      <p:pic>
        <p:nvPicPr>
          <p:cNvPr id="15364" name="Picture 4" descr="クリックすると新しいウィンドウで開きます"/>
          <p:cNvPicPr>
            <a:picLocks noChangeAspect="1" noChangeArrowheads="1"/>
          </p:cNvPicPr>
          <p:nvPr/>
        </p:nvPicPr>
        <p:blipFill>
          <a:blip r:embed="rId3" cstate="print"/>
          <a:srcRect/>
          <a:stretch>
            <a:fillRect/>
          </a:stretch>
        </p:blipFill>
        <p:spPr bwMode="auto">
          <a:xfrm>
            <a:off x="3809104" y="2628571"/>
            <a:ext cx="1309767" cy="1488371"/>
          </a:xfrm>
          <a:prstGeom prst="rect">
            <a:avLst/>
          </a:prstGeom>
          <a:noFill/>
        </p:spPr>
      </p:pic>
      <p:pic>
        <p:nvPicPr>
          <p:cNvPr id="15368" name="Picture 8" descr="クリックすると新しいウィンドウで開きます"/>
          <p:cNvPicPr>
            <a:picLocks noChangeAspect="1" noChangeArrowheads="1"/>
          </p:cNvPicPr>
          <p:nvPr/>
        </p:nvPicPr>
        <p:blipFill>
          <a:blip r:embed="rId4" cstate="print"/>
          <a:srcRect/>
          <a:stretch>
            <a:fillRect/>
          </a:stretch>
        </p:blipFill>
        <p:spPr bwMode="auto">
          <a:xfrm>
            <a:off x="6134639" y="2554048"/>
            <a:ext cx="1677721" cy="1749904"/>
          </a:xfrm>
          <a:prstGeom prst="rect">
            <a:avLst/>
          </a:prstGeom>
          <a:noFill/>
        </p:spPr>
      </p:pic>
      <p:sp>
        <p:nvSpPr>
          <p:cNvPr id="14" name="正方形/長方形 13"/>
          <p:cNvSpPr/>
          <p:nvPr/>
        </p:nvSpPr>
        <p:spPr>
          <a:xfrm>
            <a:off x="107504" y="332656"/>
            <a:ext cx="9036496" cy="646331"/>
          </a:xfrm>
          <a:prstGeom prst="rect">
            <a:avLst/>
          </a:prstGeom>
          <a:solidFill>
            <a:srgbClr val="C00000"/>
          </a:solidFill>
        </p:spPr>
        <p:txBody>
          <a:bodyPr wrap="square">
            <a:spAutoFit/>
          </a:bodyPr>
          <a:lstStyle/>
          <a:p>
            <a:pPr algn="ctr"/>
            <a:r>
              <a:rPr lang="ja-JP" altLang="en-US" sz="3600" dirty="0">
                <a:solidFill>
                  <a:schemeClr val="bg1"/>
                </a:solidFill>
              </a:rPr>
              <a:t>「もったいない！」はダイエットの大敵</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1171318" y="333087"/>
            <a:ext cx="6732240" cy="830997"/>
          </a:xfrm>
          <a:prstGeom prst="rect">
            <a:avLst/>
          </a:prstGeom>
          <a:noFill/>
        </p:spPr>
        <p:txBody>
          <a:bodyPr wrap="square" rtlCol="0">
            <a:spAutoFit/>
          </a:bodyPr>
          <a:lstStyle/>
          <a:p>
            <a:r>
              <a:rPr kumimoji="1" lang="ja-JP" altLang="en-US" sz="4800" dirty="0" smtClean="0"/>
              <a:t>どちらが大事でしょうか？</a:t>
            </a:r>
            <a:endParaRPr kumimoji="1" lang="ja-JP" altLang="en-US" sz="4800" dirty="0"/>
          </a:p>
        </p:txBody>
      </p:sp>
      <p:pic>
        <p:nvPicPr>
          <p:cNvPr id="7" name="図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3093" y="1412776"/>
            <a:ext cx="4408690" cy="4464496"/>
          </a:xfrm>
          <a:prstGeom prst="rect">
            <a:avLst/>
          </a:prstGeom>
        </p:spPr>
      </p:pic>
      <p:sp>
        <p:nvSpPr>
          <p:cNvPr id="17" name="テキスト ボックス 16"/>
          <p:cNvSpPr txBox="1"/>
          <p:nvPr/>
        </p:nvSpPr>
        <p:spPr>
          <a:xfrm>
            <a:off x="539061" y="2474893"/>
            <a:ext cx="3024336" cy="954107"/>
          </a:xfrm>
          <a:prstGeom prst="rect">
            <a:avLst/>
          </a:prstGeom>
          <a:noFill/>
        </p:spPr>
        <p:txBody>
          <a:bodyPr wrap="square" rtlCol="0">
            <a:spAutoFit/>
          </a:bodyPr>
          <a:lstStyle/>
          <a:p>
            <a:r>
              <a:rPr kumimoji="1" lang="ja-JP" altLang="en-US" sz="2800" b="1" dirty="0" smtClean="0">
                <a:solidFill>
                  <a:srgbClr val="0070C0"/>
                </a:solidFill>
              </a:rPr>
              <a:t>今、</a:t>
            </a:r>
            <a:endParaRPr kumimoji="1" lang="en-US" altLang="ja-JP" sz="2800" b="1" dirty="0" smtClean="0">
              <a:solidFill>
                <a:srgbClr val="0070C0"/>
              </a:solidFill>
            </a:endParaRPr>
          </a:p>
          <a:p>
            <a:r>
              <a:rPr kumimoji="1" lang="ja-JP" altLang="en-US" sz="2800" b="1" dirty="0" smtClean="0">
                <a:solidFill>
                  <a:srgbClr val="0070C0"/>
                </a:solidFill>
              </a:rPr>
              <a:t>たっぷり食べる</a:t>
            </a:r>
            <a:endParaRPr kumimoji="1" lang="ja-JP" altLang="en-US" sz="2800" b="1" dirty="0">
              <a:solidFill>
                <a:srgbClr val="0070C0"/>
              </a:solidFill>
            </a:endParaRPr>
          </a:p>
        </p:txBody>
      </p:sp>
      <p:sp>
        <p:nvSpPr>
          <p:cNvPr id="18" name="テキスト ボックス 17"/>
          <p:cNvSpPr txBox="1"/>
          <p:nvPr/>
        </p:nvSpPr>
        <p:spPr>
          <a:xfrm>
            <a:off x="6300192" y="2564904"/>
            <a:ext cx="2235623" cy="954107"/>
          </a:xfrm>
          <a:prstGeom prst="rect">
            <a:avLst/>
          </a:prstGeom>
          <a:noFill/>
        </p:spPr>
        <p:txBody>
          <a:bodyPr wrap="square" rtlCol="0">
            <a:spAutoFit/>
          </a:bodyPr>
          <a:lstStyle/>
          <a:p>
            <a:r>
              <a:rPr kumimoji="1" lang="ja-JP" altLang="en-US" sz="2800" b="1" dirty="0" smtClean="0">
                <a:solidFill>
                  <a:srgbClr val="C00000"/>
                </a:solidFill>
              </a:rPr>
              <a:t>スリムな体を</a:t>
            </a:r>
            <a:endParaRPr kumimoji="1" lang="en-US" altLang="ja-JP" sz="2800" b="1" dirty="0" smtClean="0">
              <a:solidFill>
                <a:srgbClr val="C00000"/>
              </a:solidFill>
            </a:endParaRPr>
          </a:p>
          <a:p>
            <a:r>
              <a:rPr kumimoji="1" lang="ja-JP" altLang="en-US" sz="2800" b="1" dirty="0" smtClean="0">
                <a:solidFill>
                  <a:srgbClr val="C00000"/>
                </a:solidFill>
              </a:rPr>
              <a:t>手に入れる</a:t>
            </a:r>
            <a:endParaRPr kumimoji="1" lang="ja-JP" altLang="en-US" sz="2800" b="1" dirty="0">
              <a:solidFill>
                <a:srgbClr val="C00000"/>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クリックすると新しいウィンドウで開きます"/>
          <p:cNvPicPr>
            <a:picLocks noChangeAspect="1" noChangeArrowheads="1"/>
          </p:cNvPicPr>
          <p:nvPr/>
        </p:nvPicPr>
        <p:blipFill>
          <a:blip r:embed="rId2" cstate="print"/>
          <a:srcRect/>
          <a:stretch>
            <a:fillRect/>
          </a:stretch>
        </p:blipFill>
        <p:spPr bwMode="auto">
          <a:xfrm flipH="1">
            <a:off x="6084168" y="3356992"/>
            <a:ext cx="3173558" cy="3307248"/>
          </a:xfrm>
          <a:prstGeom prst="rect">
            <a:avLst/>
          </a:prstGeom>
          <a:noFill/>
        </p:spPr>
      </p:pic>
      <p:sp>
        <p:nvSpPr>
          <p:cNvPr id="12" name="雲形吹き出し 11"/>
          <p:cNvSpPr/>
          <p:nvPr/>
        </p:nvSpPr>
        <p:spPr>
          <a:xfrm>
            <a:off x="2828927" y="3159287"/>
            <a:ext cx="3270121" cy="1522217"/>
          </a:xfrm>
          <a:prstGeom prst="cloudCallout">
            <a:avLst>
              <a:gd name="adj1" fmla="val 60124"/>
              <a:gd name="adj2" fmla="val 67705"/>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395536" y="1051106"/>
            <a:ext cx="8136904" cy="2062103"/>
          </a:xfrm>
          <a:prstGeom prst="rect">
            <a:avLst/>
          </a:prstGeom>
          <a:noFill/>
        </p:spPr>
        <p:txBody>
          <a:bodyPr wrap="square" rtlCol="0">
            <a:spAutoFit/>
          </a:bodyPr>
          <a:lstStyle/>
          <a:p>
            <a:r>
              <a:rPr kumimoji="1" lang="ja-JP" altLang="en-US" sz="4000" dirty="0" smtClean="0"/>
              <a:t>脳から</a:t>
            </a:r>
            <a:endParaRPr kumimoji="1" lang="en-US" altLang="ja-JP" sz="4000" dirty="0" smtClean="0"/>
          </a:p>
          <a:p>
            <a:r>
              <a:rPr lang="ja-JP" altLang="en-US" sz="4800" dirty="0" smtClean="0">
                <a:solidFill>
                  <a:srgbClr val="C00000"/>
                </a:solidFill>
              </a:rPr>
              <a:t>「もう満足したよ」</a:t>
            </a:r>
            <a:r>
              <a:rPr lang="ja-JP" altLang="en-US" sz="4000" dirty="0" smtClean="0"/>
              <a:t>というサインが</a:t>
            </a:r>
            <a:endParaRPr lang="en-US" altLang="ja-JP" sz="4000" dirty="0" smtClean="0"/>
          </a:p>
          <a:p>
            <a:r>
              <a:rPr lang="ja-JP" altLang="en-US" sz="4000" dirty="0" smtClean="0"/>
              <a:t>出やすくなる。</a:t>
            </a:r>
            <a:endParaRPr kumimoji="1" lang="ja-JP" altLang="en-US" sz="4000" dirty="0"/>
          </a:p>
        </p:txBody>
      </p:sp>
      <p:sp>
        <p:nvSpPr>
          <p:cNvPr id="9" name="テキスト ボックス 8"/>
          <p:cNvSpPr txBox="1"/>
          <p:nvPr/>
        </p:nvSpPr>
        <p:spPr>
          <a:xfrm>
            <a:off x="467544" y="4832141"/>
            <a:ext cx="5940660" cy="1323439"/>
          </a:xfrm>
          <a:prstGeom prst="rect">
            <a:avLst/>
          </a:prstGeom>
          <a:noFill/>
        </p:spPr>
        <p:txBody>
          <a:bodyPr wrap="square" rtlCol="0">
            <a:spAutoFit/>
          </a:bodyPr>
          <a:lstStyle/>
          <a:p>
            <a:r>
              <a:rPr lang="ja-JP" altLang="en-US" sz="4000" dirty="0"/>
              <a:t>「</a:t>
            </a:r>
            <a:r>
              <a:rPr kumimoji="1" lang="ja-JP" altLang="en-US" sz="4000" dirty="0" smtClean="0">
                <a:solidFill>
                  <a:srgbClr val="C00000"/>
                </a:solidFill>
              </a:rPr>
              <a:t>もったいないから食べる</a:t>
            </a:r>
            <a:r>
              <a:rPr kumimoji="1" lang="ja-JP" altLang="en-US" sz="4000" dirty="0" smtClean="0"/>
              <a:t>」</a:t>
            </a:r>
            <a:endParaRPr kumimoji="1" lang="en-US" altLang="ja-JP" sz="4000" dirty="0" smtClean="0"/>
          </a:p>
          <a:p>
            <a:r>
              <a:rPr kumimoji="1" lang="ja-JP" altLang="en-US" sz="4000" dirty="0" smtClean="0"/>
              <a:t>という気持ちがなくなる</a:t>
            </a:r>
            <a:endParaRPr kumimoji="1" lang="ja-JP" altLang="en-US" sz="4000" dirty="0"/>
          </a:p>
        </p:txBody>
      </p:sp>
      <p:sp>
        <p:nvSpPr>
          <p:cNvPr id="13" name="テキスト ボックス 12"/>
          <p:cNvSpPr txBox="1"/>
          <p:nvPr/>
        </p:nvSpPr>
        <p:spPr>
          <a:xfrm>
            <a:off x="3680901" y="3412340"/>
            <a:ext cx="1782198" cy="1015663"/>
          </a:xfrm>
          <a:prstGeom prst="rect">
            <a:avLst/>
          </a:prstGeom>
          <a:noFill/>
        </p:spPr>
        <p:txBody>
          <a:bodyPr wrap="square" rtlCol="0">
            <a:spAutoFit/>
          </a:bodyPr>
          <a:lstStyle/>
          <a:p>
            <a:r>
              <a:rPr kumimoji="1" lang="ja-JP" altLang="en-US" sz="6000" dirty="0" smtClean="0">
                <a:solidFill>
                  <a:srgbClr val="C00000"/>
                </a:solidFill>
              </a:rPr>
              <a:t>満腹</a:t>
            </a:r>
            <a:endParaRPr kumimoji="1" lang="ja-JP" altLang="en-US" sz="6000" dirty="0">
              <a:solidFill>
                <a:srgbClr val="C00000"/>
              </a:solidFill>
            </a:endParaRPr>
          </a:p>
        </p:txBody>
      </p:sp>
      <p:sp>
        <p:nvSpPr>
          <p:cNvPr id="10" name="正方形/長方形 9"/>
          <p:cNvSpPr/>
          <p:nvPr/>
        </p:nvSpPr>
        <p:spPr>
          <a:xfrm>
            <a:off x="107504" y="332656"/>
            <a:ext cx="9036496" cy="646331"/>
          </a:xfrm>
          <a:prstGeom prst="rect">
            <a:avLst/>
          </a:prstGeom>
          <a:solidFill>
            <a:srgbClr val="C00000"/>
          </a:solidFill>
        </p:spPr>
        <p:txBody>
          <a:bodyPr wrap="square">
            <a:spAutoFit/>
          </a:bodyPr>
          <a:lstStyle/>
          <a:p>
            <a:pPr algn="ctr"/>
            <a:r>
              <a:rPr lang="ja-JP" altLang="en-US" sz="3600" dirty="0">
                <a:solidFill>
                  <a:schemeClr val="bg1"/>
                </a:solidFill>
              </a:rPr>
              <a:t>よく噛んでゆっくり食べる</a:t>
            </a:r>
            <a:r>
              <a:rPr lang="ja-JP" altLang="en-US" sz="3600" dirty="0" smtClean="0">
                <a:solidFill>
                  <a:schemeClr val="bg1"/>
                </a:solidFill>
              </a:rPr>
              <a:t>と</a:t>
            </a:r>
            <a:endParaRPr lang="ja-JP" altLang="en-US" sz="3600" dirty="0">
              <a:solidFill>
                <a:schemeClr val="bg1"/>
              </a:solidFill>
            </a:endParaRPr>
          </a:p>
        </p:txBody>
      </p:sp>
    </p:spTree>
    <p:extLst>
      <p:ext uri="{BB962C8B-B14F-4D97-AF65-F5344CB8AC3E}">
        <p14:creationId xmlns:p14="http://schemas.microsoft.com/office/powerpoint/2010/main" val="2105723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15516" y="1478581"/>
            <a:ext cx="6804248" cy="646331"/>
          </a:xfrm>
          <a:prstGeom prst="rect">
            <a:avLst/>
          </a:prstGeom>
          <a:noFill/>
        </p:spPr>
        <p:txBody>
          <a:bodyPr wrap="square" rtlCol="0">
            <a:spAutoFit/>
          </a:bodyPr>
          <a:lstStyle/>
          <a:p>
            <a:r>
              <a:rPr kumimoji="1" lang="ja-JP" altLang="en-US" sz="3600" dirty="0" smtClean="0"/>
              <a:t>①よく噛んで食べる</a:t>
            </a:r>
            <a:endParaRPr kumimoji="1" lang="ja-JP" altLang="en-US" sz="3600" dirty="0"/>
          </a:p>
        </p:txBody>
      </p:sp>
      <p:sp>
        <p:nvSpPr>
          <p:cNvPr id="4" name="テキスト ボックス 3"/>
          <p:cNvSpPr txBox="1"/>
          <p:nvPr/>
        </p:nvSpPr>
        <p:spPr>
          <a:xfrm>
            <a:off x="215516" y="2474499"/>
            <a:ext cx="7380312" cy="646331"/>
          </a:xfrm>
          <a:prstGeom prst="rect">
            <a:avLst/>
          </a:prstGeom>
          <a:noFill/>
        </p:spPr>
        <p:txBody>
          <a:bodyPr wrap="square" rtlCol="0">
            <a:spAutoFit/>
          </a:bodyPr>
          <a:lstStyle/>
          <a:p>
            <a:r>
              <a:rPr kumimoji="1" lang="ja-JP" altLang="en-US" sz="3600" dirty="0" smtClean="0"/>
              <a:t>②</a:t>
            </a:r>
            <a:r>
              <a:rPr kumimoji="1" lang="en-US" altLang="ja-JP" sz="3600" dirty="0" smtClean="0"/>
              <a:t>20</a:t>
            </a:r>
            <a:r>
              <a:rPr kumimoji="1" lang="ja-JP" altLang="en-US" sz="3600" dirty="0" smtClean="0"/>
              <a:t>分以上かけて食べる</a:t>
            </a:r>
            <a:endParaRPr kumimoji="1" lang="ja-JP" altLang="en-US" sz="3600" dirty="0"/>
          </a:p>
        </p:txBody>
      </p:sp>
      <p:sp>
        <p:nvSpPr>
          <p:cNvPr id="5" name="テキスト ボックス 4"/>
          <p:cNvSpPr txBox="1"/>
          <p:nvPr/>
        </p:nvSpPr>
        <p:spPr>
          <a:xfrm>
            <a:off x="215516" y="3554619"/>
            <a:ext cx="9144000" cy="646331"/>
          </a:xfrm>
          <a:prstGeom prst="rect">
            <a:avLst/>
          </a:prstGeom>
          <a:noFill/>
        </p:spPr>
        <p:txBody>
          <a:bodyPr wrap="square" rtlCol="0">
            <a:spAutoFit/>
          </a:bodyPr>
          <a:lstStyle/>
          <a:p>
            <a:r>
              <a:rPr kumimoji="1" lang="ja-JP" altLang="en-US" sz="3600" dirty="0" smtClean="0"/>
              <a:t>③食事に集中して、楽しみながら食べる</a:t>
            </a:r>
            <a:endParaRPr kumimoji="1" lang="ja-JP" altLang="en-US" sz="3600" dirty="0"/>
          </a:p>
        </p:txBody>
      </p:sp>
      <p:sp>
        <p:nvSpPr>
          <p:cNvPr id="6" name="テキスト ボックス 5"/>
          <p:cNvSpPr txBox="1"/>
          <p:nvPr/>
        </p:nvSpPr>
        <p:spPr>
          <a:xfrm>
            <a:off x="215516" y="4634739"/>
            <a:ext cx="8172400" cy="646331"/>
          </a:xfrm>
          <a:prstGeom prst="rect">
            <a:avLst/>
          </a:prstGeom>
          <a:noFill/>
        </p:spPr>
        <p:txBody>
          <a:bodyPr wrap="square" rtlCol="0">
            <a:spAutoFit/>
          </a:bodyPr>
          <a:lstStyle/>
          <a:p>
            <a:r>
              <a:rPr kumimoji="1" lang="ja-JP" altLang="en-US" sz="3600" dirty="0" smtClean="0"/>
              <a:t>④好きなものは最後に食べる</a:t>
            </a:r>
            <a:endParaRPr kumimoji="1" lang="ja-JP" altLang="en-US" sz="3600" dirty="0"/>
          </a:p>
        </p:txBody>
      </p:sp>
      <p:sp>
        <p:nvSpPr>
          <p:cNvPr id="7" name="テキスト ボックス 6"/>
          <p:cNvSpPr txBox="1"/>
          <p:nvPr/>
        </p:nvSpPr>
        <p:spPr>
          <a:xfrm>
            <a:off x="215516" y="5642851"/>
            <a:ext cx="8028384" cy="646331"/>
          </a:xfrm>
          <a:prstGeom prst="rect">
            <a:avLst/>
          </a:prstGeom>
          <a:noFill/>
        </p:spPr>
        <p:txBody>
          <a:bodyPr wrap="square" rtlCol="0">
            <a:spAutoFit/>
          </a:bodyPr>
          <a:lstStyle/>
          <a:p>
            <a:r>
              <a:rPr kumimoji="1" lang="ja-JP" altLang="en-US" sz="3600" dirty="0" smtClean="0"/>
              <a:t>⑤食物繊維と一緒に食べる</a:t>
            </a:r>
            <a:endParaRPr kumimoji="1" lang="ja-JP" altLang="en-US" sz="3600" dirty="0"/>
          </a:p>
        </p:txBody>
      </p:sp>
      <p:pic>
        <p:nvPicPr>
          <p:cNvPr id="13314" name="Picture 2" descr="クリックすると新しいウィンドウで開きます"/>
          <p:cNvPicPr>
            <a:picLocks noChangeAspect="1" noChangeArrowheads="1"/>
          </p:cNvPicPr>
          <p:nvPr/>
        </p:nvPicPr>
        <p:blipFill>
          <a:blip r:embed="rId2" cstate="print"/>
          <a:srcRect/>
          <a:stretch>
            <a:fillRect/>
          </a:stretch>
        </p:blipFill>
        <p:spPr bwMode="auto">
          <a:xfrm>
            <a:off x="5940152" y="998126"/>
            <a:ext cx="2644038" cy="2430874"/>
          </a:xfrm>
          <a:prstGeom prst="rect">
            <a:avLst/>
          </a:prstGeom>
          <a:noFill/>
        </p:spPr>
      </p:pic>
      <p:pic>
        <p:nvPicPr>
          <p:cNvPr id="13316" name="Picture 4" descr="クリックすると新しいウィンドウで開きます"/>
          <p:cNvPicPr>
            <a:picLocks noChangeAspect="1" noChangeArrowheads="1"/>
          </p:cNvPicPr>
          <p:nvPr/>
        </p:nvPicPr>
        <p:blipFill>
          <a:blip r:embed="rId3" cstate="print"/>
          <a:srcRect/>
          <a:stretch>
            <a:fillRect/>
          </a:stretch>
        </p:blipFill>
        <p:spPr bwMode="auto">
          <a:xfrm>
            <a:off x="6284446" y="4248985"/>
            <a:ext cx="2459423" cy="2459423"/>
          </a:xfrm>
          <a:prstGeom prst="rect">
            <a:avLst/>
          </a:prstGeom>
          <a:noFill/>
        </p:spPr>
      </p:pic>
      <p:sp>
        <p:nvSpPr>
          <p:cNvPr id="11" name="正方形/長方形 10"/>
          <p:cNvSpPr/>
          <p:nvPr/>
        </p:nvSpPr>
        <p:spPr>
          <a:xfrm>
            <a:off x="107504" y="332656"/>
            <a:ext cx="9036496" cy="646331"/>
          </a:xfrm>
          <a:prstGeom prst="rect">
            <a:avLst/>
          </a:prstGeom>
          <a:solidFill>
            <a:srgbClr val="C00000"/>
          </a:solidFill>
        </p:spPr>
        <p:txBody>
          <a:bodyPr wrap="square">
            <a:spAutoFit/>
          </a:bodyPr>
          <a:lstStyle/>
          <a:p>
            <a:pPr algn="ctr"/>
            <a:r>
              <a:rPr lang="ja-JP" altLang="en-US" sz="3600" dirty="0">
                <a:solidFill>
                  <a:schemeClr val="bg1"/>
                </a:solidFill>
              </a:rPr>
              <a:t>食べ過ぎが止まる！「太らない食べ方」</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360702" y="1857300"/>
            <a:ext cx="8136904" cy="1200329"/>
          </a:xfrm>
          <a:prstGeom prst="rect">
            <a:avLst/>
          </a:prstGeom>
          <a:noFill/>
        </p:spPr>
        <p:txBody>
          <a:bodyPr wrap="square" rtlCol="0">
            <a:spAutoFit/>
          </a:bodyPr>
          <a:lstStyle/>
          <a:p>
            <a:r>
              <a:rPr lang="ja-JP" altLang="en-US" sz="2400" dirty="0" smtClean="0"/>
              <a:t>量やカロリーを抑えることばかりにこだわっていると、</a:t>
            </a:r>
            <a:endParaRPr lang="en-US" altLang="ja-JP" sz="2400" dirty="0" smtClean="0"/>
          </a:p>
          <a:p>
            <a:r>
              <a:rPr lang="ja-JP" altLang="en-US" sz="2400" dirty="0" smtClean="0"/>
              <a:t>食事の栄養バランスがくずれ、</a:t>
            </a:r>
            <a:endParaRPr lang="en-US" altLang="ja-JP" sz="2400" dirty="0" smtClean="0"/>
          </a:p>
          <a:p>
            <a:r>
              <a:rPr lang="ja-JP" altLang="en-US" sz="2400" dirty="0" smtClean="0"/>
              <a:t>かえって太りやすい体になってしまうことがあります。</a:t>
            </a:r>
            <a:endParaRPr kumimoji="1" lang="ja-JP" altLang="en-US" sz="2400" dirty="0"/>
          </a:p>
        </p:txBody>
      </p:sp>
      <p:sp>
        <p:nvSpPr>
          <p:cNvPr id="9" name="テキスト ボックス 8"/>
          <p:cNvSpPr txBox="1"/>
          <p:nvPr/>
        </p:nvSpPr>
        <p:spPr>
          <a:xfrm>
            <a:off x="360702" y="5121727"/>
            <a:ext cx="8496944" cy="1384995"/>
          </a:xfrm>
          <a:prstGeom prst="rect">
            <a:avLst/>
          </a:prstGeom>
          <a:noFill/>
        </p:spPr>
        <p:txBody>
          <a:bodyPr wrap="square" rtlCol="0">
            <a:spAutoFit/>
          </a:bodyPr>
          <a:lstStyle/>
          <a:p>
            <a:r>
              <a:rPr kumimoji="1" lang="ja-JP" altLang="en-US" sz="2800" dirty="0" smtClean="0"/>
              <a:t>食事を制限するよりも、</a:t>
            </a:r>
            <a:endParaRPr kumimoji="1" lang="en-US" altLang="ja-JP" sz="2800" dirty="0" smtClean="0"/>
          </a:p>
          <a:p>
            <a:r>
              <a:rPr kumimoji="1" lang="ja-JP" altLang="en-US" sz="2800" dirty="0" smtClean="0">
                <a:solidFill>
                  <a:srgbClr val="C00000"/>
                </a:solidFill>
              </a:rPr>
              <a:t>「食事の質と栄養バランス」を考えた食事</a:t>
            </a:r>
            <a:r>
              <a:rPr kumimoji="1" lang="ja-JP" altLang="en-US" sz="2800" dirty="0" smtClean="0"/>
              <a:t>を摂ることで</a:t>
            </a:r>
            <a:endParaRPr kumimoji="1" lang="en-US" altLang="ja-JP" sz="2800" dirty="0" smtClean="0"/>
          </a:p>
          <a:p>
            <a:r>
              <a:rPr kumimoji="1" lang="ja-JP" altLang="en-US" sz="2800" dirty="0" smtClean="0">
                <a:solidFill>
                  <a:srgbClr val="C00000"/>
                </a:solidFill>
              </a:rPr>
              <a:t>ストレスが少なく</a:t>
            </a:r>
            <a:r>
              <a:rPr kumimoji="1" lang="ja-JP" altLang="en-US" sz="2800" dirty="0" smtClean="0"/>
              <a:t>、リバウンド太りの心配もありません</a:t>
            </a:r>
            <a:r>
              <a:rPr lang="ja-JP" altLang="en-US" sz="2800" dirty="0"/>
              <a:t>！</a:t>
            </a:r>
            <a:endParaRPr kumimoji="1" lang="ja-JP" altLang="en-US" sz="2800" dirty="0"/>
          </a:p>
        </p:txBody>
      </p:sp>
      <p:sp>
        <p:nvSpPr>
          <p:cNvPr id="12" name="正方形/長方形 11"/>
          <p:cNvSpPr/>
          <p:nvPr/>
        </p:nvSpPr>
        <p:spPr>
          <a:xfrm>
            <a:off x="0" y="332656"/>
            <a:ext cx="9144000" cy="129614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180020" y="428471"/>
            <a:ext cx="9144000" cy="1200329"/>
          </a:xfrm>
          <a:prstGeom prst="rect">
            <a:avLst/>
          </a:prstGeom>
          <a:noFill/>
        </p:spPr>
        <p:txBody>
          <a:bodyPr wrap="square" rtlCol="0">
            <a:spAutoFit/>
          </a:bodyPr>
          <a:lstStyle/>
          <a:p>
            <a:r>
              <a:rPr kumimoji="1" lang="ja-JP" altLang="en-US" sz="3200" dirty="0" smtClean="0">
                <a:solidFill>
                  <a:schemeClr val="bg1"/>
                </a:solidFill>
              </a:rPr>
              <a:t>キレイにやせるための最新常識は</a:t>
            </a:r>
            <a:r>
              <a:rPr lang="en-US" altLang="ja-JP" sz="3200" dirty="0" smtClean="0">
                <a:solidFill>
                  <a:schemeClr val="bg1"/>
                </a:solidFill>
              </a:rPr>
              <a:t>..</a:t>
            </a:r>
            <a:endParaRPr kumimoji="1" lang="en-US" altLang="ja-JP" sz="3200" dirty="0" smtClean="0">
              <a:solidFill>
                <a:schemeClr val="bg1"/>
              </a:solidFill>
            </a:endParaRPr>
          </a:p>
          <a:p>
            <a:r>
              <a:rPr kumimoji="1" lang="ja-JP" altLang="en-US" sz="4000" dirty="0" smtClean="0">
                <a:solidFill>
                  <a:schemeClr val="bg1"/>
                </a:solidFill>
              </a:rPr>
              <a:t>「何をどう食べるのかをかしこく考える！」</a:t>
            </a:r>
            <a:endParaRPr kumimoji="1" lang="ja-JP" altLang="en-US" sz="4000" dirty="0">
              <a:solidFill>
                <a:schemeClr val="bg1"/>
              </a:solidFill>
            </a:endParaRPr>
          </a:p>
        </p:txBody>
      </p:sp>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5597" y="1844824"/>
            <a:ext cx="2562225" cy="3810000"/>
          </a:xfrm>
          <a:prstGeom prst="rect">
            <a:avLst/>
          </a:prstGeom>
        </p:spPr>
      </p:pic>
      <p:pic>
        <p:nvPicPr>
          <p:cNvPr id="14" name="図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6281" y="3073821"/>
            <a:ext cx="2698476" cy="2448867"/>
          </a:xfrm>
          <a:prstGeom prst="rect">
            <a:avLst/>
          </a:prstGeom>
        </p:spPr>
      </p:pic>
      <p:pic>
        <p:nvPicPr>
          <p:cNvPr id="15" name="図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470" y="3286130"/>
            <a:ext cx="1754021" cy="1754021"/>
          </a:xfrm>
          <a:prstGeom prst="rect">
            <a:avLst/>
          </a:prstGeom>
        </p:spPr>
      </p:pic>
      <p:pic>
        <p:nvPicPr>
          <p:cNvPr id="16" name="図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6498" y="3424399"/>
            <a:ext cx="1760984" cy="1628910"/>
          </a:xfrm>
          <a:prstGeom prst="rect">
            <a:avLst/>
          </a:prstGeom>
        </p:spPr>
      </p:pic>
    </p:spTree>
    <p:extLst>
      <p:ext uri="{BB962C8B-B14F-4D97-AF65-F5344CB8AC3E}">
        <p14:creationId xmlns:p14="http://schemas.microsoft.com/office/powerpoint/2010/main" val="17921002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クリックすると新しいウィンドウで開きます"/>
          <p:cNvPicPr>
            <a:picLocks noChangeAspect="1" noChangeArrowheads="1"/>
          </p:cNvPicPr>
          <p:nvPr/>
        </p:nvPicPr>
        <p:blipFill>
          <a:blip r:embed="rId2" cstate="print"/>
          <a:srcRect/>
          <a:stretch>
            <a:fillRect/>
          </a:stretch>
        </p:blipFill>
        <p:spPr bwMode="auto">
          <a:xfrm>
            <a:off x="5080799" y="1467108"/>
            <a:ext cx="3595657" cy="3721320"/>
          </a:xfrm>
          <a:prstGeom prst="rect">
            <a:avLst/>
          </a:prstGeom>
          <a:noFill/>
        </p:spPr>
      </p:pic>
      <p:sp>
        <p:nvSpPr>
          <p:cNvPr id="4" name="テキスト ボックス 3"/>
          <p:cNvSpPr txBox="1"/>
          <p:nvPr/>
        </p:nvSpPr>
        <p:spPr>
          <a:xfrm>
            <a:off x="251520" y="5188427"/>
            <a:ext cx="8856984" cy="1384995"/>
          </a:xfrm>
          <a:prstGeom prst="rect">
            <a:avLst/>
          </a:prstGeom>
          <a:noFill/>
        </p:spPr>
        <p:txBody>
          <a:bodyPr wrap="square" rtlCol="0">
            <a:spAutoFit/>
          </a:bodyPr>
          <a:lstStyle/>
          <a:p>
            <a:r>
              <a:rPr lang="ja-JP" altLang="en-US" sz="2800" dirty="0" smtClean="0"/>
              <a:t>難消化性（消化しにくい）食品、例えばベーグル、</a:t>
            </a:r>
            <a:endParaRPr lang="en-US" altLang="ja-JP" sz="2800" dirty="0" smtClean="0"/>
          </a:p>
          <a:p>
            <a:r>
              <a:rPr lang="ja-JP" altLang="en-US" sz="2800" dirty="0" smtClean="0"/>
              <a:t>玄米、粗挽きのパスタなど、</a:t>
            </a:r>
            <a:r>
              <a:rPr lang="ja-JP" altLang="en-US" sz="2800" dirty="0" smtClean="0">
                <a:solidFill>
                  <a:srgbClr val="C00000"/>
                </a:solidFill>
              </a:rPr>
              <a:t>「噛まなければならない食品」</a:t>
            </a:r>
            <a:r>
              <a:rPr lang="ja-JP" altLang="en-US" sz="2800" dirty="0" smtClean="0"/>
              <a:t>を選ぶのもひとつの方法です。</a:t>
            </a:r>
          </a:p>
        </p:txBody>
      </p:sp>
      <p:pic>
        <p:nvPicPr>
          <p:cNvPr id="80900" name="Picture 4" descr="クリックすると新しいウィンドウで開きます"/>
          <p:cNvPicPr>
            <a:picLocks noChangeAspect="1" noChangeArrowheads="1"/>
          </p:cNvPicPr>
          <p:nvPr/>
        </p:nvPicPr>
        <p:blipFill>
          <a:blip r:embed="rId3" cstate="print"/>
          <a:srcRect/>
          <a:stretch>
            <a:fillRect/>
          </a:stretch>
        </p:blipFill>
        <p:spPr bwMode="auto">
          <a:xfrm>
            <a:off x="611560" y="3176303"/>
            <a:ext cx="2308999" cy="1944216"/>
          </a:xfrm>
          <a:prstGeom prst="rect">
            <a:avLst/>
          </a:prstGeom>
          <a:noFill/>
        </p:spPr>
      </p:pic>
      <p:pic>
        <p:nvPicPr>
          <p:cNvPr id="80902" name="Picture 6" descr="クリックすると新しいウィンドウで開きます"/>
          <p:cNvPicPr>
            <a:picLocks noChangeAspect="1" noChangeArrowheads="1"/>
          </p:cNvPicPr>
          <p:nvPr/>
        </p:nvPicPr>
        <p:blipFill>
          <a:blip r:embed="rId4" cstate="print"/>
          <a:srcRect/>
          <a:stretch>
            <a:fillRect/>
          </a:stretch>
        </p:blipFill>
        <p:spPr bwMode="auto">
          <a:xfrm>
            <a:off x="2771800" y="1990221"/>
            <a:ext cx="2095603" cy="2304256"/>
          </a:xfrm>
          <a:prstGeom prst="rect">
            <a:avLst/>
          </a:prstGeom>
          <a:noFill/>
        </p:spPr>
      </p:pic>
      <p:sp>
        <p:nvSpPr>
          <p:cNvPr id="2" name="テキスト ボックス 1"/>
          <p:cNvSpPr txBox="1"/>
          <p:nvPr/>
        </p:nvSpPr>
        <p:spPr>
          <a:xfrm>
            <a:off x="1676944" y="365711"/>
            <a:ext cx="5849678" cy="923330"/>
          </a:xfrm>
          <a:prstGeom prst="rect">
            <a:avLst/>
          </a:prstGeom>
          <a:solidFill>
            <a:srgbClr val="C00000"/>
          </a:solidFill>
        </p:spPr>
        <p:txBody>
          <a:bodyPr wrap="none" rtlCol="0">
            <a:spAutoFit/>
          </a:bodyPr>
          <a:lstStyle/>
          <a:p>
            <a:r>
              <a:rPr lang="ja-JP" altLang="en-US" sz="5400" dirty="0">
                <a:solidFill>
                  <a:schemeClr val="bg1"/>
                </a:solidFill>
              </a:rPr>
              <a:t>①よく噛んで</a:t>
            </a:r>
            <a:r>
              <a:rPr lang="ja-JP" altLang="en-US" sz="5400" dirty="0" smtClean="0">
                <a:solidFill>
                  <a:schemeClr val="bg1"/>
                </a:solidFill>
              </a:rPr>
              <a:t>食べる</a:t>
            </a:r>
            <a:endParaRPr lang="ja-JP" altLang="en-US" sz="5400" dirty="0">
              <a:solidFill>
                <a:schemeClr val="bg1"/>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076530" y="4725144"/>
            <a:ext cx="7023862" cy="1815882"/>
          </a:xfrm>
          <a:prstGeom prst="rect">
            <a:avLst/>
          </a:prstGeom>
          <a:noFill/>
        </p:spPr>
        <p:txBody>
          <a:bodyPr wrap="square" rtlCol="0">
            <a:spAutoFit/>
          </a:bodyPr>
          <a:lstStyle/>
          <a:p>
            <a:r>
              <a:rPr lang="ja-JP" altLang="en-US" sz="2800" dirty="0" smtClean="0"/>
              <a:t>満腹を知らせるホルモン、レプチンの</a:t>
            </a:r>
            <a:endParaRPr lang="en-US" altLang="ja-JP" sz="2800" dirty="0" smtClean="0"/>
          </a:p>
          <a:p>
            <a:r>
              <a:rPr lang="ja-JP" altLang="en-US" sz="2800" dirty="0" smtClean="0"/>
              <a:t>「お腹がいっぱいだよ」というメッセージが</a:t>
            </a:r>
            <a:endParaRPr lang="en-US" altLang="ja-JP" sz="2800" dirty="0" smtClean="0"/>
          </a:p>
          <a:p>
            <a:r>
              <a:rPr lang="ja-JP" altLang="en-US" sz="2800" dirty="0" smtClean="0"/>
              <a:t>脳に届くまでには、</a:t>
            </a:r>
            <a:r>
              <a:rPr lang="ja-JP" altLang="en-US" sz="2800" dirty="0" smtClean="0">
                <a:solidFill>
                  <a:srgbClr val="C00000"/>
                </a:solidFill>
              </a:rPr>
              <a:t>食べ始めてから少なくとも</a:t>
            </a:r>
            <a:endParaRPr lang="en-US" altLang="ja-JP" sz="2800" dirty="0" smtClean="0">
              <a:solidFill>
                <a:srgbClr val="C00000"/>
              </a:solidFill>
            </a:endParaRPr>
          </a:p>
          <a:p>
            <a:r>
              <a:rPr lang="ja-JP" altLang="en-US" sz="2800" dirty="0" smtClean="0">
                <a:solidFill>
                  <a:srgbClr val="C00000"/>
                </a:solidFill>
              </a:rPr>
              <a:t>２０分ほどの時間</a:t>
            </a:r>
            <a:r>
              <a:rPr lang="ja-JP" altLang="en-US" sz="2800" dirty="0" smtClean="0"/>
              <a:t>がかかります。</a:t>
            </a:r>
            <a:endParaRPr lang="en-US" altLang="ja-JP" sz="2800" dirty="0" smtClean="0"/>
          </a:p>
        </p:txBody>
      </p:sp>
      <p:pic>
        <p:nvPicPr>
          <p:cNvPr id="81922" name="Picture 2" descr="クリックすると新しいウィンドウで開きます"/>
          <p:cNvPicPr>
            <a:picLocks noChangeAspect="1" noChangeArrowheads="1"/>
          </p:cNvPicPr>
          <p:nvPr/>
        </p:nvPicPr>
        <p:blipFill>
          <a:blip r:embed="rId2" cstate="print"/>
          <a:srcRect/>
          <a:stretch>
            <a:fillRect/>
          </a:stretch>
        </p:blipFill>
        <p:spPr bwMode="auto">
          <a:xfrm>
            <a:off x="5076056" y="1196752"/>
            <a:ext cx="3024336" cy="3560408"/>
          </a:xfrm>
          <a:prstGeom prst="rect">
            <a:avLst/>
          </a:prstGeom>
          <a:noFill/>
        </p:spPr>
      </p:pic>
      <p:pic>
        <p:nvPicPr>
          <p:cNvPr id="81924" name="Picture 4" descr="クリックすると新しいウィンドウで開きます"/>
          <p:cNvPicPr>
            <a:picLocks noChangeAspect="1" noChangeArrowheads="1"/>
          </p:cNvPicPr>
          <p:nvPr/>
        </p:nvPicPr>
        <p:blipFill>
          <a:blip r:embed="rId3" cstate="print"/>
          <a:srcRect/>
          <a:stretch>
            <a:fillRect/>
          </a:stretch>
        </p:blipFill>
        <p:spPr bwMode="auto">
          <a:xfrm>
            <a:off x="1115616" y="1988840"/>
            <a:ext cx="3312368" cy="2520733"/>
          </a:xfrm>
          <a:prstGeom prst="rect">
            <a:avLst/>
          </a:prstGeom>
          <a:noFill/>
        </p:spPr>
      </p:pic>
      <p:sp>
        <p:nvSpPr>
          <p:cNvPr id="6" name="テキスト ボックス 5"/>
          <p:cNvSpPr txBox="1"/>
          <p:nvPr/>
        </p:nvSpPr>
        <p:spPr>
          <a:xfrm>
            <a:off x="644482" y="291714"/>
            <a:ext cx="7855035" cy="923330"/>
          </a:xfrm>
          <a:prstGeom prst="rect">
            <a:avLst/>
          </a:prstGeom>
          <a:solidFill>
            <a:srgbClr val="C00000"/>
          </a:solidFill>
        </p:spPr>
        <p:txBody>
          <a:bodyPr wrap="none" rtlCol="0">
            <a:spAutoFit/>
          </a:bodyPr>
          <a:lstStyle/>
          <a:p>
            <a:r>
              <a:rPr lang="ja-JP" altLang="en-US" sz="5400" dirty="0">
                <a:solidFill>
                  <a:schemeClr val="bg1"/>
                </a:solidFill>
              </a:rPr>
              <a:t>②２０分以上かけて食べる</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3617218" y="5985284"/>
            <a:ext cx="2016224"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807314" y="330415"/>
            <a:ext cx="7385355" cy="1446550"/>
          </a:xfrm>
          <a:prstGeom prst="rect">
            <a:avLst/>
          </a:prstGeom>
          <a:solidFill>
            <a:srgbClr val="C00000"/>
          </a:solidFill>
        </p:spPr>
        <p:txBody>
          <a:bodyPr wrap="none" rtlCol="0">
            <a:spAutoFit/>
          </a:bodyPr>
          <a:lstStyle/>
          <a:p>
            <a:r>
              <a:rPr lang="ja-JP" altLang="en-US" sz="4400" dirty="0">
                <a:solidFill>
                  <a:schemeClr val="bg1"/>
                </a:solidFill>
              </a:rPr>
              <a:t>③食事に集中して、</a:t>
            </a:r>
            <a:endParaRPr lang="en-US" altLang="ja-JP" sz="4400" dirty="0">
              <a:solidFill>
                <a:schemeClr val="bg1"/>
              </a:solidFill>
            </a:endParaRPr>
          </a:p>
          <a:p>
            <a:r>
              <a:rPr lang="ja-JP" altLang="en-US" sz="4400" dirty="0">
                <a:solidFill>
                  <a:schemeClr val="bg1"/>
                </a:solidFill>
              </a:rPr>
              <a:t>　　</a:t>
            </a:r>
            <a:r>
              <a:rPr lang="ja-JP" altLang="en-US" sz="4400" dirty="0" smtClean="0">
                <a:solidFill>
                  <a:schemeClr val="bg1"/>
                </a:solidFill>
              </a:rPr>
              <a:t>楽しみながら食べるまし</a:t>
            </a:r>
            <a:r>
              <a:rPr lang="ja-JP" altLang="en-US" sz="4400" dirty="0" err="1" smtClean="0">
                <a:solidFill>
                  <a:schemeClr val="bg1"/>
                </a:solidFill>
              </a:rPr>
              <a:t>ょう</a:t>
            </a:r>
            <a:endParaRPr lang="ja-JP" altLang="en-US" sz="4400" dirty="0">
              <a:solidFill>
                <a:schemeClr val="bg1"/>
              </a:solidFill>
            </a:endParaRPr>
          </a:p>
        </p:txBody>
      </p:sp>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9306" y="3490082"/>
            <a:ext cx="4015142" cy="3101697"/>
          </a:xfrm>
          <a:prstGeom prst="rect">
            <a:avLst/>
          </a:prstGeom>
        </p:spPr>
      </p:pic>
      <p:sp>
        <p:nvSpPr>
          <p:cNvPr id="8" name="テキスト ボックス 7"/>
          <p:cNvSpPr txBox="1"/>
          <p:nvPr/>
        </p:nvSpPr>
        <p:spPr>
          <a:xfrm>
            <a:off x="395536" y="1776965"/>
            <a:ext cx="8208912" cy="1815882"/>
          </a:xfrm>
          <a:prstGeom prst="rect">
            <a:avLst/>
          </a:prstGeom>
          <a:noFill/>
        </p:spPr>
        <p:txBody>
          <a:bodyPr wrap="square" rtlCol="0">
            <a:spAutoFit/>
          </a:bodyPr>
          <a:lstStyle/>
          <a:p>
            <a:r>
              <a:rPr lang="ja-JP" altLang="en-US" sz="2800" dirty="0" smtClean="0"/>
              <a:t>テレビを見ながらご飯を食べたり、マンガや雑誌を読みながらスナック菓子をつまむ「</a:t>
            </a:r>
            <a:r>
              <a:rPr lang="ja-JP" altLang="en-US" sz="2800" dirty="0" err="1" smtClean="0"/>
              <a:t>ながら</a:t>
            </a:r>
            <a:r>
              <a:rPr lang="ja-JP" altLang="en-US" sz="2800" dirty="0" smtClean="0"/>
              <a:t>食い」も、神経が集中しないため、</a:t>
            </a:r>
            <a:r>
              <a:rPr lang="ja-JP" altLang="en-US" sz="2800" dirty="0" smtClean="0">
                <a:solidFill>
                  <a:srgbClr val="C00000"/>
                </a:solidFill>
              </a:rPr>
              <a:t>脳からの満腹サインを聞き逃して、つい食べ過ぎてしまう食べ方</a:t>
            </a:r>
            <a:r>
              <a:rPr lang="ja-JP" altLang="en-US" sz="2800" dirty="0" smtClean="0"/>
              <a:t>なのです。</a:t>
            </a:r>
            <a:endParaRPr kumimoji="1" lang="ja-JP" altLang="en-US" sz="2800" dirty="0"/>
          </a:p>
        </p:txBody>
      </p:sp>
      <p:pic>
        <p:nvPicPr>
          <p:cNvPr id="9" name="Picture 4" descr="クリックすると新しいウィンドウで開きます"/>
          <p:cNvPicPr>
            <a:picLocks noChangeAspect="1" noChangeArrowheads="1"/>
          </p:cNvPicPr>
          <p:nvPr/>
        </p:nvPicPr>
        <p:blipFill>
          <a:blip r:embed="rId4" cstate="print"/>
          <a:srcRect/>
          <a:stretch>
            <a:fillRect/>
          </a:stretch>
        </p:blipFill>
        <p:spPr bwMode="auto">
          <a:xfrm>
            <a:off x="1115616" y="3582218"/>
            <a:ext cx="3073496" cy="3140226"/>
          </a:xfrm>
          <a:prstGeom prst="rect">
            <a:avLst/>
          </a:prstGeom>
          <a:noFill/>
        </p:spPr>
      </p:pic>
      <p:sp>
        <p:nvSpPr>
          <p:cNvPr id="7" name="乗算記号 6"/>
          <p:cNvSpPr/>
          <p:nvPr/>
        </p:nvSpPr>
        <p:spPr>
          <a:xfrm>
            <a:off x="31146" y="4884560"/>
            <a:ext cx="1800200" cy="1944216"/>
          </a:xfrm>
          <a:prstGeom prst="mathMultiply">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円/楕円 9"/>
          <p:cNvSpPr/>
          <p:nvPr/>
        </p:nvSpPr>
        <p:spPr>
          <a:xfrm>
            <a:off x="4220566" y="5471032"/>
            <a:ext cx="1028504" cy="1028504"/>
          </a:xfrm>
          <a:prstGeom prst="ellipse">
            <a:avLst/>
          </a:prstGeom>
          <a:noFill/>
          <a:ln w="184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360040" y="4955684"/>
            <a:ext cx="8532440" cy="1569660"/>
          </a:xfrm>
          <a:prstGeom prst="rect">
            <a:avLst/>
          </a:prstGeom>
          <a:noFill/>
        </p:spPr>
        <p:txBody>
          <a:bodyPr wrap="square" rtlCol="0">
            <a:spAutoFit/>
          </a:bodyPr>
          <a:lstStyle/>
          <a:p>
            <a:r>
              <a:rPr lang="ja-JP" altLang="en-US" sz="3200" dirty="0" smtClean="0"/>
              <a:t>好きなものを、「食べたい」と思ったときに</a:t>
            </a:r>
            <a:endParaRPr lang="en-US" altLang="ja-JP" sz="3200" dirty="0" smtClean="0"/>
          </a:p>
          <a:p>
            <a:r>
              <a:rPr lang="ja-JP" altLang="en-US" sz="3200" dirty="0" smtClean="0"/>
              <a:t>すぐ食べてしまうよりも、</a:t>
            </a:r>
            <a:r>
              <a:rPr lang="ja-JP" altLang="en-US" sz="3200" dirty="0" smtClean="0">
                <a:solidFill>
                  <a:srgbClr val="C00000"/>
                </a:solidFill>
              </a:rPr>
              <a:t>しばらくガマンしたあとに</a:t>
            </a:r>
            <a:endParaRPr lang="en-US" altLang="ja-JP" sz="3200" dirty="0" smtClean="0">
              <a:solidFill>
                <a:srgbClr val="C00000"/>
              </a:solidFill>
            </a:endParaRPr>
          </a:p>
          <a:p>
            <a:r>
              <a:rPr lang="ja-JP" altLang="en-US" sz="3200" dirty="0" smtClean="0">
                <a:solidFill>
                  <a:srgbClr val="C00000"/>
                </a:solidFill>
              </a:rPr>
              <a:t>食べた方が、脳の満足度が高まる。</a:t>
            </a:r>
            <a:endParaRPr lang="en-US" altLang="ja-JP" sz="3200" dirty="0" smtClean="0">
              <a:solidFill>
                <a:srgbClr val="C00000"/>
              </a:solidFill>
            </a:endParaRPr>
          </a:p>
        </p:txBody>
      </p:sp>
      <p:sp>
        <p:nvSpPr>
          <p:cNvPr id="6" name="テキスト ボックス 5"/>
          <p:cNvSpPr txBox="1"/>
          <p:nvPr/>
        </p:nvSpPr>
        <p:spPr>
          <a:xfrm>
            <a:off x="200450" y="316100"/>
            <a:ext cx="8743099" cy="923330"/>
          </a:xfrm>
          <a:prstGeom prst="rect">
            <a:avLst/>
          </a:prstGeom>
          <a:solidFill>
            <a:srgbClr val="C00000"/>
          </a:solidFill>
        </p:spPr>
        <p:txBody>
          <a:bodyPr wrap="none" rtlCol="0">
            <a:spAutoFit/>
          </a:bodyPr>
          <a:lstStyle/>
          <a:p>
            <a:r>
              <a:rPr lang="ja-JP" altLang="en-US" sz="5400" dirty="0">
                <a:solidFill>
                  <a:schemeClr val="bg1"/>
                </a:solidFill>
              </a:rPr>
              <a:t>④好きなものは最後に食べる</a:t>
            </a:r>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2444" y="2353385"/>
            <a:ext cx="2083495" cy="2210605"/>
          </a:xfrm>
          <a:prstGeom prst="rect">
            <a:avLst/>
          </a:prstGeom>
        </p:spPr>
      </p:pic>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2050026"/>
            <a:ext cx="2905586" cy="2484276"/>
          </a:xfrm>
          <a:prstGeom prst="rect">
            <a:avLst/>
          </a:prstGeom>
        </p:spPr>
      </p:pic>
      <p:pic>
        <p:nvPicPr>
          <p:cNvPr id="7" name="図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39" y="1427908"/>
            <a:ext cx="2721395" cy="3302664"/>
          </a:xfrm>
          <a:prstGeom prst="rect">
            <a:avLst/>
          </a:prstGeom>
        </p:spPr>
      </p:pic>
      <p:pic>
        <p:nvPicPr>
          <p:cNvPr id="8" name="図 7"/>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2075282">
            <a:off x="3007845" y="3322623"/>
            <a:ext cx="1153859" cy="951933"/>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323528" y="5186054"/>
            <a:ext cx="8496944" cy="1384995"/>
          </a:xfrm>
          <a:prstGeom prst="rect">
            <a:avLst/>
          </a:prstGeom>
          <a:noFill/>
        </p:spPr>
        <p:txBody>
          <a:bodyPr wrap="square" rtlCol="0">
            <a:spAutoFit/>
          </a:bodyPr>
          <a:lstStyle/>
          <a:p>
            <a:r>
              <a:rPr lang="ja-JP" altLang="en-US" sz="2800" dirty="0" smtClean="0"/>
              <a:t>低カロリーで、ビタミンやミネラルなどの栄養素も</a:t>
            </a:r>
            <a:endParaRPr lang="en-US" altLang="ja-JP" sz="2800" dirty="0" smtClean="0"/>
          </a:p>
          <a:p>
            <a:r>
              <a:rPr lang="ja-JP" altLang="en-US" sz="2800" dirty="0" smtClean="0"/>
              <a:t>豊富に含まれている野菜類、</a:t>
            </a:r>
            <a:r>
              <a:rPr lang="ja-JP" altLang="en-US" sz="2800" dirty="0" smtClean="0">
                <a:solidFill>
                  <a:srgbClr val="C00000"/>
                </a:solidFill>
              </a:rPr>
              <a:t>キノコ類などの食品から</a:t>
            </a:r>
            <a:endParaRPr lang="en-US" altLang="ja-JP" sz="2800" dirty="0" smtClean="0">
              <a:solidFill>
                <a:srgbClr val="C00000"/>
              </a:solidFill>
            </a:endParaRPr>
          </a:p>
          <a:p>
            <a:r>
              <a:rPr lang="ja-JP" altLang="en-US" sz="2800" dirty="0" smtClean="0">
                <a:solidFill>
                  <a:srgbClr val="C00000"/>
                </a:solidFill>
              </a:rPr>
              <a:t>摂るほうが、ダイエットには効果的</a:t>
            </a:r>
            <a:r>
              <a:rPr lang="ja-JP" altLang="en-US" sz="2800" dirty="0" smtClean="0"/>
              <a:t>。</a:t>
            </a:r>
            <a:endParaRPr lang="en-US" altLang="ja-JP" sz="2800" dirty="0" smtClean="0"/>
          </a:p>
        </p:txBody>
      </p:sp>
      <p:pic>
        <p:nvPicPr>
          <p:cNvPr id="84996" name="Picture 4" descr="クリックすると新しいウィンドウで開きます"/>
          <p:cNvPicPr>
            <a:picLocks noChangeAspect="1" noChangeArrowheads="1"/>
          </p:cNvPicPr>
          <p:nvPr/>
        </p:nvPicPr>
        <p:blipFill>
          <a:blip r:embed="rId2" cstate="print"/>
          <a:srcRect/>
          <a:stretch>
            <a:fillRect/>
          </a:stretch>
        </p:blipFill>
        <p:spPr bwMode="auto">
          <a:xfrm>
            <a:off x="4211960" y="1398212"/>
            <a:ext cx="2664296" cy="2767855"/>
          </a:xfrm>
          <a:prstGeom prst="rect">
            <a:avLst/>
          </a:prstGeom>
          <a:noFill/>
        </p:spPr>
      </p:pic>
      <p:sp>
        <p:nvSpPr>
          <p:cNvPr id="7" name="テキスト ボックス 6"/>
          <p:cNvSpPr txBox="1"/>
          <p:nvPr/>
        </p:nvSpPr>
        <p:spPr>
          <a:xfrm>
            <a:off x="472961" y="328233"/>
            <a:ext cx="8198078" cy="923330"/>
          </a:xfrm>
          <a:prstGeom prst="rect">
            <a:avLst/>
          </a:prstGeom>
          <a:solidFill>
            <a:srgbClr val="C00000"/>
          </a:solidFill>
        </p:spPr>
        <p:txBody>
          <a:bodyPr wrap="none" rtlCol="0">
            <a:spAutoFit/>
          </a:bodyPr>
          <a:lstStyle/>
          <a:p>
            <a:r>
              <a:rPr lang="ja-JP" altLang="en-US" sz="5400" dirty="0">
                <a:solidFill>
                  <a:schemeClr val="bg1"/>
                </a:solidFill>
              </a:rPr>
              <a:t>⑤食物繊維と一緒に食べる</a:t>
            </a:r>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466625"/>
            <a:ext cx="3810000" cy="3524250"/>
          </a:xfrm>
          <a:prstGeom prst="rect">
            <a:avLst/>
          </a:prstGeom>
        </p:spPr>
      </p:pic>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6126" y="3136978"/>
            <a:ext cx="2509972" cy="2058177"/>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501594" y="5478323"/>
            <a:ext cx="8030846" cy="830997"/>
          </a:xfrm>
          <a:prstGeom prst="rect">
            <a:avLst/>
          </a:prstGeom>
          <a:noFill/>
        </p:spPr>
        <p:txBody>
          <a:bodyPr wrap="square" rtlCol="0">
            <a:spAutoFit/>
          </a:bodyPr>
          <a:lstStyle/>
          <a:p>
            <a:r>
              <a:rPr kumimoji="1" lang="ja-JP" altLang="en-US" sz="2400" dirty="0" smtClean="0"/>
              <a:t>「</a:t>
            </a:r>
            <a:r>
              <a:rPr kumimoji="1" lang="ja-JP" altLang="en-US" sz="2400" dirty="0" smtClean="0">
                <a:solidFill>
                  <a:srgbClr val="C00000"/>
                </a:solidFill>
              </a:rPr>
              <a:t>どうしても甘いおやつが食べたくてたまらない</a:t>
            </a:r>
            <a:r>
              <a:rPr kumimoji="1" lang="ja-JP" altLang="en-US" sz="2400" dirty="0" smtClean="0"/>
              <a:t>」というときも、</a:t>
            </a:r>
            <a:endParaRPr kumimoji="1" lang="en-US" altLang="ja-JP" sz="2400" dirty="0" smtClean="0"/>
          </a:p>
          <a:p>
            <a:r>
              <a:rPr kumimoji="1" lang="ja-JP" altLang="en-US" sz="2400" dirty="0" smtClean="0"/>
              <a:t>この方法を試してみましょう。</a:t>
            </a:r>
            <a:endParaRPr kumimoji="1" lang="ja-JP" altLang="en-US" sz="2400" dirty="0"/>
          </a:p>
        </p:txBody>
      </p:sp>
      <p:pic>
        <p:nvPicPr>
          <p:cNvPr id="10242" name="Picture 2" descr="クリックすると新しいウィンドウで開きます"/>
          <p:cNvPicPr>
            <a:picLocks noChangeAspect="1" noChangeArrowheads="1"/>
          </p:cNvPicPr>
          <p:nvPr/>
        </p:nvPicPr>
        <p:blipFill>
          <a:blip r:embed="rId2" cstate="print"/>
          <a:srcRect/>
          <a:stretch>
            <a:fillRect/>
          </a:stretch>
        </p:blipFill>
        <p:spPr bwMode="auto">
          <a:xfrm>
            <a:off x="5832052" y="2199671"/>
            <a:ext cx="2646401" cy="3001622"/>
          </a:xfrm>
          <a:prstGeom prst="rect">
            <a:avLst/>
          </a:prstGeom>
          <a:noFill/>
        </p:spPr>
      </p:pic>
      <p:sp>
        <p:nvSpPr>
          <p:cNvPr id="14" name="正方形/長方形 13"/>
          <p:cNvSpPr/>
          <p:nvPr/>
        </p:nvSpPr>
        <p:spPr>
          <a:xfrm>
            <a:off x="107504" y="332656"/>
            <a:ext cx="9036496" cy="646331"/>
          </a:xfrm>
          <a:prstGeom prst="rect">
            <a:avLst/>
          </a:prstGeom>
          <a:solidFill>
            <a:srgbClr val="C00000"/>
          </a:solidFill>
        </p:spPr>
        <p:txBody>
          <a:bodyPr wrap="square">
            <a:spAutoFit/>
          </a:bodyPr>
          <a:lstStyle/>
          <a:p>
            <a:pPr algn="ctr"/>
            <a:r>
              <a:rPr lang="ja-JP" altLang="en-US" sz="3600" dirty="0">
                <a:solidFill>
                  <a:schemeClr val="bg1"/>
                </a:solidFill>
              </a:rPr>
              <a:t>空腹感をやわらげる裏ワザをマスターしよう</a:t>
            </a:r>
          </a:p>
        </p:txBody>
      </p:sp>
      <p:sp>
        <p:nvSpPr>
          <p:cNvPr id="8" name="テキスト ボックス 7"/>
          <p:cNvSpPr txBox="1"/>
          <p:nvPr/>
        </p:nvSpPr>
        <p:spPr>
          <a:xfrm>
            <a:off x="445558" y="1634317"/>
            <a:ext cx="5375189" cy="646331"/>
          </a:xfrm>
          <a:prstGeom prst="rect">
            <a:avLst/>
          </a:prstGeom>
          <a:noFill/>
        </p:spPr>
        <p:txBody>
          <a:bodyPr wrap="none" rtlCol="0">
            <a:spAutoFit/>
          </a:bodyPr>
          <a:lstStyle/>
          <a:p>
            <a:r>
              <a:rPr lang="ja-JP" altLang="en-US" sz="3600" b="1" dirty="0" smtClean="0"/>
              <a:t>①食事</a:t>
            </a:r>
            <a:r>
              <a:rPr lang="ja-JP" altLang="en-US" sz="3600" b="1" dirty="0"/>
              <a:t>の前にはガムを</a:t>
            </a:r>
            <a:r>
              <a:rPr lang="en-US" altLang="ja-JP" sz="3600" b="1" dirty="0"/>
              <a:t>1</a:t>
            </a:r>
            <a:r>
              <a:rPr lang="ja-JP" altLang="en-US" sz="3600" b="1" dirty="0" smtClean="0"/>
              <a:t>枚</a:t>
            </a:r>
            <a:endParaRPr lang="en-US" altLang="ja-JP" sz="3600" b="1" dirty="0"/>
          </a:p>
        </p:txBody>
      </p:sp>
      <p:grpSp>
        <p:nvGrpSpPr>
          <p:cNvPr id="17" name="グループ化 16"/>
          <p:cNvGrpSpPr/>
          <p:nvPr/>
        </p:nvGrpSpPr>
        <p:grpSpPr>
          <a:xfrm>
            <a:off x="497017" y="3196671"/>
            <a:ext cx="5379463" cy="992126"/>
            <a:chOff x="87267" y="2215897"/>
            <a:chExt cx="5379463" cy="992126"/>
          </a:xfrm>
        </p:grpSpPr>
        <p:sp>
          <p:nvSpPr>
            <p:cNvPr id="11" name="角丸四角形 10"/>
            <p:cNvSpPr/>
            <p:nvPr/>
          </p:nvSpPr>
          <p:spPr>
            <a:xfrm>
              <a:off x="87267" y="2215897"/>
              <a:ext cx="4916781" cy="992126"/>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二等辺三角形 14"/>
            <p:cNvSpPr/>
            <p:nvPr/>
          </p:nvSpPr>
          <p:spPr>
            <a:xfrm rot="5400000">
              <a:off x="4947734" y="2332333"/>
              <a:ext cx="288032" cy="749961"/>
            </a:xfrm>
            <a:prstGeom prs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2" name="テキスト ボックス 21"/>
          <p:cNvSpPr txBox="1"/>
          <p:nvPr/>
        </p:nvSpPr>
        <p:spPr>
          <a:xfrm>
            <a:off x="501594" y="3284984"/>
            <a:ext cx="4980851" cy="830997"/>
          </a:xfrm>
          <a:prstGeom prst="rect">
            <a:avLst/>
          </a:prstGeom>
          <a:noFill/>
        </p:spPr>
        <p:txBody>
          <a:bodyPr wrap="none" rtlCol="0">
            <a:spAutoFit/>
          </a:bodyPr>
          <a:lstStyle/>
          <a:p>
            <a:r>
              <a:rPr lang="ja-JP" altLang="en-US" sz="2400" dirty="0"/>
              <a:t>ガムは、空腹感をやわらげるために、</a:t>
            </a:r>
            <a:endParaRPr lang="en-US" altLang="ja-JP" sz="2400" dirty="0"/>
          </a:p>
          <a:p>
            <a:r>
              <a:rPr lang="ja-JP" altLang="en-US" sz="2400" dirty="0"/>
              <a:t>　　とっても効果的なアイテムです。</a:t>
            </a:r>
            <a:endParaRPr lang="en-US" altLang="ja-JP" sz="2400"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角丸四角形 9"/>
          <p:cNvSpPr/>
          <p:nvPr/>
        </p:nvSpPr>
        <p:spPr>
          <a:xfrm>
            <a:off x="590265" y="2933497"/>
            <a:ext cx="5277879" cy="1913579"/>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553163" y="5019035"/>
            <a:ext cx="8145178" cy="1569660"/>
          </a:xfrm>
          <a:prstGeom prst="rect">
            <a:avLst/>
          </a:prstGeom>
          <a:noFill/>
        </p:spPr>
        <p:txBody>
          <a:bodyPr wrap="square" rtlCol="0">
            <a:spAutoFit/>
          </a:bodyPr>
          <a:lstStyle/>
          <a:p>
            <a:r>
              <a:rPr kumimoji="1" lang="ja-JP" altLang="en-US" sz="2400" dirty="0" smtClean="0"/>
              <a:t>視床下部の食欲のスイッチが敏感になって、</a:t>
            </a:r>
            <a:endParaRPr kumimoji="1" lang="en-US" altLang="ja-JP" sz="2400" dirty="0" smtClean="0"/>
          </a:p>
          <a:p>
            <a:r>
              <a:rPr kumimoji="1" lang="ja-JP" altLang="en-US" sz="2400" dirty="0" smtClean="0"/>
              <a:t>「おなかがいっぱいになったよ」「食べるのをやめなさい」という</a:t>
            </a:r>
            <a:endParaRPr kumimoji="1" lang="en-US" altLang="ja-JP" sz="2400" dirty="0" smtClean="0"/>
          </a:p>
          <a:p>
            <a:r>
              <a:rPr kumimoji="1" lang="ja-JP" altLang="en-US" sz="2400" dirty="0" smtClean="0"/>
              <a:t>刺激に正直に反応するため、少しの量でも満腹を感じることが</a:t>
            </a:r>
            <a:endParaRPr kumimoji="1" lang="en-US" altLang="ja-JP" sz="2400" dirty="0" smtClean="0"/>
          </a:p>
          <a:p>
            <a:r>
              <a:rPr kumimoji="1" lang="ja-JP" altLang="en-US" sz="2400" dirty="0" smtClean="0"/>
              <a:t>できます。</a:t>
            </a:r>
            <a:endParaRPr kumimoji="1" lang="en-US" altLang="ja-JP" sz="2400" dirty="0" smtClean="0"/>
          </a:p>
        </p:txBody>
      </p:sp>
      <p:sp>
        <p:nvSpPr>
          <p:cNvPr id="6" name="テキスト ボックス 5"/>
          <p:cNvSpPr txBox="1"/>
          <p:nvPr/>
        </p:nvSpPr>
        <p:spPr>
          <a:xfrm>
            <a:off x="776871" y="1972859"/>
            <a:ext cx="7992888" cy="954107"/>
          </a:xfrm>
          <a:prstGeom prst="rect">
            <a:avLst/>
          </a:prstGeom>
          <a:noFill/>
        </p:spPr>
        <p:txBody>
          <a:bodyPr wrap="square" rtlCol="0">
            <a:spAutoFit/>
          </a:bodyPr>
          <a:lstStyle/>
          <a:p>
            <a:r>
              <a:rPr lang="ja-JP" altLang="en-US" sz="2800" dirty="0" smtClean="0"/>
              <a:t>食べ物で胃が膨らむことも、</a:t>
            </a:r>
            <a:endParaRPr lang="en-US" altLang="ja-JP" sz="2800" dirty="0" smtClean="0"/>
          </a:p>
          <a:p>
            <a:r>
              <a:rPr lang="ja-JP" altLang="en-US" sz="2800" dirty="0" smtClean="0"/>
              <a:t>満腹中枢が動き出すためのきっかけ！</a:t>
            </a:r>
            <a:endParaRPr kumimoji="1" lang="ja-JP" altLang="en-US" sz="2800" dirty="0"/>
          </a:p>
        </p:txBody>
      </p:sp>
      <p:pic>
        <p:nvPicPr>
          <p:cNvPr id="10244" name="Picture 4" descr="クリックすると新しいウィンドウで開きます"/>
          <p:cNvPicPr>
            <a:picLocks noChangeAspect="1" noChangeArrowheads="1"/>
          </p:cNvPicPr>
          <p:nvPr/>
        </p:nvPicPr>
        <p:blipFill>
          <a:blip r:embed="rId2" cstate="print"/>
          <a:srcRect/>
          <a:stretch>
            <a:fillRect/>
          </a:stretch>
        </p:blipFill>
        <p:spPr bwMode="auto">
          <a:xfrm>
            <a:off x="6268469" y="2790535"/>
            <a:ext cx="2236385" cy="2260606"/>
          </a:xfrm>
          <a:prstGeom prst="rect">
            <a:avLst/>
          </a:prstGeom>
          <a:noFill/>
        </p:spPr>
      </p:pic>
      <p:sp>
        <p:nvSpPr>
          <p:cNvPr id="14" name="正方形/長方形 13"/>
          <p:cNvSpPr/>
          <p:nvPr/>
        </p:nvSpPr>
        <p:spPr>
          <a:xfrm>
            <a:off x="107504" y="332656"/>
            <a:ext cx="9036496" cy="646331"/>
          </a:xfrm>
          <a:prstGeom prst="rect">
            <a:avLst/>
          </a:prstGeom>
          <a:solidFill>
            <a:srgbClr val="C00000"/>
          </a:solidFill>
        </p:spPr>
        <p:txBody>
          <a:bodyPr wrap="square">
            <a:spAutoFit/>
          </a:bodyPr>
          <a:lstStyle/>
          <a:p>
            <a:pPr algn="ctr"/>
            <a:r>
              <a:rPr lang="ja-JP" altLang="en-US" sz="3600" dirty="0">
                <a:solidFill>
                  <a:schemeClr val="bg1"/>
                </a:solidFill>
              </a:rPr>
              <a:t>空腹感をやわらげる裏ワザをマスターしよう</a:t>
            </a:r>
          </a:p>
        </p:txBody>
      </p:sp>
      <p:sp>
        <p:nvSpPr>
          <p:cNvPr id="19" name="テキスト ボックス 18"/>
          <p:cNvSpPr txBox="1"/>
          <p:nvPr/>
        </p:nvSpPr>
        <p:spPr>
          <a:xfrm>
            <a:off x="744928" y="3105456"/>
            <a:ext cx="4968552" cy="1569660"/>
          </a:xfrm>
          <a:prstGeom prst="rect">
            <a:avLst/>
          </a:prstGeom>
          <a:noFill/>
        </p:spPr>
        <p:txBody>
          <a:bodyPr wrap="square" rtlCol="0">
            <a:spAutoFit/>
          </a:bodyPr>
          <a:lstStyle/>
          <a:p>
            <a:r>
              <a:rPr lang="ja-JP" altLang="en-US" sz="3200" dirty="0" smtClean="0"/>
              <a:t>食べ物で胃が膨らむことも、</a:t>
            </a:r>
            <a:endParaRPr lang="en-US" altLang="ja-JP" sz="3200" dirty="0" smtClean="0"/>
          </a:p>
          <a:p>
            <a:r>
              <a:rPr lang="ja-JP" altLang="en-US" sz="3200" dirty="0" smtClean="0"/>
              <a:t>満腹中枢が動き出すためのきっかけ！</a:t>
            </a:r>
            <a:endParaRPr kumimoji="1" lang="ja-JP" altLang="en-US" sz="3200" dirty="0"/>
          </a:p>
        </p:txBody>
      </p:sp>
      <p:sp>
        <p:nvSpPr>
          <p:cNvPr id="20" name="テキスト ボックス 19"/>
          <p:cNvSpPr txBox="1"/>
          <p:nvPr/>
        </p:nvSpPr>
        <p:spPr>
          <a:xfrm>
            <a:off x="391399" y="1291743"/>
            <a:ext cx="8145178" cy="646331"/>
          </a:xfrm>
          <a:prstGeom prst="rect">
            <a:avLst/>
          </a:prstGeom>
          <a:noFill/>
        </p:spPr>
        <p:txBody>
          <a:bodyPr wrap="none" rtlCol="0">
            <a:spAutoFit/>
          </a:bodyPr>
          <a:lstStyle/>
          <a:p>
            <a:r>
              <a:rPr lang="ja-JP" altLang="en-US" sz="3600" b="1" dirty="0"/>
              <a:t>②スープやサラダなどで胃をふくらませる</a:t>
            </a:r>
            <a:endParaRPr lang="en-US" altLang="ja-JP" sz="3600" b="1" dirty="0"/>
          </a:p>
        </p:txBody>
      </p:sp>
    </p:spTree>
    <p:extLst>
      <p:ext uri="{BB962C8B-B14F-4D97-AF65-F5344CB8AC3E}">
        <p14:creationId xmlns:p14="http://schemas.microsoft.com/office/powerpoint/2010/main" val="129607105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395536" y="1196752"/>
            <a:ext cx="8335352" cy="584775"/>
          </a:xfrm>
          <a:prstGeom prst="rect">
            <a:avLst/>
          </a:prstGeom>
          <a:noFill/>
        </p:spPr>
        <p:txBody>
          <a:bodyPr wrap="square" rtlCol="0">
            <a:spAutoFit/>
          </a:bodyPr>
          <a:lstStyle/>
          <a:p>
            <a:r>
              <a:rPr kumimoji="1" lang="ja-JP" altLang="en-US" sz="3200" dirty="0" smtClean="0"/>
              <a:t>①みそ汁やスープで</a:t>
            </a:r>
            <a:r>
              <a:rPr lang="ja-JP" altLang="en-US" sz="3200" dirty="0" smtClean="0"/>
              <a:t>空腹を落ち着ける</a:t>
            </a:r>
            <a:endParaRPr kumimoji="1" lang="ja-JP" altLang="en-US" sz="3200" dirty="0"/>
          </a:p>
        </p:txBody>
      </p:sp>
      <p:sp>
        <p:nvSpPr>
          <p:cNvPr id="5" name="テキスト ボックス 4"/>
          <p:cNvSpPr txBox="1"/>
          <p:nvPr/>
        </p:nvSpPr>
        <p:spPr>
          <a:xfrm>
            <a:off x="395536" y="1805915"/>
            <a:ext cx="8335352" cy="1077218"/>
          </a:xfrm>
          <a:prstGeom prst="rect">
            <a:avLst/>
          </a:prstGeom>
          <a:noFill/>
        </p:spPr>
        <p:txBody>
          <a:bodyPr wrap="square" rtlCol="0">
            <a:spAutoFit/>
          </a:bodyPr>
          <a:lstStyle/>
          <a:p>
            <a:r>
              <a:rPr kumimoji="1" lang="ja-JP" altLang="en-US" sz="3200" dirty="0" smtClean="0"/>
              <a:t>②生野菜やお刺身など酵素が多く含まれて</a:t>
            </a:r>
            <a:endParaRPr kumimoji="1" lang="en-US" altLang="ja-JP" sz="3200" dirty="0" smtClean="0"/>
          </a:p>
          <a:p>
            <a:r>
              <a:rPr lang="ja-JP" altLang="en-US" sz="3200" dirty="0"/>
              <a:t>　</a:t>
            </a:r>
            <a:r>
              <a:rPr kumimoji="1" lang="ja-JP" altLang="en-US" sz="3200" dirty="0" smtClean="0"/>
              <a:t>いるものから先に食べる</a:t>
            </a:r>
            <a:endParaRPr kumimoji="1" lang="ja-JP" altLang="en-US" sz="3200" dirty="0"/>
          </a:p>
        </p:txBody>
      </p:sp>
      <p:sp>
        <p:nvSpPr>
          <p:cNvPr id="6" name="テキスト ボックス 5"/>
          <p:cNvSpPr txBox="1"/>
          <p:nvPr/>
        </p:nvSpPr>
        <p:spPr>
          <a:xfrm>
            <a:off x="395536" y="2855838"/>
            <a:ext cx="8335352" cy="1077218"/>
          </a:xfrm>
          <a:prstGeom prst="rect">
            <a:avLst/>
          </a:prstGeom>
          <a:noFill/>
        </p:spPr>
        <p:txBody>
          <a:bodyPr wrap="square" rtlCol="0">
            <a:spAutoFit/>
          </a:bodyPr>
          <a:lstStyle/>
          <a:p>
            <a:r>
              <a:rPr kumimoji="1" lang="ja-JP" altLang="en-US" sz="3200" dirty="0" smtClean="0"/>
              <a:t>③</a:t>
            </a:r>
            <a:r>
              <a:rPr kumimoji="1" lang="ja-JP" altLang="en-US" sz="3200" dirty="0" err="1" smtClean="0"/>
              <a:t>噛みご</a:t>
            </a:r>
            <a:r>
              <a:rPr kumimoji="1" lang="ja-JP" altLang="en-US" sz="3200" dirty="0" smtClean="0"/>
              <a:t>たえがある食べ物で、古脳を活性化</a:t>
            </a:r>
            <a:endParaRPr kumimoji="1" lang="en-US" altLang="ja-JP" sz="3200" dirty="0" smtClean="0"/>
          </a:p>
          <a:p>
            <a:r>
              <a:rPr lang="ja-JP" altLang="en-US" sz="3200" dirty="0"/>
              <a:t>　</a:t>
            </a:r>
            <a:r>
              <a:rPr kumimoji="1" lang="ja-JP" altLang="en-US" sz="3200" dirty="0" smtClean="0"/>
              <a:t>させる</a:t>
            </a:r>
            <a:endParaRPr kumimoji="1" lang="ja-JP" altLang="en-US" sz="3200" dirty="0"/>
          </a:p>
        </p:txBody>
      </p:sp>
      <p:sp>
        <p:nvSpPr>
          <p:cNvPr id="7" name="テキスト ボックス 6"/>
          <p:cNvSpPr txBox="1"/>
          <p:nvPr/>
        </p:nvSpPr>
        <p:spPr>
          <a:xfrm>
            <a:off x="395536" y="3935958"/>
            <a:ext cx="8335352" cy="1077218"/>
          </a:xfrm>
          <a:prstGeom prst="rect">
            <a:avLst/>
          </a:prstGeom>
          <a:noFill/>
        </p:spPr>
        <p:txBody>
          <a:bodyPr wrap="square" rtlCol="0">
            <a:spAutoFit/>
          </a:bodyPr>
          <a:lstStyle/>
          <a:p>
            <a:r>
              <a:rPr kumimoji="1" lang="ja-JP" altLang="en-US" sz="3200" dirty="0" smtClean="0"/>
              <a:t>④「</a:t>
            </a:r>
            <a:r>
              <a:rPr kumimoji="1" lang="en-US" altLang="ja-JP" sz="3200" dirty="0" smtClean="0"/>
              <a:t>GI</a:t>
            </a:r>
            <a:r>
              <a:rPr kumimoji="1" lang="ja-JP" altLang="en-US" sz="3200" dirty="0" smtClean="0"/>
              <a:t>（グリセミック・インディックス）値」</a:t>
            </a:r>
            <a:endParaRPr kumimoji="1" lang="en-US" altLang="ja-JP" sz="3200" dirty="0" smtClean="0"/>
          </a:p>
          <a:p>
            <a:r>
              <a:rPr lang="ja-JP" altLang="en-US" sz="3200" dirty="0"/>
              <a:t>　</a:t>
            </a:r>
            <a:r>
              <a:rPr kumimoji="1" lang="ja-JP" altLang="en-US" sz="3200" dirty="0" smtClean="0"/>
              <a:t>の低いものから食べる</a:t>
            </a:r>
            <a:endParaRPr kumimoji="1" lang="ja-JP" altLang="en-US" sz="3200" dirty="0"/>
          </a:p>
        </p:txBody>
      </p:sp>
      <p:sp>
        <p:nvSpPr>
          <p:cNvPr id="8" name="テキスト ボックス 7"/>
          <p:cNvSpPr txBox="1"/>
          <p:nvPr/>
        </p:nvSpPr>
        <p:spPr>
          <a:xfrm>
            <a:off x="395536" y="5004465"/>
            <a:ext cx="8335352" cy="584775"/>
          </a:xfrm>
          <a:prstGeom prst="rect">
            <a:avLst/>
          </a:prstGeom>
          <a:noFill/>
        </p:spPr>
        <p:txBody>
          <a:bodyPr wrap="square" rtlCol="0">
            <a:spAutoFit/>
          </a:bodyPr>
          <a:lstStyle/>
          <a:p>
            <a:r>
              <a:rPr kumimoji="1" lang="ja-JP" altLang="en-US" sz="3200" dirty="0" smtClean="0"/>
              <a:t>⑤油っこいもの甘いデザートは最後に食べる</a:t>
            </a:r>
            <a:endParaRPr kumimoji="1" lang="en-US" altLang="ja-JP" sz="3200" dirty="0" smtClean="0"/>
          </a:p>
        </p:txBody>
      </p:sp>
      <p:sp>
        <p:nvSpPr>
          <p:cNvPr id="9" name="テキスト ボックス 8"/>
          <p:cNvSpPr txBox="1"/>
          <p:nvPr/>
        </p:nvSpPr>
        <p:spPr>
          <a:xfrm>
            <a:off x="305952" y="5694347"/>
            <a:ext cx="8424936" cy="830997"/>
          </a:xfrm>
          <a:prstGeom prst="rect">
            <a:avLst/>
          </a:prstGeom>
          <a:noFill/>
        </p:spPr>
        <p:txBody>
          <a:bodyPr wrap="square" rtlCol="0">
            <a:spAutoFit/>
          </a:bodyPr>
          <a:lstStyle/>
          <a:p>
            <a:r>
              <a:rPr kumimoji="1" lang="ja-JP" altLang="en-US" sz="2400" dirty="0" smtClean="0">
                <a:solidFill>
                  <a:srgbClr val="C00000"/>
                </a:solidFill>
              </a:rPr>
              <a:t>　</a:t>
            </a:r>
            <a:r>
              <a:rPr kumimoji="1" lang="en-US" altLang="ja-JP" sz="2400" dirty="0" smtClean="0">
                <a:solidFill>
                  <a:srgbClr val="C00000"/>
                </a:solidFill>
              </a:rPr>
              <a:t>※</a:t>
            </a:r>
            <a:r>
              <a:rPr kumimoji="1" lang="ja-JP" altLang="en-US" sz="2400" dirty="0" smtClean="0">
                <a:solidFill>
                  <a:srgbClr val="C00000"/>
                </a:solidFill>
              </a:rPr>
              <a:t>食事の最後に「おいしく食べた」と感じられるものを食べると、</a:t>
            </a:r>
            <a:endParaRPr kumimoji="1" lang="en-US" altLang="ja-JP" sz="2400" dirty="0" smtClean="0">
              <a:solidFill>
                <a:srgbClr val="C00000"/>
              </a:solidFill>
            </a:endParaRPr>
          </a:p>
          <a:p>
            <a:r>
              <a:rPr kumimoji="1" lang="ja-JP" altLang="en-US" sz="2400" dirty="0" smtClean="0">
                <a:solidFill>
                  <a:srgbClr val="C00000"/>
                </a:solidFill>
              </a:rPr>
              <a:t>       脳が満足する。</a:t>
            </a:r>
            <a:endParaRPr kumimoji="1" lang="en-US" altLang="ja-JP" sz="2400" dirty="0" smtClean="0">
              <a:solidFill>
                <a:srgbClr val="C00000"/>
              </a:solidFill>
            </a:endParaRPr>
          </a:p>
        </p:txBody>
      </p:sp>
      <p:sp>
        <p:nvSpPr>
          <p:cNvPr id="13" name="正方形/長方形 12"/>
          <p:cNvSpPr/>
          <p:nvPr/>
        </p:nvSpPr>
        <p:spPr>
          <a:xfrm>
            <a:off x="107504" y="332656"/>
            <a:ext cx="9036496" cy="646331"/>
          </a:xfrm>
          <a:prstGeom prst="rect">
            <a:avLst/>
          </a:prstGeom>
          <a:solidFill>
            <a:srgbClr val="C00000"/>
          </a:solidFill>
        </p:spPr>
        <p:txBody>
          <a:bodyPr wrap="square">
            <a:spAutoFit/>
          </a:bodyPr>
          <a:lstStyle/>
          <a:p>
            <a:pPr algn="ctr"/>
            <a:r>
              <a:rPr lang="ja-JP" altLang="en-US" sz="3600" dirty="0">
                <a:solidFill>
                  <a:schemeClr val="bg1"/>
                </a:solidFill>
              </a:rPr>
              <a:t>太ってしまうのは、食べる順番が原因だった</a:t>
            </a:r>
            <a:endParaRPr lang="en-US" altLang="ja-JP" sz="3600" dirty="0">
              <a:solidFill>
                <a:schemeClr val="bg1"/>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クリックすると新しいウィンドウで開きます"/>
          <p:cNvPicPr>
            <a:picLocks noChangeAspect="1" noChangeArrowheads="1"/>
          </p:cNvPicPr>
          <p:nvPr/>
        </p:nvPicPr>
        <p:blipFill>
          <a:blip r:embed="rId3" cstate="print"/>
          <a:srcRect/>
          <a:stretch>
            <a:fillRect/>
          </a:stretch>
        </p:blipFill>
        <p:spPr bwMode="auto">
          <a:xfrm>
            <a:off x="6228184" y="2564904"/>
            <a:ext cx="2704166" cy="3600221"/>
          </a:xfrm>
          <a:prstGeom prst="rect">
            <a:avLst/>
          </a:prstGeom>
          <a:noFill/>
        </p:spPr>
      </p:pic>
      <p:sp>
        <p:nvSpPr>
          <p:cNvPr id="3" name="テキスト ボックス 2"/>
          <p:cNvSpPr txBox="1"/>
          <p:nvPr/>
        </p:nvSpPr>
        <p:spPr>
          <a:xfrm>
            <a:off x="393324" y="1493261"/>
            <a:ext cx="6912768" cy="584775"/>
          </a:xfrm>
          <a:prstGeom prst="rect">
            <a:avLst/>
          </a:prstGeom>
          <a:solidFill>
            <a:schemeClr val="accent6">
              <a:lumMod val="20000"/>
              <a:lumOff val="80000"/>
            </a:schemeClr>
          </a:solidFill>
        </p:spPr>
        <p:txBody>
          <a:bodyPr wrap="square" rtlCol="0">
            <a:spAutoFit/>
          </a:bodyPr>
          <a:lstStyle/>
          <a:p>
            <a:r>
              <a:rPr kumimoji="1" lang="ja-JP" altLang="en-US" sz="3200" dirty="0" smtClean="0"/>
              <a:t>肥満とは、「体内の脂肪が多い状態」</a:t>
            </a:r>
            <a:endParaRPr kumimoji="1" lang="ja-JP" altLang="en-US" sz="3200" dirty="0"/>
          </a:p>
        </p:txBody>
      </p:sp>
      <p:sp>
        <p:nvSpPr>
          <p:cNvPr id="4" name="テキスト ボックス 3"/>
          <p:cNvSpPr txBox="1"/>
          <p:nvPr/>
        </p:nvSpPr>
        <p:spPr>
          <a:xfrm>
            <a:off x="393324" y="5387794"/>
            <a:ext cx="6351394" cy="954107"/>
          </a:xfrm>
          <a:prstGeom prst="rect">
            <a:avLst/>
          </a:prstGeom>
          <a:noFill/>
        </p:spPr>
        <p:txBody>
          <a:bodyPr wrap="square" rtlCol="0">
            <a:spAutoFit/>
          </a:bodyPr>
          <a:lstStyle/>
          <a:p>
            <a:r>
              <a:rPr lang="ja-JP" altLang="en-US" sz="2800" dirty="0" smtClean="0">
                <a:solidFill>
                  <a:srgbClr val="C00000"/>
                </a:solidFill>
              </a:rPr>
              <a:t>体脂肪を落とすことが、</a:t>
            </a:r>
            <a:endParaRPr lang="en-US" altLang="ja-JP" sz="2800" dirty="0" smtClean="0">
              <a:solidFill>
                <a:srgbClr val="C00000"/>
              </a:solidFill>
            </a:endParaRPr>
          </a:p>
          <a:p>
            <a:r>
              <a:rPr lang="ja-JP" altLang="en-US" sz="2800" dirty="0" smtClean="0">
                <a:solidFill>
                  <a:srgbClr val="C00000"/>
                </a:solidFill>
              </a:rPr>
              <a:t>本当の意味での健康的なダイエットで</a:t>
            </a:r>
            <a:r>
              <a:rPr lang="ja-JP" altLang="en-US" sz="2800" dirty="0">
                <a:solidFill>
                  <a:srgbClr val="C00000"/>
                </a:solidFill>
              </a:rPr>
              <a:t>す</a:t>
            </a:r>
            <a:endParaRPr lang="en-US" altLang="ja-JP" sz="2800" dirty="0" smtClean="0">
              <a:solidFill>
                <a:srgbClr val="C00000"/>
              </a:solidFill>
            </a:endParaRPr>
          </a:p>
        </p:txBody>
      </p:sp>
      <p:sp>
        <p:nvSpPr>
          <p:cNvPr id="5" name="テキスト ボックス 4"/>
          <p:cNvSpPr txBox="1"/>
          <p:nvPr/>
        </p:nvSpPr>
        <p:spPr>
          <a:xfrm>
            <a:off x="393324" y="2690508"/>
            <a:ext cx="6768752" cy="2308324"/>
          </a:xfrm>
          <a:prstGeom prst="rect">
            <a:avLst/>
          </a:prstGeom>
          <a:noFill/>
        </p:spPr>
        <p:txBody>
          <a:bodyPr wrap="square" rtlCol="0">
            <a:spAutoFit/>
          </a:bodyPr>
          <a:lstStyle/>
          <a:p>
            <a:r>
              <a:rPr lang="ja-JP" altLang="en-US" sz="2400" dirty="0" smtClean="0"/>
              <a:t>体脂肪を減らすためには、食事によるダイエット</a:t>
            </a:r>
            <a:endParaRPr lang="en-US" altLang="ja-JP" sz="2400" dirty="0" smtClean="0"/>
          </a:p>
          <a:p>
            <a:r>
              <a:rPr kumimoji="1" lang="ja-JP" altLang="en-US" sz="2400" dirty="0" smtClean="0"/>
              <a:t>と同時に、「代謝」を高めることが重要です</a:t>
            </a:r>
            <a:endParaRPr kumimoji="1" lang="en-US" altLang="ja-JP" sz="2400" dirty="0" smtClean="0"/>
          </a:p>
          <a:p>
            <a:endParaRPr kumimoji="1" lang="en-US" altLang="ja-JP" sz="2400" dirty="0" smtClean="0"/>
          </a:p>
          <a:p>
            <a:r>
              <a:rPr lang="ja-JP" altLang="en-US" sz="2400" dirty="0" smtClean="0"/>
              <a:t>代謝とは、食事によって取り入れた栄養分や、</a:t>
            </a:r>
            <a:endParaRPr lang="en-US" altLang="ja-JP" sz="2400" dirty="0" smtClean="0"/>
          </a:p>
          <a:p>
            <a:r>
              <a:rPr lang="ja-JP" altLang="en-US" sz="2400" dirty="0" smtClean="0"/>
              <a:t>体内に蓄えられた脂肪を燃やして、エネルギーに</a:t>
            </a:r>
            <a:endParaRPr lang="en-US" altLang="ja-JP" sz="2400" dirty="0" smtClean="0"/>
          </a:p>
          <a:p>
            <a:r>
              <a:rPr lang="ja-JP" altLang="en-US" sz="2400" dirty="0" smtClean="0"/>
              <a:t>変える働きをします</a:t>
            </a:r>
            <a:endParaRPr lang="en-US" altLang="ja-JP" sz="2400" dirty="0" smtClean="0"/>
          </a:p>
        </p:txBody>
      </p:sp>
      <p:sp>
        <p:nvSpPr>
          <p:cNvPr id="13" name="正方形/長方形 12"/>
          <p:cNvSpPr/>
          <p:nvPr/>
        </p:nvSpPr>
        <p:spPr>
          <a:xfrm>
            <a:off x="107504" y="332656"/>
            <a:ext cx="9036496" cy="646331"/>
          </a:xfrm>
          <a:prstGeom prst="rect">
            <a:avLst/>
          </a:prstGeom>
          <a:solidFill>
            <a:srgbClr val="C00000"/>
          </a:solidFill>
        </p:spPr>
        <p:txBody>
          <a:bodyPr wrap="square">
            <a:spAutoFit/>
          </a:bodyPr>
          <a:lstStyle/>
          <a:p>
            <a:pPr algn="ctr"/>
            <a:r>
              <a:rPr lang="ja-JP" altLang="en-US" sz="3600" dirty="0">
                <a:solidFill>
                  <a:schemeClr val="bg1"/>
                </a:solidFill>
              </a:rPr>
              <a:t>リバウンドしないダイエットはここが違う！</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07504" y="332656"/>
            <a:ext cx="9036496" cy="646331"/>
          </a:xfrm>
          <a:prstGeom prst="rect">
            <a:avLst/>
          </a:prstGeom>
          <a:solidFill>
            <a:srgbClr val="C00000"/>
          </a:solidFill>
        </p:spPr>
        <p:txBody>
          <a:bodyPr wrap="square">
            <a:spAutoFit/>
          </a:bodyPr>
          <a:lstStyle/>
          <a:p>
            <a:pPr algn="ctr"/>
            <a:r>
              <a:rPr lang="ja-JP" altLang="en-US" sz="3600" dirty="0" smtClean="0">
                <a:solidFill>
                  <a:schemeClr val="bg1"/>
                </a:solidFill>
              </a:rPr>
              <a:t>エネルギー代謝には３種類ある</a:t>
            </a:r>
            <a:endParaRPr lang="ja-JP" altLang="en-US" sz="3600" dirty="0">
              <a:solidFill>
                <a:schemeClr val="bg1"/>
              </a:solidFill>
            </a:endParaRPr>
          </a:p>
        </p:txBody>
      </p:sp>
      <p:sp>
        <p:nvSpPr>
          <p:cNvPr id="5" name="テキスト ボックス 4"/>
          <p:cNvSpPr txBox="1"/>
          <p:nvPr/>
        </p:nvSpPr>
        <p:spPr>
          <a:xfrm>
            <a:off x="651663" y="1124744"/>
            <a:ext cx="2031325" cy="646331"/>
          </a:xfrm>
          <a:prstGeom prst="rect">
            <a:avLst/>
          </a:prstGeom>
          <a:solidFill>
            <a:schemeClr val="accent6">
              <a:lumMod val="40000"/>
              <a:lumOff val="60000"/>
            </a:schemeClr>
          </a:solidFill>
        </p:spPr>
        <p:txBody>
          <a:bodyPr wrap="none" rtlCol="0">
            <a:spAutoFit/>
          </a:bodyPr>
          <a:lstStyle/>
          <a:p>
            <a:r>
              <a:rPr kumimoji="1" lang="ja-JP" altLang="en-US" sz="3600" dirty="0" smtClean="0"/>
              <a:t>基礎代謝</a:t>
            </a:r>
            <a:endParaRPr kumimoji="1" lang="ja-JP" altLang="en-US" sz="3600" dirty="0"/>
          </a:p>
        </p:txBody>
      </p:sp>
      <p:sp>
        <p:nvSpPr>
          <p:cNvPr id="6" name="テキスト ボックス 5"/>
          <p:cNvSpPr txBox="1"/>
          <p:nvPr/>
        </p:nvSpPr>
        <p:spPr>
          <a:xfrm>
            <a:off x="655605" y="2854677"/>
            <a:ext cx="2954655" cy="646331"/>
          </a:xfrm>
          <a:prstGeom prst="rect">
            <a:avLst/>
          </a:prstGeom>
          <a:solidFill>
            <a:schemeClr val="accent2">
              <a:lumMod val="40000"/>
              <a:lumOff val="60000"/>
            </a:schemeClr>
          </a:solidFill>
        </p:spPr>
        <p:txBody>
          <a:bodyPr wrap="none" rtlCol="0">
            <a:spAutoFit/>
          </a:bodyPr>
          <a:lstStyle/>
          <a:p>
            <a:r>
              <a:rPr kumimoji="1" lang="ja-JP" altLang="en-US" sz="3600" dirty="0" smtClean="0"/>
              <a:t>生活活動代謝</a:t>
            </a:r>
            <a:endParaRPr kumimoji="1" lang="ja-JP" altLang="en-US" sz="3600" dirty="0"/>
          </a:p>
        </p:txBody>
      </p:sp>
      <p:sp>
        <p:nvSpPr>
          <p:cNvPr id="7" name="テキスト ボックス 6"/>
          <p:cNvSpPr txBox="1"/>
          <p:nvPr/>
        </p:nvSpPr>
        <p:spPr>
          <a:xfrm>
            <a:off x="610241" y="4869160"/>
            <a:ext cx="3877985" cy="646331"/>
          </a:xfrm>
          <a:prstGeom prst="rect">
            <a:avLst/>
          </a:prstGeom>
          <a:solidFill>
            <a:schemeClr val="accent3">
              <a:lumMod val="40000"/>
              <a:lumOff val="60000"/>
            </a:schemeClr>
          </a:solidFill>
        </p:spPr>
        <p:txBody>
          <a:bodyPr wrap="none" rtlCol="0">
            <a:spAutoFit/>
          </a:bodyPr>
          <a:lstStyle/>
          <a:p>
            <a:r>
              <a:rPr kumimoji="1" lang="ja-JP" altLang="en-US" sz="3600" dirty="0" smtClean="0"/>
              <a:t>食事指導性熱代謝</a:t>
            </a:r>
            <a:endParaRPr kumimoji="1" lang="ja-JP" altLang="en-US" sz="3600" dirty="0"/>
          </a:p>
        </p:txBody>
      </p:sp>
      <p:sp>
        <p:nvSpPr>
          <p:cNvPr id="8" name="テキスト ボックス 7"/>
          <p:cNvSpPr txBox="1"/>
          <p:nvPr/>
        </p:nvSpPr>
        <p:spPr>
          <a:xfrm>
            <a:off x="630948" y="1771075"/>
            <a:ext cx="5453737" cy="923330"/>
          </a:xfrm>
          <a:prstGeom prst="rect">
            <a:avLst/>
          </a:prstGeom>
          <a:noFill/>
        </p:spPr>
        <p:txBody>
          <a:bodyPr wrap="none" rtlCol="0">
            <a:spAutoFit/>
          </a:bodyPr>
          <a:lstStyle/>
          <a:p>
            <a:r>
              <a:rPr lang="ja-JP" altLang="en-US" dirty="0" smtClean="0"/>
              <a:t>生命</a:t>
            </a:r>
            <a:r>
              <a:rPr lang="ja-JP" altLang="en-US" dirty="0"/>
              <a:t>を維持するのに必要な最小のエネルギー量</a:t>
            </a:r>
            <a:r>
              <a:rPr lang="ja-JP" altLang="en-US" dirty="0" smtClean="0"/>
              <a:t>。</a:t>
            </a:r>
            <a:endParaRPr lang="en-US" altLang="ja-JP" dirty="0" smtClean="0"/>
          </a:p>
          <a:p>
            <a:r>
              <a:rPr lang="ja-JP" altLang="en-US" dirty="0" smtClean="0"/>
              <a:t>心臓</a:t>
            </a:r>
            <a:r>
              <a:rPr lang="ja-JP" altLang="en-US" dirty="0"/>
              <a:t>を動かしたり、何もせずに横たわっている状態</a:t>
            </a:r>
            <a:r>
              <a:rPr lang="ja-JP" altLang="en-US" dirty="0" smtClean="0"/>
              <a:t>でも</a:t>
            </a:r>
            <a:endParaRPr lang="en-US" altLang="ja-JP" dirty="0" smtClean="0"/>
          </a:p>
          <a:p>
            <a:r>
              <a:rPr lang="ja-JP" altLang="en-US" dirty="0" smtClean="0"/>
              <a:t>エネルギー</a:t>
            </a:r>
            <a:r>
              <a:rPr lang="ja-JP" altLang="en-US" dirty="0"/>
              <a:t>消費量が発生しています。</a:t>
            </a:r>
            <a:endParaRPr kumimoji="1" lang="ja-JP" altLang="en-US" dirty="0"/>
          </a:p>
        </p:txBody>
      </p:sp>
      <p:sp>
        <p:nvSpPr>
          <p:cNvPr id="9" name="テキスト ボックス 8"/>
          <p:cNvSpPr txBox="1"/>
          <p:nvPr/>
        </p:nvSpPr>
        <p:spPr>
          <a:xfrm>
            <a:off x="619146" y="3524815"/>
            <a:ext cx="7135287" cy="1200329"/>
          </a:xfrm>
          <a:prstGeom prst="rect">
            <a:avLst/>
          </a:prstGeom>
          <a:noFill/>
        </p:spPr>
        <p:txBody>
          <a:bodyPr wrap="none" rtlCol="0">
            <a:spAutoFit/>
          </a:bodyPr>
          <a:lstStyle/>
          <a:p>
            <a:r>
              <a:rPr lang="ja-JP" altLang="en-US" dirty="0"/>
              <a:t>活動代謝とは仕事や運動などといった日常生活での体を動かすこと</a:t>
            </a:r>
            <a:r>
              <a:rPr lang="ja-JP" altLang="en-US" dirty="0" smtClean="0"/>
              <a:t>で</a:t>
            </a:r>
            <a:endParaRPr lang="en-US" altLang="ja-JP" dirty="0" smtClean="0"/>
          </a:p>
          <a:p>
            <a:r>
              <a:rPr lang="ja-JP" altLang="en-US" dirty="0" smtClean="0"/>
              <a:t>消費</a:t>
            </a:r>
            <a:r>
              <a:rPr lang="ja-JP" altLang="en-US" dirty="0"/>
              <a:t>されるエネルギーのこと</a:t>
            </a:r>
            <a:r>
              <a:rPr lang="ja-JP" altLang="en-US" dirty="0" smtClean="0"/>
              <a:t>。日頃</a:t>
            </a:r>
            <a:r>
              <a:rPr lang="ja-JP" altLang="en-US" dirty="0"/>
              <a:t>から運動をしたり肉体労働の人</a:t>
            </a:r>
            <a:r>
              <a:rPr lang="ja-JP" altLang="en-US" dirty="0" smtClean="0"/>
              <a:t>は</a:t>
            </a:r>
            <a:endParaRPr lang="en-US" altLang="ja-JP" dirty="0" smtClean="0"/>
          </a:p>
          <a:p>
            <a:r>
              <a:rPr lang="ja-JP" altLang="en-US" dirty="0" smtClean="0"/>
              <a:t>この</a:t>
            </a:r>
            <a:r>
              <a:rPr lang="ja-JP" altLang="en-US" dirty="0"/>
              <a:t>代謝量が高いのですが、デスクワーク中心の人や運動をしない人</a:t>
            </a:r>
            <a:r>
              <a:rPr lang="ja-JP" altLang="en-US" dirty="0" smtClean="0"/>
              <a:t>は</a:t>
            </a:r>
            <a:endParaRPr lang="en-US" altLang="ja-JP" dirty="0" smtClean="0"/>
          </a:p>
          <a:p>
            <a:r>
              <a:rPr lang="ja-JP" altLang="en-US" dirty="0" smtClean="0"/>
              <a:t>この</a:t>
            </a:r>
            <a:r>
              <a:rPr lang="ja-JP" altLang="en-US" dirty="0"/>
              <a:t>代謝が低くなります</a:t>
            </a:r>
            <a:r>
              <a:rPr lang="ja-JP" altLang="en-US" dirty="0" smtClean="0"/>
              <a:t>。</a:t>
            </a:r>
            <a:endParaRPr lang="ja-JP" altLang="en-US" dirty="0"/>
          </a:p>
        </p:txBody>
      </p:sp>
      <p:sp>
        <p:nvSpPr>
          <p:cNvPr id="10" name="テキスト ボックス 9"/>
          <p:cNvSpPr txBox="1"/>
          <p:nvPr/>
        </p:nvSpPr>
        <p:spPr>
          <a:xfrm>
            <a:off x="662427" y="5602014"/>
            <a:ext cx="7092006" cy="923330"/>
          </a:xfrm>
          <a:prstGeom prst="rect">
            <a:avLst/>
          </a:prstGeom>
          <a:noFill/>
        </p:spPr>
        <p:txBody>
          <a:bodyPr wrap="none" rtlCol="0">
            <a:spAutoFit/>
          </a:bodyPr>
          <a:lstStyle/>
          <a:p>
            <a:r>
              <a:rPr lang="ja-JP" altLang="en-US" dirty="0"/>
              <a:t>食事誘導性熱代謝とは食事をする際に起こるエネルギー消費のことで</a:t>
            </a:r>
            <a:r>
              <a:rPr lang="ja-JP" altLang="en-US" dirty="0" smtClean="0"/>
              <a:t>、</a:t>
            </a:r>
            <a:endParaRPr lang="en-US" altLang="ja-JP" dirty="0" smtClean="0"/>
          </a:p>
          <a:p>
            <a:r>
              <a:rPr lang="ja-JP" altLang="en-US" dirty="0" smtClean="0"/>
              <a:t>食事中</a:t>
            </a:r>
            <a:r>
              <a:rPr lang="ja-JP" altLang="en-US" dirty="0"/>
              <a:t>や食べた後に体が温まってきたり汗ばむなど</a:t>
            </a:r>
            <a:r>
              <a:rPr lang="ja-JP" altLang="en-US" dirty="0" smtClean="0"/>
              <a:t>、</a:t>
            </a:r>
            <a:endParaRPr lang="en-US" altLang="ja-JP" dirty="0" smtClean="0"/>
          </a:p>
          <a:p>
            <a:r>
              <a:rPr lang="ja-JP" altLang="en-US" dirty="0" smtClean="0"/>
              <a:t>食事</a:t>
            </a:r>
            <a:r>
              <a:rPr lang="ja-JP" altLang="en-US" dirty="0"/>
              <a:t>という行為によって消費されるエネルギーのことです。</a:t>
            </a:r>
            <a:endParaRPr kumimoji="1" lang="ja-JP" altLang="en-US" dirty="0"/>
          </a:p>
        </p:txBody>
      </p:sp>
    </p:spTree>
    <p:extLst>
      <p:ext uri="{BB962C8B-B14F-4D97-AF65-F5344CB8AC3E}">
        <p14:creationId xmlns:p14="http://schemas.microsoft.com/office/powerpoint/2010/main" val="34448579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星 24 4"/>
          <p:cNvSpPr/>
          <p:nvPr/>
        </p:nvSpPr>
        <p:spPr>
          <a:xfrm>
            <a:off x="2735796" y="232737"/>
            <a:ext cx="3672408" cy="2491373"/>
          </a:xfrm>
          <a:prstGeom prst="star24">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idx="4294967295"/>
          </p:nvPr>
        </p:nvSpPr>
        <p:spPr>
          <a:xfrm>
            <a:off x="467544" y="260648"/>
            <a:ext cx="7931150" cy="2722562"/>
          </a:xfrm>
        </p:spPr>
        <p:txBody>
          <a:bodyPr>
            <a:normAutofit fontScale="90000"/>
          </a:bodyPr>
          <a:lstStyle/>
          <a:p>
            <a:r>
              <a:rPr kumimoji="1" lang="ja-JP" altLang="en-US" dirty="0" smtClean="0"/>
              <a:t>まずは、やせるために必要なものと</a:t>
            </a:r>
            <a:r>
              <a:rPr kumimoji="1" lang="en-US" altLang="ja-JP" dirty="0" smtClean="0"/>
              <a:t/>
            </a:r>
            <a:br>
              <a:rPr kumimoji="1" lang="en-US" altLang="ja-JP" dirty="0" smtClean="0"/>
            </a:br>
            <a:r>
              <a:rPr lang="ja-JP" altLang="en-US" dirty="0" smtClean="0"/>
              <a:t>太る</a:t>
            </a:r>
            <a:r>
              <a:rPr lang="ja-JP" altLang="en-US" dirty="0"/>
              <a:t>リスク</a:t>
            </a:r>
            <a:r>
              <a:rPr lang="ja-JP" altLang="en-US" dirty="0" smtClean="0"/>
              <a:t>があるものを</a:t>
            </a:r>
            <a:r>
              <a:rPr lang="en-US" altLang="ja-JP" dirty="0" smtClean="0"/>
              <a:t/>
            </a:r>
            <a:br>
              <a:rPr lang="en-US" altLang="ja-JP" dirty="0" smtClean="0"/>
            </a:br>
            <a:r>
              <a:rPr lang="ja-JP" altLang="en-US" dirty="0"/>
              <a:t>知</a:t>
            </a:r>
            <a:r>
              <a:rPr lang="ja-JP" altLang="en-US" dirty="0" smtClean="0"/>
              <a:t>ることが大切です！</a:t>
            </a:r>
            <a:endParaRPr kumimoji="1" lang="ja-JP" altLang="en-US" dirty="0"/>
          </a:p>
        </p:txBody>
      </p:sp>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39952" y="2492896"/>
            <a:ext cx="4649911" cy="4365104"/>
          </a:xfrm>
          <a:prstGeom prst="rect">
            <a:avLst/>
          </a:prstGeom>
        </p:spPr>
      </p:pic>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3284984"/>
            <a:ext cx="3810000" cy="3181350"/>
          </a:xfrm>
          <a:prstGeom prst="rect">
            <a:avLst/>
          </a:prstGeom>
        </p:spPr>
      </p:pic>
    </p:spTree>
    <p:extLst>
      <p:ext uri="{BB962C8B-B14F-4D97-AF65-F5344CB8AC3E}">
        <p14:creationId xmlns:p14="http://schemas.microsoft.com/office/powerpoint/2010/main" val="26066533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5333" y="2240868"/>
            <a:ext cx="9144000" cy="237626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0" y="2348880"/>
            <a:ext cx="9144000" cy="2123658"/>
          </a:xfrm>
          <a:prstGeom prst="rect">
            <a:avLst/>
          </a:prstGeom>
        </p:spPr>
        <p:txBody>
          <a:bodyPr wrap="square">
            <a:spAutoFit/>
          </a:bodyPr>
          <a:lstStyle/>
          <a:p>
            <a:pPr algn="ctr"/>
            <a:r>
              <a:rPr lang="ja-JP" altLang="en-US" sz="4400" dirty="0" smtClean="0">
                <a:solidFill>
                  <a:schemeClr val="bg1"/>
                </a:solidFill>
              </a:rPr>
              <a:t>日々の食事内容を意識して</a:t>
            </a:r>
            <a:endParaRPr lang="en-US" altLang="ja-JP" sz="4400" dirty="0" smtClean="0">
              <a:solidFill>
                <a:schemeClr val="bg1"/>
              </a:solidFill>
            </a:endParaRPr>
          </a:p>
          <a:p>
            <a:pPr algn="ctr"/>
            <a:r>
              <a:rPr lang="ja-JP" altLang="en-US" sz="4400" dirty="0" smtClean="0">
                <a:solidFill>
                  <a:schemeClr val="bg1"/>
                </a:solidFill>
              </a:rPr>
              <a:t>太りにくい、いい</a:t>
            </a:r>
            <a:r>
              <a:rPr lang="ja-JP" altLang="en-US" sz="4400" dirty="0">
                <a:solidFill>
                  <a:schemeClr val="bg1"/>
                </a:solidFill>
              </a:rPr>
              <a:t>食事</a:t>
            </a:r>
            <a:r>
              <a:rPr lang="ja-JP" altLang="en-US" sz="4400" dirty="0" smtClean="0">
                <a:solidFill>
                  <a:schemeClr val="bg1"/>
                </a:solidFill>
              </a:rPr>
              <a:t>習慣を</a:t>
            </a:r>
            <a:endParaRPr lang="en-US" altLang="ja-JP" sz="4400" dirty="0" smtClean="0">
              <a:solidFill>
                <a:schemeClr val="bg1"/>
              </a:solidFill>
            </a:endParaRPr>
          </a:p>
          <a:p>
            <a:pPr algn="ctr"/>
            <a:r>
              <a:rPr lang="ja-JP" altLang="en-US" sz="4400" dirty="0" smtClean="0">
                <a:solidFill>
                  <a:schemeClr val="bg1"/>
                </a:solidFill>
              </a:rPr>
              <a:t>身に付けましょう！</a:t>
            </a:r>
            <a:endParaRPr lang="ja-JP" altLang="en-US" sz="4400" dirty="0">
              <a:solidFill>
                <a:schemeClr val="bg1"/>
              </a:solidFill>
            </a:endParaRPr>
          </a:p>
        </p:txBody>
      </p:sp>
    </p:spTree>
    <p:extLst>
      <p:ext uri="{BB962C8B-B14F-4D97-AF65-F5344CB8AC3E}">
        <p14:creationId xmlns:p14="http://schemas.microsoft.com/office/powerpoint/2010/main" val="41774920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323528" y="2535723"/>
            <a:ext cx="6336704" cy="1323439"/>
          </a:xfrm>
          <a:prstGeom prst="rect">
            <a:avLst/>
          </a:prstGeom>
          <a:solidFill>
            <a:srgbClr val="C00000"/>
          </a:solidFill>
        </p:spPr>
        <p:txBody>
          <a:bodyPr wrap="square" rtlCol="0">
            <a:spAutoFit/>
          </a:bodyPr>
          <a:lstStyle/>
          <a:p>
            <a:r>
              <a:rPr lang="ja-JP" altLang="en-US" sz="4000" dirty="0" smtClean="0">
                <a:solidFill>
                  <a:schemeClr val="bg1"/>
                </a:solidFill>
              </a:rPr>
              <a:t>体重</a:t>
            </a:r>
            <a:r>
              <a:rPr lang="en-US" altLang="ja-JP" sz="4000" dirty="0" smtClean="0">
                <a:solidFill>
                  <a:schemeClr val="bg1"/>
                </a:solidFill>
              </a:rPr>
              <a:t>×0.3</a:t>
            </a:r>
            <a:r>
              <a:rPr lang="ja-JP" altLang="en-US" sz="4000" dirty="0" smtClean="0">
                <a:solidFill>
                  <a:schemeClr val="bg1"/>
                </a:solidFill>
              </a:rPr>
              <a:t>リットル、</a:t>
            </a:r>
            <a:endParaRPr lang="en-US" altLang="ja-JP" sz="4000" dirty="0" smtClean="0">
              <a:solidFill>
                <a:schemeClr val="bg1"/>
              </a:solidFill>
            </a:endParaRPr>
          </a:p>
          <a:p>
            <a:r>
              <a:rPr lang="ja-JP" altLang="en-US" sz="4000" dirty="0" smtClean="0">
                <a:solidFill>
                  <a:schemeClr val="bg1"/>
                </a:solidFill>
              </a:rPr>
              <a:t>または体重</a:t>
            </a:r>
            <a:r>
              <a:rPr lang="en-US" altLang="ja-JP" sz="4000" dirty="0" smtClean="0">
                <a:solidFill>
                  <a:schemeClr val="bg1"/>
                </a:solidFill>
              </a:rPr>
              <a:t>×0.4</a:t>
            </a:r>
            <a:r>
              <a:rPr lang="ja-JP" altLang="en-US" sz="4000" dirty="0" smtClean="0">
                <a:solidFill>
                  <a:schemeClr val="bg1"/>
                </a:solidFill>
              </a:rPr>
              <a:t>リットル</a:t>
            </a:r>
            <a:endParaRPr kumimoji="1" lang="ja-JP" altLang="en-US" sz="4000" dirty="0">
              <a:solidFill>
                <a:schemeClr val="bg1"/>
              </a:solidFill>
            </a:endParaRPr>
          </a:p>
        </p:txBody>
      </p:sp>
      <p:grpSp>
        <p:nvGrpSpPr>
          <p:cNvPr id="14" name="グループ化 13"/>
          <p:cNvGrpSpPr/>
          <p:nvPr/>
        </p:nvGrpSpPr>
        <p:grpSpPr>
          <a:xfrm>
            <a:off x="323528" y="4933036"/>
            <a:ext cx="4032448" cy="1440160"/>
            <a:chOff x="611560" y="3717032"/>
            <a:chExt cx="4032448" cy="1440160"/>
          </a:xfrm>
        </p:grpSpPr>
        <p:sp>
          <p:nvSpPr>
            <p:cNvPr id="13" name="円/楕円 12"/>
            <p:cNvSpPr/>
            <p:nvPr/>
          </p:nvSpPr>
          <p:spPr>
            <a:xfrm>
              <a:off x="611560" y="3717032"/>
              <a:ext cx="4032448" cy="1440160"/>
            </a:xfrm>
            <a:prstGeom prst="ellipse">
              <a:avLst/>
            </a:prstGeom>
            <a:solidFill>
              <a:schemeClr val="accent1">
                <a:lumMod val="20000"/>
                <a:lumOff val="8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1035032" y="4054713"/>
              <a:ext cx="3248936" cy="769441"/>
            </a:xfrm>
            <a:prstGeom prst="rect">
              <a:avLst/>
            </a:prstGeom>
          </p:spPr>
          <p:txBody>
            <a:bodyPr wrap="square">
              <a:spAutoFit/>
            </a:bodyPr>
            <a:lstStyle/>
            <a:p>
              <a:pPr lvl="0" fontAlgn="base"/>
              <a:r>
                <a:rPr lang="ja-JP" altLang="en-US" sz="4400" dirty="0" smtClean="0">
                  <a:solidFill>
                    <a:srgbClr val="0070C0"/>
                  </a:solidFill>
                  <a:latin typeface="04かんじゅくゴシック" panose="02000600000000000000" pitchFamily="50" charset="-128"/>
                  <a:ea typeface="04かんじゅくゴシック" panose="02000600000000000000" pitchFamily="50" charset="-128"/>
                </a:rPr>
                <a:t>水はやせ薬</a:t>
              </a:r>
            </a:p>
          </p:txBody>
        </p:sp>
      </p:grpSp>
      <p:sp>
        <p:nvSpPr>
          <p:cNvPr id="11" name="正方形/長方形 10"/>
          <p:cNvSpPr/>
          <p:nvPr/>
        </p:nvSpPr>
        <p:spPr>
          <a:xfrm>
            <a:off x="0" y="332656"/>
            <a:ext cx="9144000" cy="129614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1188132" y="581779"/>
            <a:ext cx="6840252" cy="830997"/>
          </a:xfrm>
          <a:prstGeom prst="rect">
            <a:avLst/>
          </a:prstGeom>
          <a:noFill/>
        </p:spPr>
        <p:txBody>
          <a:bodyPr wrap="square" rtlCol="0">
            <a:spAutoFit/>
          </a:bodyPr>
          <a:lstStyle/>
          <a:p>
            <a:pPr algn="ctr"/>
            <a:r>
              <a:rPr kumimoji="1" lang="ja-JP" altLang="en-US" sz="4800" dirty="0" smtClean="0">
                <a:solidFill>
                  <a:schemeClr val="bg1"/>
                </a:solidFill>
              </a:rPr>
              <a:t>水をたくさん飲みましょう</a:t>
            </a:r>
            <a:endParaRPr kumimoji="1" lang="ja-JP" altLang="en-US" sz="6000" dirty="0">
              <a:solidFill>
                <a:schemeClr val="bg1"/>
              </a:solidFill>
            </a:endParaRPr>
          </a:p>
        </p:txBody>
      </p: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5451" y="4110998"/>
            <a:ext cx="2125613" cy="2319438"/>
          </a:xfrm>
          <a:prstGeom prst="rect">
            <a:avLst/>
          </a:prstGeom>
        </p:spPr>
      </p:pic>
      <p:sp>
        <p:nvSpPr>
          <p:cNvPr id="15" name="テキスト ボックス 14"/>
          <p:cNvSpPr txBox="1"/>
          <p:nvPr/>
        </p:nvSpPr>
        <p:spPr>
          <a:xfrm>
            <a:off x="323528" y="1772816"/>
            <a:ext cx="1313180" cy="769441"/>
          </a:xfrm>
          <a:prstGeom prst="rect">
            <a:avLst/>
          </a:prstGeom>
          <a:noFill/>
        </p:spPr>
        <p:txBody>
          <a:bodyPr wrap="none" rtlCol="0">
            <a:spAutoFit/>
          </a:bodyPr>
          <a:lstStyle/>
          <a:p>
            <a:r>
              <a:rPr kumimoji="1" lang="ja-JP" altLang="en-US" sz="4400" dirty="0" smtClean="0"/>
              <a:t>適量</a:t>
            </a:r>
            <a:endParaRPr kumimoji="1" lang="ja-JP" altLang="en-US" sz="4400" dirty="0"/>
          </a:p>
        </p:txBody>
      </p:sp>
      <p:pic>
        <p:nvPicPr>
          <p:cNvPr id="17" name="Picture 1" descr="C:\Users\麻美\Desktop\日本痩身美容協会\089204.png"/>
          <p:cNvPicPr>
            <a:picLocks noChangeAspect="1" noChangeArrowheads="1"/>
          </p:cNvPicPr>
          <p:nvPr/>
        </p:nvPicPr>
        <p:blipFill>
          <a:blip r:embed="rId3" cstate="print"/>
          <a:srcRect/>
          <a:stretch>
            <a:fillRect/>
          </a:stretch>
        </p:blipFill>
        <p:spPr bwMode="auto">
          <a:xfrm>
            <a:off x="5410323" y="3356992"/>
            <a:ext cx="3615072" cy="3429000"/>
          </a:xfrm>
          <a:prstGeom prst="rect">
            <a:avLst/>
          </a:prstGeom>
          <a:noFill/>
        </p:spPr>
      </p:pic>
    </p:spTree>
    <p:extLst>
      <p:ext uri="{BB962C8B-B14F-4D97-AF65-F5344CB8AC3E}">
        <p14:creationId xmlns:p14="http://schemas.microsoft.com/office/powerpoint/2010/main" val="13520236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107504" y="1556792"/>
            <a:ext cx="8712968" cy="707886"/>
          </a:xfrm>
          <a:prstGeom prst="rect">
            <a:avLst/>
          </a:prstGeom>
          <a:solidFill>
            <a:srgbClr val="C00000"/>
          </a:solidFill>
        </p:spPr>
        <p:txBody>
          <a:bodyPr wrap="square">
            <a:spAutoFit/>
          </a:bodyPr>
          <a:lstStyle/>
          <a:p>
            <a:r>
              <a:rPr lang="ja-JP" altLang="en-US" sz="4000" dirty="0">
                <a:solidFill>
                  <a:schemeClr val="bg1"/>
                </a:solidFill>
                <a:latin typeface="+mj-ea"/>
                <a:ea typeface="+mj-ea"/>
                <a:cs typeface="Times New Roman" pitchFamily="18" charset="0"/>
              </a:rPr>
              <a:t>①代謝があがる！</a:t>
            </a:r>
            <a:endParaRPr lang="ja-JP" altLang="en-US" sz="4000" dirty="0">
              <a:solidFill>
                <a:schemeClr val="bg1"/>
              </a:solidFill>
              <a:latin typeface="+mj-ea"/>
              <a:ea typeface="+mj-ea"/>
            </a:endParaRPr>
          </a:p>
        </p:txBody>
      </p:sp>
      <p:pic>
        <p:nvPicPr>
          <p:cNvPr id="10" name="Picture 1" descr="C:\Users\麻美\Desktop\日本痩身美容協会\テキスト作成データ\101927.png"/>
          <p:cNvPicPr>
            <a:picLocks noChangeAspect="1" noChangeArrowheads="1"/>
          </p:cNvPicPr>
          <p:nvPr/>
        </p:nvPicPr>
        <p:blipFill>
          <a:blip r:embed="rId2" cstate="print"/>
          <a:srcRect/>
          <a:stretch>
            <a:fillRect/>
          </a:stretch>
        </p:blipFill>
        <p:spPr bwMode="auto">
          <a:xfrm>
            <a:off x="6876256" y="214285"/>
            <a:ext cx="1944216" cy="2050394"/>
          </a:xfrm>
          <a:prstGeom prst="rect">
            <a:avLst/>
          </a:prstGeom>
          <a:noFill/>
        </p:spPr>
      </p:pic>
      <p:sp>
        <p:nvSpPr>
          <p:cNvPr id="12" name="角丸四角形 11"/>
          <p:cNvSpPr/>
          <p:nvPr/>
        </p:nvSpPr>
        <p:spPr>
          <a:xfrm>
            <a:off x="395536" y="260648"/>
            <a:ext cx="5760640" cy="1152128"/>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15" name="二等辺三角形 14"/>
          <p:cNvSpPr/>
          <p:nvPr/>
        </p:nvSpPr>
        <p:spPr>
          <a:xfrm rot="7094695">
            <a:off x="5851103" y="414210"/>
            <a:ext cx="504056" cy="1080120"/>
          </a:xfrm>
          <a:prstGeom prs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2" name="正方形/長方形 1"/>
          <p:cNvSpPr/>
          <p:nvPr/>
        </p:nvSpPr>
        <p:spPr>
          <a:xfrm>
            <a:off x="683568" y="404664"/>
            <a:ext cx="5040560" cy="830997"/>
          </a:xfrm>
          <a:prstGeom prst="rect">
            <a:avLst/>
          </a:prstGeom>
        </p:spPr>
        <p:txBody>
          <a:bodyPr wrap="square">
            <a:spAutoFit/>
          </a:bodyPr>
          <a:lstStyle/>
          <a:p>
            <a:pPr algn="ctr"/>
            <a:r>
              <a:rPr lang="ja-JP" altLang="ja-JP" sz="2400" b="1" dirty="0">
                <a:latin typeface="+mj-ea"/>
                <a:ea typeface="+mj-ea"/>
              </a:rPr>
              <a:t>なぜ</a:t>
            </a:r>
            <a:r>
              <a:rPr lang="ja-JP" altLang="en-US" sz="2400" b="1" dirty="0">
                <a:latin typeface="+mj-ea"/>
                <a:ea typeface="+mj-ea"/>
              </a:rPr>
              <a:t>や</a:t>
            </a:r>
            <a:r>
              <a:rPr lang="ja-JP" altLang="ja-JP" sz="2400" b="1" dirty="0">
                <a:latin typeface="+mj-ea"/>
                <a:ea typeface="+mj-ea"/>
              </a:rPr>
              <a:t>せるために</a:t>
            </a:r>
            <a:endParaRPr lang="en-US" altLang="ja-JP" sz="2400" b="1" dirty="0">
              <a:latin typeface="+mj-ea"/>
              <a:ea typeface="+mj-ea"/>
            </a:endParaRPr>
          </a:p>
          <a:p>
            <a:pPr algn="ctr"/>
            <a:r>
              <a:rPr lang="ja-JP" altLang="ja-JP" sz="2400" b="1" dirty="0">
                <a:latin typeface="+mj-ea"/>
                <a:ea typeface="+mj-ea"/>
              </a:rPr>
              <a:t>水を飲むことが必要なの？</a:t>
            </a:r>
            <a:r>
              <a:rPr lang="ja-JP" altLang="ja-JP" dirty="0">
                <a:latin typeface="+mj-ea"/>
                <a:ea typeface="+mj-ea"/>
              </a:rPr>
              <a:t>　　</a:t>
            </a:r>
            <a:endParaRPr lang="ja-JP" altLang="en-US" dirty="0">
              <a:latin typeface="+mj-ea"/>
              <a:ea typeface="+mj-ea"/>
            </a:endParaRPr>
          </a:p>
        </p:txBody>
      </p:sp>
      <p:pic>
        <p:nvPicPr>
          <p:cNvPr id="8" name="Picture 3" descr="C:\Users\麻美\Desktop\日本痩身美容協会\124192.png"/>
          <p:cNvPicPr>
            <a:picLocks noChangeAspect="1" noChangeArrowheads="1"/>
          </p:cNvPicPr>
          <p:nvPr/>
        </p:nvPicPr>
        <p:blipFill>
          <a:blip r:embed="rId3" cstate="print"/>
          <a:srcRect/>
          <a:stretch>
            <a:fillRect/>
          </a:stretch>
        </p:blipFill>
        <p:spPr bwMode="auto">
          <a:xfrm>
            <a:off x="5868144" y="2898993"/>
            <a:ext cx="2861030" cy="3586104"/>
          </a:xfrm>
          <a:prstGeom prst="rect">
            <a:avLst/>
          </a:prstGeom>
          <a:noFill/>
        </p:spPr>
      </p:pic>
      <p:sp>
        <p:nvSpPr>
          <p:cNvPr id="13" name="テキスト ボックス 12"/>
          <p:cNvSpPr txBox="1"/>
          <p:nvPr/>
        </p:nvSpPr>
        <p:spPr>
          <a:xfrm>
            <a:off x="399890" y="2564904"/>
            <a:ext cx="5921814" cy="1077218"/>
          </a:xfrm>
          <a:prstGeom prst="rect">
            <a:avLst/>
          </a:prstGeom>
          <a:noFill/>
        </p:spPr>
        <p:txBody>
          <a:bodyPr wrap="none" rtlCol="0">
            <a:spAutoFit/>
          </a:bodyPr>
          <a:lstStyle/>
          <a:p>
            <a:r>
              <a:rPr lang="ja-JP" altLang="ja-JP" sz="3200" dirty="0">
                <a:latin typeface="+mj-ea"/>
                <a:ea typeface="+mj-ea"/>
              </a:rPr>
              <a:t>水を飲んで血液がきれいになると</a:t>
            </a:r>
            <a:endParaRPr lang="en-US" altLang="ja-JP" sz="3200" dirty="0">
              <a:latin typeface="+mj-ea"/>
              <a:ea typeface="+mj-ea"/>
            </a:endParaRPr>
          </a:p>
          <a:p>
            <a:r>
              <a:rPr lang="ja-JP" altLang="ja-JP" sz="3200" dirty="0">
                <a:latin typeface="+mj-ea"/>
                <a:ea typeface="+mj-ea"/>
              </a:rPr>
              <a:t>代謝があがります。</a:t>
            </a:r>
            <a:endParaRPr lang="en-US" altLang="ja-JP" sz="3200" dirty="0">
              <a:latin typeface="+mj-ea"/>
              <a:ea typeface="+mj-ea"/>
            </a:endParaRPr>
          </a:p>
        </p:txBody>
      </p:sp>
      <p:pic>
        <p:nvPicPr>
          <p:cNvPr id="16" name="Picture 3" descr="クリックすると新しいウィンドウで開きます"/>
          <p:cNvPicPr>
            <a:picLocks noChangeAspect="1" noChangeArrowheads="1"/>
          </p:cNvPicPr>
          <p:nvPr/>
        </p:nvPicPr>
        <p:blipFill>
          <a:blip r:embed="rId4" cstate="print"/>
          <a:srcRect/>
          <a:stretch>
            <a:fillRect/>
          </a:stretch>
        </p:blipFill>
        <p:spPr bwMode="auto">
          <a:xfrm>
            <a:off x="1378400" y="4692045"/>
            <a:ext cx="3312368" cy="2115775"/>
          </a:xfrm>
          <a:prstGeom prst="rect">
            <a:avLst/>
          </a:prstGeom>
          <a:noFill/>
        </p:spPr>
      </p:pic>
      <p:sp>
        <p:nvSpPr>
          <p:cNvPr id="17" name="テキスト ボックス 16"/>
          <p:cNvSpPr txBox="1"/>
          <p:nvPr/>
        </p:nvSpPr>
        <p:spPr>
          <a:xfrm>
            <a:off x="478781" y="3861048"/>
            <a:ext cx="5245347" cy="830997"/>
          </a:xfrm>
          <a:prstGeom prst="rect">
            <a:avLst/>
          </a:prstGeom>
          <a:noFill/>
        </p:spPr>
        <p:txBody>
          <a:bodyPr wrap="none" rtlCol="0">
            <a:spAutoFit/>
          </a:bodyPr>
          <a:lstStyle/>
          <a:p>
            <a:r>
              <a:rPr lang="ja-JP" altLang="ja-JP" sz="2400" dirty="0">
                <a:latin typeface="+mj-ea"/>
                <a:ea typeface="+mj-ea"/>
              </a:rPr>
              <a:t>水を飲んで血液サラサラにすることは、</a:t>
            </a:r>
            <a:endParaRPr lang="en-US" altLang="ja-JP" sz="2400" dirty="0">
              <a:latin typeface="+mj-ea"/>
              <a:ea typeface="+mj-ea"/>
            </a:endParaRPr>
          </a:p>
          <a:p>
            <a:r>
              <a:rPr lang="ja-JP" altLang="en-US" sz="2400" dirty="0" smtClean="0">
                <a:latin typeface="+mj-ea"/>
                <a:ea typeface="+mj-ea"/>
              </a:rPr>
              <a:t>血行促進につながり、代謝もアップ！</a:t>
            </a:r>
            <a:endParaRPr kumimoji="1" lang="ja-JP" altLang="en-US" sz="2400" dirty="0">
              <a:latin typeface="+mj-ea"/>
              <a:ea typeface="+mj-ea"/>
            </a:endParaRPr>
          </a:p>
        </p:txBody>
      </p:sp>
    </p:spTree>
    <p:extLst>
      <p:ext uri="{BB962C8B-B14F-4D97-AF65-F5344CB8AC3E}">
        <p14:creationId xmlns:p14="http://schemas.microsoft.com/office/powerpoint/2010/main" val="16336960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p:cNvSpPr txBox="1"/>
          <p:nvPr/>
        </p:nvSpPr>
        <p:spPr>
          <a:xfrm>
            <a:off x="395536" y="4284506"/>
            <a:ext cx="4680520" cy="1952806"/>
          </a:xfrm>
          <a:prstGeom prst="rect">
            <a:avLst/>
          </a:prstGeom>
          <a:noFill/>
        </p:spPr>
        <p:txBody>
          <a:bodyPr wrap="square" tIns="144000" bIns="144000" rtlCol="0">
            <a:spAutoFit/>
          </a:bodyPr>
          <a:lstStyle/>
          <a:p>
            <a:r>
              <a:rPr lang="ja-JP" altLang="ja-JP" sz="3600" dirty="0">
                <a:latin typeface="+mj-ea"/>
                <a:ea typeface="+mj-ea"/>
              </a:rPr>
              <a:t>現代の日本人は</a:t>
            </a:r>
            <a:r>
              <a:rPr lang="ja-JP" altLang="ja-JP" sz="3600" dirty="0" smtClean="0">
                <a:latin typeface="+mj-ea"/>
                <a:ea typeface="+mj-ea"/>
              </a:rPr>
              <a:t>、</a:t>
            </a:r>
            <a:endParaRPr lang="en-US" altLang="ja-JP" sz="3600" dirty="0" smtClean="0">
              <a:latin typeface="+mj-ea"/>
              <a:ea typeface="+mj-ea"/>
            </a:endParaRPr>
          </a:p>
          <a:p>
            <a:r>
              <a:rPr lang="ja-JP" altLang="ja-JP" sz="3600" b="1" dirty="0" smtClean="0">
                <a:solidFill>
                  <a:srgbClr val="C00000"/>
                </a:solidFill>
                <a:latin typeface="+mj-ea"/>
                <a:ea typeface="+mj-ea"/>
              </a:rPr>
              <a:t>単純</a:t>
            </a:r>
            <a:r>
              <a:rPr lang="ja-JP" altLang="ja-JP" sz="3600" b="1" dirty="0">
                <a:solidFill>
                  <a:srgbClr val="C00000"/>
                </a:solidFill>
                <a:latin typeface="+mj-ea"/>
                <a:ea typeface="+mj-ea"/>
              </a:rPr>
              <a:t>に水分不足</a:t>
            </a:r>
            <a:r>
              <a:rPr lang="ja-JP" altLang="ja-JP" sz="3600" dirty="0">
                <a:latin typeface="+mj-ea"/>
                <a:ea typeface="+mj-ea"/>
              </a:rPr>
              <a:t>による</a:t>
            </a:r>
            <a:endParaRPr lang="en-US" altLang="ja-JP" sz="3600" dirty="0">
              <a:latin typeface="+mj-ea"/>
              <a:ea typeface="+mj-ea"/>
            </a:endParaRPr>
          </a:p>
          <a:p>
            <a:r>
              <a:rPr lang="ja-JP" altLang="ja-JP" sz="3600" dirty="0">
                <a:latin typeface="+mj-ea"/>
                <a:ea typeface="+mj-ea"/>
              </a:rPr>
              <a:t>便秘の方が</a:t>
            </a:r>
            <a:r>
              <a:rPr lang="ja-JP" altLang="ja-JP" sz="3600" dirty="0" smtClean="0">
                <a:latin typeface="+mj-ea"/>
                <a:ea typeface="+mj-ea"/>
              </a:rPr>
              <a:t>多い</a:t>
            </a:r>
            <a:r>
              <a:rPr lang="ja-JP" altLang="en-US" sz="3600" dirty="0" smtClean="0">
                <a:latin typeface="+mj-ea"/>
                <a:ea typeface="+mj-ea"/>
              </a:rPr>
              <a:t>。</a:t>
            </a:r>
            <a:endParaRPr lang="ja-JP" altLang="ja-JP" sz="3600" dirty="0">
              <a:latin typeface="+mj-ea"/>
              <a:ea typeface="+mj-ea"/>
            </a:endParaRPr>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6633" y="2131637"/>
            <a:ext cx="3810000" cy="3800475"/>
          </a:xfrm>
          <a:prstGeom prst="rect">
            <a:avLst/>
          </a:prstGeom>
        </p:spPr>
      </p:pic>
      <p:sp>
        <p:nvSpPr>
          <p:cNvPr id="13" name="テキスト ボックス 12"/>
          <p:cNvSpPr txBox="1"/>
          <p:nvPr/>
        </p:nvSpPr>
        <p:spPr>
          <a:xfrm>
            <a:off x="251520" y="1167971"/>
            <a:ext cx="8356775" cy="584775"/>
          </a:xfrm>
          <a:prstGeom prst="rect">
            <a:avLst/>
          </a:prstGeom>
          <a:noFill/>
        </p:spPr>
        <p:txBody>
          <a:bodyPr wrap="none" rtlCol="0">
            <a:spAutoFit/>
          </a:bodyPr>
          <a:lstStyle/>
          <a:p>
            <a:r>
              <a:rPr lang="ja-JP" altLang="ja-JP" sz="3200" dirty="0">
                <a:latin typeface="+mj-ea"/>
                <a:ea typeface="+mj-ea"/>
              </a:rPr>
              <a:t>ダイエットで２つめに大切なのが、腸の状態です</a:t>
            </a:r>
            <a:endParaRPr kumimoji="1" lang="ja-JP" altLang="en-US" sz="3200" dirty="0">
              <a:latin typeface="+mj-ea"/>
              <a:ea typeface="+mj-ea"/>
            </a:endParaRPr>
          </a:p>
        </p:txBody>
      </p:sp>
      <p:sp>
        <p:nvSpPr>
          <p:cNvPr id="17" name="角丸四角形 16"/>
          <p:cNvSpPr/>
          <p:nvPr/>
        </p:nvSpPr>
        <p:spPr>
          <a:xfrm>
            <a:off x="469467" y="2135112"/>
            <a:ext cx="3960440" cy="1797943"/>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18" name="二等辺三角形 17"/>
          <p:cNvSpPr/>
          <p:nvPr/>
        </p:nvSpPr>
        <p:spPr>
          <a:xfrm rot="7170633">
            <a:off x="4184834" y="3058208"/>
            <a:ext cx="504056" cy="1080120"/>
          </a:xfrm>
          <a:prstGeom prs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9" name="正方形/長方形 8"/>
          <p:cNvSpPr/>
          <p:nvPr/>
        </p:nvSpPr>
        <p:spPr>
          <a:xfrm>
            <a:off x="45987" y="2315162"/>
            <a:ext cx="4572000" cy="1661993"/>
          </a:xfrm>
          <a:prstGeom prst="rect">
            <a:avLst/>
          </a:prstGeom>
        </p:spPr>
        <p:txBody>
          <a:bodyPr>
            <a:spAutoFit/>
          </a:bodyPr>
          <a:lstStyle/>
          <a:p>
            <a:pPr algn="ctr">
              <a:lnSpc>
                <a:spcPct val="150000"/>
              </a:lnSpc>
            </a:pPr>
            <a:r>
              <a:rPr lang="ja-JP" altLang="ja-JP" sz="2000" dirty="0">
                <a:latin typeface="+mj-ea"/>
                <a:ea typeface="+mj-ea"/>
              </a:rPr>
              <a:t>溜まってしまった便の排除を</a:t>
            </a:r>
            <a:endParaRPr lang="en-US" altLang="ja-JP" sz="2000" dirty="0">
              <a:latin typeface="+mj-ea"/>
              <a:ea typeface="+mj-ea"/>
            </a:endParaRPr>
          </a:p>
          <a:p>
            <a:pPr algn="ctr">
              <a:lnSpc>
                <a:spcPct val="150000"/>
              </a:lnSpc>
            </a:pPr>
            <a:r>
              <a:rPr lang="ja-JP" altLang="ja-JP" sz="2000" dirty="0">
                <a:latin typeface="+mj-ea"/>
                <a:ea typeface="+mj-ea"/>
              </a:rPr>
              <a:t>する際に必要とされるのが</a:t>
            </a:r>
            <a:endParaRPr lang="en-US" altLang="ja-JP" sz="2000" dirty="0">
              <a:latin typeface="+mj-ea"/>
              <a:ea typeface="+mj-ea"/>
            </a:endParaRPr>
          </a:p>
          <a:p>
            <a:pPr algn="ctr">
              <a:lnSpc>
                <a:spcPct val="150000"/>
              </a:lnSpc>
            </a:pPr>
            <a:r>
              <a:rPr lang="ja-JP" altLang="ja-JP" sz="2800" b="1" dirty="0">
                <a:solidFill>
                  <a:srgbClr val="C00000"/>
                </a:solidFill>
                <a:latin typeface="+mj-ea"/>
                <a:ea typeface="+mj-ea"/>
              </a:rPr>
              <a:t>「食物繊維」</a:t>
            </a:r>
            <a:r>
              <a:rPr lang="ja-JP" altLang="ja-JP" sz="2800" dirty="0">
                <a:latin typeface="+mj-ea"/>
                <a:ea typeface="+mj-ea"/>
              </a:rPr>
              <a:t>と</a:t>
            </a:r>
            <a:r>
              <a:rPr lang="ja-JP" altLang="ja-JP" sz="2800" b="1" dirty="0">
                <a:solidFill>
                  <a:srgbClr val="C00000"/>
                </a:solidFill>
                <a:latin typeface="+mj-ea"/>
                <a:ea typeface="+mj-ea"/>
              </a:rPr>
              <a:t>「水」</a:t>
            </a:r>
            <a:endParaRPr lang="ja-JP" altLang="en-US" sz="2800" dirty="0">
              <a:solidFill>
                <a:srgbClr val="C00000"/>
              </a:solidFill>
              <a:latin typeface="+mj-ea"/>
              <a:ea typeface="+mj-ea"/>
            </a:endParaRPr>
          </a:p>
        </p:txBody>
      </p:sp>
      <p:sp>
        <p:nvSpPr>
          <p:cNvPr id="15" name="正方形/長方形 14"/>
          <p:cNvSpPr/>
          <p:nvPr/>
        </p:nvSpPr>
        <p:spPr>
          <a:xfrm>
            <a:off x="107504" y="312822"/>
            <a:ext cx="8928992" cy="707886"/>
          </a:xfrm>
          <a:prstGeom prst="rect">
            <a:avLst/>
          </a:prstGeom>
          <a:solidFill>
            <a:srgbClr val="C00000"/>
          </a:solidFill>
        </p:spPr>
        <p:txBody>
          <a:bodyPr wrap="square">
            <a:spAutoFit/>
          </a:bodyPr>
          <a:lstStyle/>
          <a:p>
            <a:r>
              <a:rPr lang="ja-JP" altLang="en-US" sz="4000" dirty="0" smtClean="0">
                <a:solidFill>
                  <a:schemeClr val="bg1"/>
                </a:solidFill>
                <a:latin typeface="+mj-ea"/>
                <a:ea typeface="+mj-ea"/>
              </a:rPr>
              <a:t>　②腸がキレイになる！</a:t>
            </a:r>
            <a:endParaRPr lang="ja-JP" altLang="en-US" sz="4000" dirty="0">
              <a:solidFill>
                <a:schemeClr val="bg1"/>
              </a:solidFill>
              <a:latin typeface="+mj-ea"/>
              <a:ea typeface="+mj-ea"/>
            </a:endParaRPr>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4138604"/>
            <a:ext cx="2070919" cy="2517835"/>
          </a:xfrm>
          <a:prstGeom prst="rect">
            <a:avLst/>
          </a:prstGeom>
        </p:spPr>
      </p:pic>
    </p:spTree>
    <p:extLst>
      <p:ext uri="{BB962C8B-B14F-4D97-AF65-F5344CB8AC3E}">
        <p14:creationId xmlns:p14="http://schemas.microsoft.com/office/powerpoint/2010/main" val="296000457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2553</TotalTime>
  <Words>3285</Words>
  <Application>Microsoft Office PowerPoint</Application>
  <PresentationFormat>画面に合わせる (4:3)</PresentationFormat>
  <Paragraphs>478</Paragraphs>
  <Slides>60</Slides>
  <Notes>3</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60</vt:i4>
      </vt:variant>
    </vt:vector>
  </HeadingPairs>
  <TitlesOfParts>
    <vt:vector size="67" baseType="lpstr">
      <vt:lpstr>02うつくし明朝体</vt:lpstr>
      <vt:lpstr>04かんじゅくゴシック</vt:lpstr>
      <vt:lpstr>ＭＳ Ｐゴシック</vt:lpstr>
      <vt:lpstr>Arial</vt:lpstr>
      <vt:lpstr>Calibri</vt:lpstr>
      <vt:lpstr>Times New Roman</vt:lpstr>
      <vt:lpstr>Office テーマ</vt:lpstr>
      <vt:lpstr>PowerPoint プレゼンテーション</vt:lpstr>
      <vt:lpstr>やせるためにカロリー計算は必要？</vt:lpstr>
      <vt:lpstr>PowerPoint プレゼンテーション</vt:lpstr>
      <vt:lpstr>PowerPoint プレゼンテーション</vt:lpstr>
      <vt:lpstr>PowerPoint プレゼンテーション</vt:lpstr>
      <vt:lpstr>まずは、やせるために必要なものと 太るリスクがあるものを 知ることが大切です！</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早食いは肥満になる</vt:lpstr>
      <vt:lpstr>PowerPoint プレゼンテーション</vt:lpstr>
      <vt:lpstr>PowerPoint プレゼンテーション</vt:lpstr>
      <vt:lpstr>PowerPoint プレゼンテーション</vt:lpstr>
      <vt:lpstr>「どう食べるか」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user</dc:creator>
  <cp:lastModifiedBy>藤井麻美</cp:lastModifiedBy>
  <cp:revision>82</cp:revision>
  <cp:lastPrinted>2017-09-16T11:52:29Z</cp:lastPrinted>
  <dcterms:created xsi:type="dcterms:W3CDTF">2017-04-08T07:04:26Z</dcterms:created>
  <dcterms:modified xsi:type="dcterms:W3CDTF">2017-09-16T13:07:27Z</dcterms:modified>
</cp:coreProperties>
</file>