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345" r:id="rId3"/>
    <p:sldId id="375" r:id="rId4"/>
    <p:sldId id="390" r:id="rId5"/>
    <p:sldId id="378" r:id="rId6"/>
    <p:sldId id="290" r:id="rId7"/>
    <p:sldId id="351" r:id="rId8"/>
    <p:sldId id="257" r:id="rId9"/>
    <p:sldId id="346" r:id="rId10"/>
    <p:sldId id="291" r:id="rId11"/>
    <p:sldId id="377" r:id="rId12"/>
    <p:sldId id="376" r:id="rId13"/>
    <p:sldId id="292" r:id="rId14"/>
    <p:sldId id="349" r:id="rId15"/>
    <p:sldId id="379" r:id="rId16"/>
    <p:sldId id="344" r:id="rId17"/>
    <p:sldId id="282" r:id="rId18"/>
    <p:sldId id="373" r:id="rId19"/>
    <p:sldId id="380" r:id="rId20"/>
    <p:sldId id="370" r:id="rId21"/>
    <p:sldId id="294" r:id="rId22"/>
    <p:sldId id="295" r:id="rId23"/>
    <p:sldId id="296" r:id="rId2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BEB"/>
    <a:srgbClr val="FFCCC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96" autoAdjust="0"/>
    <p:restoredTop sz="86751" autoAdjust="0"/>
  </p:normalViewPr>
  <p:slideViewPr>
    <p:cSldViewPr snapToGrid="0" showGuides="1">
      <p:cViewPr>
        <p:scale>
          <a:sx n="66" d="100"/>
          <a:sy n="66" d="100"/>
        </p:scale>
        <p:origin x="-1542" y="66"/>
      </p:cViewPr>
      <p:guideLst>
        <p:guide orient="horz" pos="2151"/>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BF2300-32C2-4E6F-9304-FA6933C7E5EE}" type="datetimeFigureOut">
              <a:rPr kumimoji="1" lang="ja-JP" altLang="en-US" smtClean="0"/>
              <a:pPr/>
              <a:t>2017/6/13</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67AB86-CCA3-48FF-B703-73A0F905C8F0}" type="slidenum">
              <a:rPr kumimoji="1" lang="ja-JP" altLang="en-US" smtClean="0"/>
              <a:pPr/>
              <a:t>&lt;#&gt;</a:t>
            </a:fld>
            <a:endParaRPr kumimoji="1" lang="ja-JP" altLang="en-US"/>
          </a:p>
        </p:txBody>
      </p:sp>
    </p:spTree>
    <p:extLst>
      <p:ext uri="{BB962C8B-B14F-4D97-AF65-F5344CB8AC3E}">
        <p14:creationId xmlns="" xmlns:p14="http://schemas.microsoft.com/office/powerpoint/2010/main" val="407133684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vogue.com/13419701/katie-ledecky-freestyle-swimmer-olympics-2016-rio-de-janeiro-team-usa/"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200" dirty="0" smtClean="0"/>
              <a:t>女性は美のスイッチが入るとどんどんきれいになります。</a:t>
            </a:r>
            <a:endParaRPr lang="en-US" altLang="ja-JP" sz="1200" dirty="0" smtClean="0"/>
          </a:p>
          <a:p>
            <a:r>
              <a:rPr lang="ja-JP" altLang="en-US" sz="1200" dirty="0" smtClean="0"/>
              <a:t>でもきれいになるスピードも早いせいか、諦めて元に戻ってしまうスピードも早い。では「一瞬で終わらない美」を得るにはどうしたらいいか。それにはビジョンやモチベーションをしっかり繋いでいくことです。頭のなかに自分は次にこうなる、その次にこうなるというイメージをもっていてほしいんです。イメージはすごく大切です。そして美しいものを身の回りに置くこと。特別なものでなくてもいいと思います。ブランド名がついているものですべてを満たす必要はありません。いい匂いがする石鹸があるとか、見ていてほっと心なごむ形の器があるとか。そういうふうに自分を満たしてくれるものを見つけて、そばに置くこと。また観劇や音楽鑑賞など、五感を刺激する環境をつくることも大切です。そばに美しくありたい、いきいきと楽しく生きていきたいと刺激してくれる人がいることも大切ですね。</a:t>
            </a:r>
            <a:endParaRPr lang="en-US" altLang="ja-JP" sz="1200" dirty="0" smtClean="0"/>
          </a:p>
          <a:p>
            <a:r>
              <a:rPr lang="ja-JP" altLang="en-US" sz="1200" dirty="0" smtClean="0"/>
              <a:t>気持ちが求めてさえいれば、美しさに終りはないと思います。</a:t>
            </a:r>
            <a:endParaRPr kumimoji="1" lang="ja-JP" altLang="en-US" sz="1200"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1967AB86-CCA3-48FF-B703-73A0F905C8F0}" type="slidenum">
              <a:rPr kumimoji="1" lang="ja-JP" altLang="en-US" smtClean="0"/>
              <a:pPr/>
              <a:t>8</a:t>
            </a:fld>
            <a:endParaRPr kumimoji="1" lang="ja-JP" altLang="en-US"/>
          </a:p>
        </p:txBody>
      </p:sp>
    </p:spTree>
    <p:extLst>
      <p:ext uri="{BB962C8B-B14F-4D97-AF65-F5344CB8AC3E}">
        <p14:creationId xmlns="" xmlns:p14="http://schemas.microsoft.com/office/powerpoint/2010/main" val="21075533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1967AB86-CCA3-48FF-B703-73A0F905C8F0}" type="slidenum">
              <a:rPr kumimoji="1" lang="ja-JP" altLang="en-US" smtClean="0"/>
              <a:pPr/>
              <a:t>18</a:t>
            </a:fld>
            <a:endParaRPr kumimoji="1" lang="ja-JP" altLang="en-US"/>
          </a:p>
        </p:txBody>
      </p:sp>
    </p:spTree>
    <p:extLst>
      <p:ext uri="{BB962C8B-B14F-4D97-AF65-F5344CB8AC3E}">
        <p14:creationId xmlns="" xmlns:p14="http://schemas.microsoft.com/office/powerpoint/2010/main" val="2290595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0" i="0" kern="1200" dirty="0" smtClean="0">
                <a:solidFill>
                  <a:schemeClr val="tx1"/>
                </a:solidFill>
                <a:effectLst/>
                <a:latin typeface="+mn-lt"/>
                <a:ea typeface="+mn-ea"/>
                <a:cs typeface="+mn-cs"/>
              </a:rPr>
              <a:t>2012</a:t>
            </a:r>
            <a:r>
              <a:rPr kumimoji="1" lang="ja-JP" altLang="en-US" sz="1200" b="0" i="0" kern="1200" dirty="0" smtClean="0">
                <a:solidFill>
                  <a:schemeClr val="tx1"/>
                </a:solidFill>
                <a:effectLst/>
                <a:latin typeface="+mn-lt"/>
                <a:ea typeface="+mn-ea"/>
                <a:cs typeface="+mn-cs"/>
              </a:rPr>
              <a:t>年ロンドン五輪で金メダルを取った競泳選手ケイティ・レデッキーは、ストレスコントロールに、禅の要素を取り入れています。</a:t>
            </a:r>
            <a:endParaRPr kumimoji="1" lang="en-US" altLang="ja-JP" sz="1200" b="0" i="0" kern="1200" dirty="0" smtClean="0">
              <a:solidFill>
                <a:schemeClr val="tx1"/>
              </a:solidFill>
              <a:effectLst/>
              <a:latin typeface="+mn-lt"/>
              <a:ea typeface="+mn-ea"/>
              <a:cs typeface="+mn-cs"/>
            </a:endParaRPr>
          </a:p>
          <a:p>
            <a:r>
              <a:rPr kumimoji="1" lang="ja-JP" altLang="en-US" sz="1200" b="0" i="0" kern="1200" dirty="0" smtClean="0">
                <a:solidFill>
                  <a:schemeClr val="tx1"/>
                </a:solidFill>
                <a:effectLst/>
                <a:latin typeface="+mn-lt"/>
                <a:ea typeface="+mn-ea"/>
                <a:cs typeface="+mn-cs"/>
              </a:rPr>
              <a:t>「</a:t>
            </a:r>
            <a:r>
              <a:rPr kumimoji="1" lang="en-US" altLang="ja-JP" sz="1200" b="0" i="0" u="none" strike="noStrike" kern="1200" dirty="0" smtClean="0">
                <a:solidFill>
                  <a:schemeClr val="tx1"/>
                </a:solidFill>
                <a:effectLst/>
                <a:latin typeface="+mn-lt"/>
                <a:ea typeface="+mn-ea"/>
                <a:cs typeface="+mn-cs"/>
                <a:hlinkClick r:id="rId3"/>
              </a:rPr>
              <a:t>VOGUE</a:t>
            </a:r>
            <a:r>
              <a:rPr kumimoji="1" lang="ja-JP" altLang="en-US" sz="1200" b="0" i="0" kern="1200" dirty="0" smtClean="0">
                <a:solidFill>
                  <a:schemeClr val="tx1"/>
                </a:solidFill>
                <a:effectLst/>
                <a:latin typeface="+mn-lt"/>
                <a:ea typeface="+mn-ea"/>
                <a:cs typeface="+mn-cs"/>
              </a:rPr>
              <a:t>」のインタビューでは「どんな状況でもゴールだけを見据えて心を落ち着けていれば緊張することはない」とも語っています。</a:t>
            </a:r>
          </a:p>
          <a:p>
            <a:r>
              <a:rPr kumimoji="1" lang="ja-JP" altLang="en-US" sz="1200" b="0" i="0" kern="1200" dirty="0" smtClean="0">
                <a:solidFill>
                  <a:schemeClr val="tx1"/>
                </a:solidFill>
                <a:effectLst/>
                <a:latin typeface="+mn-lt"/>
                <a:ea typeface="+mn-ea"/>
                <a:cs typeface="+mn-cs"/>
              </a:rPr>
              <a:t>レデッキー選手だけでなく、あらゆる一流アスリートは、競技中の感情が結果を左右することをよく心得ています。</a:t>
            </a:r>
            <a:endParaRPr kumimoji="1" lang="en-US" altLang="ja-JP" sz="1200" b="0" i="0" kern="1200" dirty="0" smtClean="0">
              <a:solidFill>
                <a:schemeClr val="tx1"/>
              </a:solidFill>
              <a:effectLst/>
              <a:latin typeface="+mn-lt"/>
              <a:ea typeface="+mn-ea"/>
              <a:cs typeface="+mn-cs"/>
            </a:endParaRPr>
          </a:p>
          <a:p>
            <a:r>
              <a:rPr kumimoji="1" lang="ja-JP" altLang="en-US" sz="1200" b="0" i="0" kern="1200" dirty="0" smtClean="0">
                <a:solidFill>
                  <a:schemeClr val="tx1"/>
                </a:solidFill>
                <a:effectLst/>
                <a:latin typeface="+mn-lt"/>
                <a:ea typeface="+mn-ea"/>
                <a:cs typeface="+mn-cs"/>
              </a:rPr>
              <a:t>ただ、そのあり方は人によっても様々です。レデッキー選手のように心穏やかでいるほうが結果に繋がる選手もいれば、興奮して挑むことで、信じられないようなパワーを発揮する選手もいます。</a:t>
            </a:r>
          </a:p>
          <a:p>
            <a:r>
              <a:rPr kumimoji="1" lang="ja-JP" altLang="en-US" sz="1200" b="0" i="0" kern="1200" dirty="0" smtClean="0">
                <a:solidFill>
                  <a:schemeClr val="tx1"/>
                </a:solidFill>
                <a:effectLst/>
                <a:latin typeface="+mn-lt"/>
                <a:ea typeface="+mn-ea"/>
                <a:cs typeface="+mn-cs"/>
              </a:rPr>
              <a:t>重要なのは、自分の感情がどのような状態になっているのかをつねに把握し、コントロールすることです。まずは緊張するような大事な局面で、自分の感情がどのような状態かを意識してみましょう。</a:t>
            </a:r>
            <a:endParaRPr kumimoji="1" lang="en-US" altLang="ja-JP" sz="1200" b="0" i="0" kern="1200" dirty="0" smtClean="0">
              <a:solidFill>
                <a:schemeClr val="tx1"/>
              </a:solidFill>
              <a:effectLst/>
              <a:latin typeface="+mn-lt"/>
              <a:ea typeface="+mn-ea"/>
              <a:cs typeface="+mn-cs"/>
            </a:endParaRPr>
          </a:p>
          <a:p>
            <a:r>
              <a:rPr kumimoji="1" lang="ja-JP" altLang="en-US" sz="1200" b="0" i="0" kern="1200" dirty="0" smtClean="0">
                <a:solidFill>
                  <a:schemeClr val="tx1"/>
                </a:solidFill>
                <a:effectLst/>
                <a:latin typeface="+mn-lt"/>
                <a:ea typeface="+mn-ea"/>
                <a:cs typeface="+mn-cs"/>
              </a:rPr>
              <a:t>そして、一番いい結果を出せているときはどんな気持ちになっているのかを観察し、次からはその精神状態に自分を持っていけばいいのです。</a:t>
            </a:r>
          </a:p>
          <a:p>
            <a:endParaRPr kumimoji="1" lang="ja-JP" altLang="en-US" dirty="0"/>
          </a:p>
        </p:txBody>
      </p:sp>
      <p:sp>
        <p:nvSpPr>
          <p:cNvPr id="4" name="スライド番号プレースホルダー 3"/>
          <p:cNvSpPr>
            <a:spLocks noGrp="1"/>
          </p:cNvSpPr>
          <p:nvPr>
            <p:ph type="sldNum" sz="quarter" idx="10"/>
          </p:nvPr>
        </p:nvSpPr>
        <p:spPr/>
        <p:txBody>
          <a:bodyPr/>
          <a:lstStyle/>
          <a:p>
            <a:fld id="{1967AB86-CCA3-48FF-B703-73A0F905C8F0}" type="slidenum">
              <a:rPr kumimoji="1" lang="ja-JP" altLang="en-US" smtClean="0"/>
              <a:pPr/>
              <a:t>20</a:t>
            </a:fld>
            <a:endParaRPr kumimoji="1" lang="ja-JP" altLang="en-US"/>
          </a:p>
        </p:txBody>
      </p:sp>
    </p:spTree>
    <p:extLst>
      <p:ext uri="{BB962C8B-B14F-4D97-AF65-F5344CB8AC3E}">
        <p14:creationId xmlns="" xmlns:p14="http://schemas.microsoft.com/office/powerpoint/2010/main" val="1345831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7BB82F62-0F14-4D51-A03E-A6C395E4CE79}" type="datetimeFigureOut">
              <a:rPr kumimoji="1" lang="ja-JP" altLang="en-US" smtClean="0"/>
              <a:pPr/>
              <a:t>2017/6/13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FF8C99A-E727-4405-BB19-3CDFE16880D1}" type="slidenum">
              <a:rPr kumimoji="1" lang="ja-JP" altLang="en-US" smtClean="0"/>
              <a:pPr/>
              <a:t>&lt;#&gt;</a:t>
            </a:fld>
            <a:endParaRPr kumimoji="1" lang="ja-JP" altLang="en-US"/>
          </a:p>
        </p:txBody>
      </p:sp>
    </p:spTree>
    <p:extLst>
      <p:ext uri="{BB962C8B-B14F-4D97-AF65-F5344CB8AC3E}">
        <p14:creationId xmlns="" xmlns:p14="http://schemas.microsoft.com/office/powerpoint/2010/main" val="19009345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BB82F62-0F14-4D51-A03E-A6C395E4CE79}" type="datetimeFigureOut">
              <a:rPr kumimoji="1" lang="ja-JP" altLang="en-US" smtClean="0"/>
              <a:pPr/>
              <a:t>2017/6/13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FF8C99A-E727-4405-BB19-3CDFE16880D1}" type="slidenum">
              <a:rPr kumimoji="1" lang="ja-JP" altLang="en-US" smtClean="0"/>
              <a:pPr/>
              <a:t>&lt;#&gt;</a:t>
            </a:fld>
            <a:endParaRPr kumimoji="1" lang="ja-JP" altLang="en-US"/>
          </a:p>
        </p:txBody>
      </p:sp>
    </p:spTree>
    <p:extLst>
      <p:ext uri="{BB962C8B-B14F-4D97-AF65-F5344CB8AC3E}">
        <p14:creationId xmlns="" xmlns:p14="http://schemas.microsoft.com/office/powerpoint/2010/main" val="3385206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BB82F62-0F14-4D51-A03E-A6C395E4CE79}" type="datetimeFigureOut">
              <a:rPr kumimoji="1" lang="ja-JP" altLang="en-US" smtClean="0"/>
              <a:pPr/>
              <a:t>2017/6/13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FF8C99A-E727-4405-BB19-3CDFE16880D1}" type="slidenum">
              <a:rPr kumimoji="1" lang="ja-JP" altLang="en-US" smtClean="0"/>
              <a:pPr/>
              <a:t>&lt;#&gt;</a:t>
            </a:fld>
            <a:endParaRPr kumimoji="1" lang="ja-JP" altLang="en-US"/>
          </a:p>
        </p:txBody>
      </p:sp>
    </p:spTree>
    <p:extLst>
      <p:ext uri="{BB962C8B-B14F-4D97-AF65-F5344CB8AC3E}">
        <p14:creationId xmlns="" xmlns:p14="http://schemas.microsoft.com/office/powerpoint/2010/main" val="41245192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タイトルと縦書きテキスト">
    <p:spTree>
      <p:nvGrpSpPr>
        <p:cNvPr id="1" name=""/>
        <p:cNvGrpSpPr/>
        <p:nvPr/>
      </p:nvGrpSpPr>
      <p:grpSpPr>
        <a:xfrm>
          <a:off x="0" y="0"/>
          <a:ext cx="0" cy="0"/>
          <a:chOff x="0" y="0"/>
          <a:chExt cx="0" cy="0"/>
        </a:xfrm>
      </p:grpSpPr>
      <p:sp>
        <p:nvSpPr>
          <p:cNvPr id="2" name="正方形/長方形 1"/>
          <p:cNvSpPr/>
          <p:nvPr userDrawn="1"/>
        </p:nvSpPr>
        <p:spPr>
          <a:xfrm>
            <a:off x="0" y="6641976"/>
            <a:ext cx="9144000" cy="216024"/>
          </a:xfrm>
          <a:prstGeom prst="rect">
            <a:avLst/>
          </a:prstGeom>
          <a:solidFill>
            <a:srgbClr val="FF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userDrawn="1"/>
        </p:nvSpPr>
        <p:spPr>
          <a:xfrm>
            <a:off x="6228184" y="6642556"/>
            <a:ext cx="2430474" cy="215444"/>
          </a:xfrm>
          <a:prstGeom prst="rect">
            <a:avLst/>
          </a:prstGeom>
          <a:noFill/>
        </p:spPr>
        <p:txBody>
          <a:bodyPr wrap="none" rtlCol="0">
            <a:spAutoFit/>
          </a:bodyPr>
          <a:lstStyle/>
          <a:p>
            <a:r>
              <a:rPr lang="en-US" altLang="ja-JP" sz="800" b="1" dirty="0" smtClean="0">
                <a:solidFill>
                  <a:schemeClr val="bg1"/>
                </a:solidFill>
              </a:rPr>
              <a:t>Copyright © </a:t>
            </a:r>
            <a:r>
              <a:rPr lang="ja-JP" altLang="en-US" sz="800" b="1" dirty="0" smtClean="0">
                <a:solidFill>
                  <a:schemeClr val="bg1"/>
                </a:solidFill>
              </a:rPr>
              <a:t>日本痩身美容協会　</a:t>
            </a:r>
            <a:r>
              <a:rPr lang="en-US" altLang="ja-JP" sz="800" b="1" dirty="0" smtClean="0">
                <a:solidFill>
                  <a:schemeClr val="bg1"/>
                </a:solidFill>
              </a:rPr>
              <a:t>All Rights Reserved</a:t>
            </a:r>
            <a:endParaRPr lang="ja-JP" altLang="en-US" sz="800" b="1" dirty="0" smtClean="0">
              <a:solidFill>
                <a:schemeClr val="bg1"/>
              </a:solidFill>
            </a:endParaRPr>
          </a:p>
        </p:txBody>
      </p:sp>
      <p:sp>
        <p:nvSpPr>
          <p:cNvPr id="9" name="正方形/長方形 8"/>
          <p:cNvSpPr/>
          <p:nvPr userDrawn="1"/>
        </p:nvSpPr>
        <p:spPr>
          <a:xfrm>
            <a:off x="0" y="0"/>
            <a:ext cx="9144000" cy="216024"/>
          </a:xfrm>
          <a:prstGeom prst="rect">
            <a:avLst/>
          </a:prstGeom>
          <a:solidFill>
            <a:srgbClr val="FF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 xmlns:p14="http://schemas.microsoft.com/office/powerpoint/2010/main" val="770904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BB82F62-0F14-4D51-A03E-A6C395E4CE79}" type="datetimeFigureOut">
              <a:rPr kumimoji="1" lang="ja-JP" altLang="en-US" smtClean="0"/>
              <a:pPr/>
              <a:t>2017/6/13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FF8C99A-E727-4405-BB19-3CDFE16880D1}" type="slidenum">
              <a:rPr kumimoji="1" lang="ja-JP" altLang="en-US" smtClean="0"/>
              <a:pPr/>
              <a:t>&lt;#&gt;</a:t>
            </a:fld>
            <a:endParaRPr kumimoji="1" lang="ja-JP" altLang="en-US"/>
          </a:p>
        </p:txBody>
      </p:sp>
    </p:spTree>
    <p:extLst>
      <p:ext uri="{BB962C8B-B14F-4D97-AF65-F5344CB8AC3E}">
        <p14:creationId xmlns="" xmlns:p14="http://schemas.microsoft.com/office/powerpoint/2010/main" val="34092821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BB82F62-0F14-4D51-A03E-A6C395E4CE79}" type="datetimeFigureOut">
              <a:rPr kumimoji="1" lang="ja-JP" altLang="en-US" smtClean="0"/>
              <a:pPr/>
              <a:t>2017/6/13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FF8C99A-E727-4405-BB19-3CDFE16880D1}" type="slidenum">
              <a:rPr kumimoji="1" lang="ja-JP" altLang="en-US" smtClean="0"/>
              <a:pPr/>
              <a:t>&lt;#&gt;</a:t>
            </a:fld>
            <a:endParaRPr kumimoji="1" lang="ja-JP" altLang="en-US"/>
          </a:p>
        </p:txBody>
      </p:sp>
    </p:spTree>
    <p:extLst>
      <p:ext uri="{BB962C8B-B14F-4D97-AF65-F5344CB8AC3E}">
        <p14:creationId xmlns="" xmlns:p14="http://schemas.microsoft.com/office/powerpoint/2010/main" val="2119214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7BB82F62-0F14-4D51-A03E-A6C395E4CE79}" type="datetimeFigureOut">
              <a:rPr kumimoji="1" lang="ja-JP" altLang="en-US" smtClean="0"/>
              <a:pPr/>
              <a:t>2017/6/13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FF8C99A-E727-4405-BB19-3CDFE16880D1}" type="slidenum">
              <a:rPr kumimoji="1" lang="ja-JP" altLang="en-US" smtClean="0"/>
              <a:pPr/>
              <a:t>&lt;#&gt;</a:t>
            </a:fld>
            <a:endParaRPr kumimoji="1" lang="ja-JP" altLang="en-US"/>
          </a:p>
        </p:txBody>
      </p:sp>
    </p:spTree>
    <p:extLst>
      <p:ext uri="{BB962C8B-B14F-4D97-AF65-F5344CB8AC3E}">
        <p14:creationId xmlns="" xmlns:p14="http://schemas.microsoft.com/office/powerpoint/2010/main" val="2015105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7BB82F62-0F14-4D51-A03E-A6C395E4CE79}" type="datetimeFigureOut">
              <a:rPr kumimoji="1" lang="ja-JP" altLang="en-US" smtClean="0"/>
              <a:pPr/>
              <a:t>2017/6/13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FF8C99A-E727-4405-BB19-3CDFE16880D1}" type="slidenum">
              <a:rPr kumimoji="1" lang="ja-JP" altLang="en-US" smtClean="0"/>
              <a:pPr/>
              <a:t>&lt;#&gt;</a:t>
            </a:fld>
            <a:endParaRPr kumimoji="1" lang="ja-JP" altLang="en-US"/>
          </a:p>
        </p:txBody>
      </p:sp>
    </p:spTree>
    <p:extLst>
      <p:ext uri="{BB962C8B-B14F-4D97-AF65-F5344CB8AC3E}">
        <p14:creationId xmlns="" xmlns:p14="http://schemas.microsoft.com/office/powerpoint/2010/main" val="811119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7BB82F62-0F14-4D51-A03E-A6C395E4CE79}" type="datetimeFigureOut">
              <a:rPr kumimoji="1" lang="ja-JP" altLang="en-US" smtClean="0"/>
              <a:pPr/>
              <a:t>2017/6/13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FF8C99A-E727-4405-BB19-3CDFE16880D1}" type="slidenum">
              <a:rPr kumimoji="1" lang="ja-JP" altLang="en-US" smtClean="0"/>
              <a:pPr/>
              <a:t>&lt;#&gt;</a:t>
            </a:fld>
            <a:endParaRPr kumimoji="1" lang="ja-JP" altLang="en-US"/>
          </a:p>
        </p:txBody>
      </p:sp>
    </p:spTree>
    <p:extLst>
      <p:ext uri="{BB962C8B-B14F-4D97-AF65-F5344CB8AC3E}">
        <p14:creationId xmlns="" xmlns:p14="http://schemas.microsoft.com/office/powerpoint/2010/main" val="3916937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正方形/長方形 4"/>
          <p:cNvSpPr/>
          <p:nvPr userDrawn="1"/>
        </p:nvSpPr>
        <p:spPr>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userDrawn="1"/>
        </p:nvSpPr>
        <p:spPr>
          <a:xfrm>
            <a:off x="179512" y="152400"/>
            <a:ext cx="8812088" cy="6516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a:off x="0" y="6598818"/>
            <a:ext cx="9144000" cy="28656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userDrawn="1"/>
        </p:nvSpPr>
        <p:spPr>
          <a:xfrm>
            <a:off x="103395" y="6598818"/>
            <a:ext cx="3348053" cy="261610"/>
          </a:xfrm>
          <a:prstGeom prst="rect">
            <a:avLst/>
          </a:prstGeom>
          <a:noFill/>
        </p:spPr>
        <p:txBody>
          <a:bodyPr wrap="square" rtlCol="0">
            <a:spAutoFit/>
          </a:bodyPr>
          <a:lstStyle/>
          <a:p>
            <a:r>
              <a:rPr lang="en-US" altLang="ja-JP" sz="1050" b="1" dirty="0">
                <a:solidFill>
                  <a:schemeClr val="bg1"/>
                </a:solidFill>
              </a:rPr>
              <a:t>Copyright © </a:t>
            </a:r>
            <a:r>
              <a:rPr lang="en-US" altLang="ja-JP" sz="1050" b="1" dirty="0" smtClean="0">
                <a:solidFill>
                  <a:schemeClr val="bg1"/>
                </a:solidFill>
              </a:rPr>
              <a:t>2017</a:t>
            </a:r>
            <a:r>
              <a:rPr lang="ja-JP" altLang="en-US" sz="1050" b="1" dirty="0" smtClean="0">
                <a:solidFill>
                  <a:schemeClr val="bg1"/>
                </a:solidFill>
              </a:rPr>
              <a:t>日本痩身美容協会</a:t>
            </a:r>
            <a:r>
              <a:rPr lang="en-US" altLang="ja-JP" sz="1050" b="1" dirty="0" smtClean="0">
                <a:solidFill>
                  <a:schemeClr val="bg1"/>
                </a:solidFill>
              </a:rPr>
              <a:t>All </a:t>
            </a:r>
            <a:r>
              <a:rPr lang="en-US" altLang="ja-JP" sz="1050" b="1" dirty="0">
                <a:solidFill>
                  <a:schemeClr val="bg1"/>
                </a:solidFill>
              </a:rPr>
              <a:t>Rights Reserved</a:t>
            </a:r>
            <a:endParaRPr kumimoji="1" lang="ja-JP" altLang="en-US" sz="1050" b="1" dirty="0">
              <a:solidFill>
                <a:schemeClr val="bg1"/>
              </a:solidFill>
            </a:endParaRPr>
          </a:p>
        </p:txBody>
      </p:sp>
      <p:sp>
        <p:nvSpPr>
          <p:cNvPr id="9" name="スライド番号プレースホルダ 5"/>
          <p:cNvSpPr>
            <a:spLocks noGrp="1"/>
          </p:cNvSpPr>
          <p:nvPr userDrawn="1"/>
        </p:nvSpPr>
        <p:spPr>
          <a:xfrm>
            <a:off x="6934117" y="6559538"/>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78DFC1AF-12D1-4927-B90D-80021260E408}" type="slidenum">
              <a:rPr kumimoji="1" lang="ja-JP" altLang="en-US" smtClean="0"/>
              <a:pPr/>
              <a:t>&lt;#&gt;</a:t>
            </a:fld>
            <a:endParaRPr kumimoji="1" lang="ja-JP" altLang="en-US" dirty="0"/>
          </a:p>
        </p:txBody>
      </p:sp>
    </p:spTree>
    <p:extLst>
      <p:ext uri="{BB962C8B-B14F-4D97-AF65-F5344CB8AC3E}">
        <p14:creationId xmlns="" xmlns:p14="http://schemas.microsoft.com/office/powerpoint/2010/main" val="118961742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BB82F62-0F14-4D51-A03E-A6C395E4CE79}" type="datetimeFigureOut">
              <a:rPr kumimoji="1" lang="ja-JP" altLang="en-US" smtClean="0"/>
              <a:pPr/>
              <a:t>2017/6/13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FF8C99A-E727-4405-BB19-3CDFE16880D1}" type="slidenum">
              <a:rPr kumimoji="1" lang="ja-JP" altLang="en-US" smtClean="0"/>
              <a:pPr/>
              <a:t>&lt;#&gt;</a:t>
            </a:fld>
            <a:endParaRPr kumimoji="1" lang="ja-JP" altLang="en-US"/>
          </a:p>
        </p:txBody>
      </p:sp>
    </p:spTree>
    <p:extLst>
      <p:ext uri="{BB962C8B-B14F-4D97-AF65-F5344CB8AC3E}">
        <p14:creationId xmlns="" xmlns:p14="http://schemas.microsoft.com/office/powerpoint/2010/main" val="639038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BB82F62-0F14-4D51-A03E-A6C395E4CE79}" type="datetimeFigureOut">
              <a:rPr kumimoji="1" lang="ja-JP" altLang="en-US" smtClean="0"/>
              <a:pPr/>
              <a:t>2017/6/13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FF8C99A-E727-4405-BB19-3CDFE16880D1}" type="slidenum">
              <a:rPr kumimoji="1" lang="ja-JP" altLang="en-US" smtClean="0"/>
              <a:pPr/>
              <a:t>&lt;#&gt;</a:t>
            </a:fld>
            <a:endParaRPr kumimoji="1" lang="ja-JP" altLang="en-US"/>
          </a:p>
        </p:txBody>
      </p:sp>
    </p:spTree>
    <p:extLst>
      <p:ext uri="{BB962C8B-B14F-4D97-AF65-F5344CB8AC3E}">
        <p14:creationId xmlns="" xmlns:p14="http://schemas.microsoft.com/office/powerpoint/2010/main" val="18013378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B82F62-0F14-4D51-A03E-A6C395E4CE79}" type="datetimeFigureOut">
              <a:rPr kumimoji="1" lang="ja-JP" altLang="en-US" smtClean="0"/>
              <a:pPr/>
              <a:t>2017/6/13</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F8C99A-E727-4405-BB19-3CDFE16880D1}" type="slidenum">
              <a:rPr kumimoji="1" lang="ja-JP" altLang="en-US" smtClean="0"/>
              <a:pPr/>
              <a:t>&lt;#&gt;</a:t>
            </a:fld>
            <a:endParaRPr kumimoji="1" lang="ja-JP" altLang="en-US"/>
          </a:p>
        </p:txBody>
      </p:sp>
    </p:spTree>
    <p:extLst>
      <p:ext uri="{BB962C8B-B14F-4D97-AF65-F5344CB8AC3E}">
        <p14:creationId xmlns="" xmlns:p14="http://schemas.microsoft.com/office/powerpoint/2010/main" val="34779417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flipH="1">
            <a:off x="239662" y="162962"/>
            <a:ext cx="8726422" cy="6418907"/>
          </a:xfrm>
          <a:prstGeom prst="rect">
            <a:avLst/>
          </a:prstGeom>
        </p:spPr>
      </p:pic>
      <p:pic>
        <p:nvPicPr>
          <p:cNvPr id="4" name="図 3"/>
          <p:cNvPicPr>
            <a:picLocks noChangeAspect="1"/>
          </p:cNvPicPr>
          <p:nvPr/>
        </p:nvPicPr>
        <p:blipFill rotWithShape="1">
          <a:blip r:embed="rId3" cstate="print">
            <a:extLst>
              <a:ext uri="{28A0092B-C50C-407E-A947-70E740481C1C}">
                <a14:useLocalDpi xmlns="" xmlns:a14="http://schemas.microsoft.com/office/drawing/2010/main" val="0"/>
              </a:ext>
            </a:extLst>
          </a:blip>
          <a:srcRect t="24820" b="40601"/>
          <a:stretch/>
        </p:blipFill>
        <p:spPr>
          <a:xfrm>
            <a:off x="184298" y="2244171"/>
            <a:ext cx="8837150" cy="2296631"/>
          </a:xfrm>
          <a:prstGeom prst="rect">
            <a:avLst/>
          </a:prstGeom>
        </p:spPr>
      </p:pic>
      <p:pic>
        <p:nvPicPr>
          <p:cNvPr id="14" name="図 13"/>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rot="746909">
            <a:off x="460626" y="2518271"/>
            <a:ext cx="2389746" cy="159440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図 14"/>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rot="20876832">
            <a:off x="2605569" y="2993214"/>
            <a:ext cx="2725119" cy="18820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タイトル 1"/>
          <p:cNvSpPr>
            <a:spLocks noGrp="1"/>
          </p:cNvSpPr>
          <p:nvPr>
            <p:ph type="title" idx="4294967295"/>
          </p:nvPr>
        </p:nvSpPr>
        <p:spPr>
          <a:xfrm>
            <a:off x="316870" y="421522"/>
            <a:ext cx="1548144" cy="1325563"/>
          </a:xfrm>
        </p:spPr>
        <p:txBody>
          <a:bodyPr>
            <a:noAutofit/>
          </a:bodyPr>
          <a:lstStyle/>
          <a:p>
            <a:pPr algn="ctr"/>
            <a:r>
              <a:rPr kumimoji="1" lang="ja-JP" altLang="en-US" sz="13800" b="1" dirty="0" smtClean="0">
                <a:ln w="12700">
                  <a:solidFill>
                    <a:schemeClr val="tx2">
                      <a:lumMod val="75000"/>
                    </a:schemeClr>
                  </a:solidFill>
                  <a:prstDash val="solid"/>
                </a:ln>
                <a:solidFill>
                  <a:srgbClr val="C00000"/>
                </a:solidFill>
                <a:effectLst>
                  <a:outerShdw dist="38100" dir="2640000" algn="bl" rotWithShape="0">
                    <a:schemeClr val="tx2">
                      <a:lumMod val="75000"/>
                    </a:schemeClr>
                  </a:outerShdw>
                </a:effectLst>
                <a:latin typeface="HGS明朝B" panose="02020800000000000000" pitchFamily="18" charset="-128"/>
                <a:ea typeface="HGS明朝B" panose="02020800000000000000" pitchFamily="18" charset="-128"/>
              </a:rPr>
              <a:t>美</a:t>
            </a:r>
            <a:endParaRPr kumimoji="1" lang="ja-JP" altLang="en-US" sz="7200" b="1" dirty="0">
              <a:ln w="12700">
                <a:solidFill>
                  <a:schemeClr val="tx2">
                    <a:lumMod val="75000"/>
                  </a:schemeClr>
                </a:solidFill>
                <a:prstDash val="solid"/>
              </a:ln>
              <a:solidFill>
                <a:srgbClr val="C00000"/>
              </a:solidFill>
              <a:effectLst>
                <a:outerShdw dist="38100" dir="2640000" algn="bl" rotWithShape="0">
                  <a:schemeClr val="tx2">
                    <a:lumMod val="75000"/>
                  </a:schemeClr>
                </a:outerShdw>
              </a:effectLst>
              <a:latin typeface="HGS明朝B" panose="02020800000000000000" pitchFamily="18" charset="-128"/>
              <a:ea typeface="HGS明朝B" panose="02020800000000000000" pitchFamily="18" charset="-128"/>
            </a:endParaRPr>
          </a:p>
        </p:txBody>
      </p:sp>
      <p:sp>
        <p:nvSpPr>
          <p:cNvPr id="7" name="タイトル 1"/>
          <p:cNvSpPr txBox="1">
            <a:spLocks/>
          </p:cNvSpPr>
          <p:nvPr/>
        </p:nvSpPr>
        <p:spPr>
          <a:xfrm>
            <a:off x="5116538" y="1486989"/>
            <a:ext cx="89450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54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HGS明朝B" panose="02020800000000000000" pitchFamily="18" charset="-128"/>
                <a:ea typeface="HGS明朝B" panose="02020800000000000000" pitchFamily="18" charset="-128"/>
              </a:rPr>
              <a:t>と</a:t>
            </a:r>
          </a:p>
        </p:txBody>
      </p:sp>
      <p:sp>
        <p:nvSpPr>
          <p:cNvPr id="8" name="タイトル 1"/>
          <p:cNvSpPr txBox="1">
            <a:spLocks/>
          </p:cNvSpPr>
          <p:nvPr/>
        </p:nvSpPr>
        <p:spPr>
          <a:xfrm>
            <a:off x="1415691" y="1084302"/>
            <a:ext cx="4567673"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9600" b="1" dirty="0" smtClean="0">
                <a:ln w="12700">
                  <a:solidFill>
                    <a:schemeClr val="tx2">
                      <a:lumMod val="75000"/>
                    </a:schemeClr>
                  </a:solidFill>
                  <a:prstDash val="solid"/>
                </a:ln>
                <a:solidFill>
                  <a:srgbClr val="C00000"/>
                </a:solidFill>
                <a:effectLst>
                  <a:outerShdw dist="38100" dir="2640000" algn="bl" rotWithShape="0">
                    <a:schemeClr val="tx2">
                      <a:lumMod val="75000"/>
                    </a:schemeClr>
                  </a:outerShdw>
                </a:effectLst>
                <a:latin typeface="HGS明朝B" panose="02020800000000000000" pitchFamily="18" charset="-128"/>
                <a:ea typeface="HGS明朝B" panose="02020800000000000000" pitchFamily="18" charset="-128"/>
              </a:rPr>
              <a:t>ボディ</a:t>
            </a:r>
            <a:endParaRPr lang="ja-JP" altLang="en-US" sz="6000" b="1" dirty="0">
              <a:ln w="12700">
                <a:solidFill>
                  <a:schemeClr val="tx2">
                    <a:lumMod val="75000"/>
                  </a:schemeClr>
                </a:solidFill>
                <a:prstDash val="solid"/>
              </a:ln>
              <a:solidFill>
                <a:srgbClr val="C00000"/>
              </a:solidFill>
              <a:effectLst>
                <a:outerShdw dist="38100" dir="2640000" algn="bl" rotWithShape="0">
                  <a:schemeClr val="tx2">
                    <a:lumMod val="75000"/>
                  </a:schemeClr>
                </a:outerShdw>
              </a:effectLst>
              <a:latin typeface="HGS明朝B" panose="02020800000000000000" pitchFamily="18" charset="-128"/>
              <a:ea typeface="HGS明朝B" panose="02020800000000000000" pitchFamily="18" charset="-128"/>
            </a:endParaRPr>
          </a:p>
        </p:txBody>
      </p:sp>
      <p:sp>
        <p:nvSpPr>
          <p:cNvPr id="9" name="タイトル 1"/>
          <p:cNvSpPr txBox="1">
            <a:spLocks/>
          </p:cNvSpPr>
          <p:nvPr/>
        </p:nvSpPr>
        <p:spPr>
          <a:xfrm>
            <a:off x="612215" y="3995576"/>
            <a:ext cx="1548144"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13800" b="1" dirty="0" smtClean="0">
                <a:ln w="12700">
                  <a:solidFill>
                    <a:schemeClr val="tx2">
                      <a:lumMod val="75000"/>
                    </a:schemeClr>
                  </a:solidFill>
                  <a:prstDash val="solid"/>
                </a:ln>
                <a:solidFill>
                  <a:srgbClr val="C00000"/>
                </a:solidFill>
                <a:effectLst>
                  <a:outerShdw dist="38100" dir="2640000" algn="bl" rotWithShape="0">
                    <a:schemeClr val="tx2">
                      <a:lumMod val="75000"/>
                    </a:schemeClr>
                  </a:outerShdw>
                </a:effectLst>
                <a:latin typeface="HGS明朝B" panose="02020800000000000000" pitchFamily="18" charset="-128"/>
                <a:ea typeface="HGS明朝B" panose="02020800000000000000" pitchFamily="18" charset="-128"/>
              </a:rPr>
              <a:t>メ</a:t>
            </a:r>
            <a:endParaRPr lang="ja-JP" altLang="en-US" sz="7200" b="1" dirty="0">
              <a:ln w="12700">
                <a:solidFill>
                  <a:schemeClr val="tx2">
                    <a:lumMod val="75000"/>
                  </a:schemeClr>
                </a:solidFill>
                <a:prstDash val="solid"/>
              </a:ln>
              <a:solidFill>
                <a:srgbClr val="C00000"/>
              </a:solidFill>
              <a:effectLst>
                <a:outerShdw dist="38100" dir="2640000" algn="bl" rotWithShape="0">
                  <a:schemeClr val="tx2">
                    <a:lumMod val="75000"/>
                  </a:schemeClr>
                </a:outerShdw>
              </a:effectLst>
              <a:latin typeface="HGS明朝B" panose="02020800000000000000" pitchFamily="18" charset="-128"/>
              <a:ea typeface="HGS明朝B" panose="02020800000000000000" pitchFamily="18" charset="-128"/>
            </a:endParaRPr>
          </a:p>
        </p:txBody>
      </p:sp>
      <p:sp>
        <p:nvSpPr>
          <p:cNvPr id="10" name="タイトル 1"/>
          <p:cNvSpPr txBox="1">
            <a:spLocks/>
          </p:cNvSpPr>
          <p:nvPr/>
        </p:nvSpPr>
        <p:spPr>
          <a:xfrm>
            <a:off x="4713837" y="5411812"/>
            <a:ext cx="295258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5400"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HGS明朝B" panose="02020800000000000000" pitchFamily="18" charset="-128"/>
                <a:ea typeface="HGS明朝B" panose="02020800000000000000" pitchFamily="18" charset="-128"/>
              </a:rPr>
              <a:t>の関係</a:t>
            </a:r>
            <a:endParaRPr lang="ja-JP" altLang="en-US" sz="54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HGS明朝B" panose="02020800000000000000" pitchFamily="18" charset="-128"/>
              <a:ea typeface="HGS明朝B" panose="02020800000000000000" pitchFamily="18" charset="-128"/>
            </a:endParaRPr>
          </a:p>
        </p:txBody>
      </p:sp>
      <p:sp>
        <p:nvSpPr>
          <p:cNvPr id="11" name="タイトル 1"/>
          <p:cNvSpPr txBox="1">
            <a:spLocks/>
          </p:cNvSpPr>
          <p:nvPr/>
        </p:nvSpPr>
        <p:spPr>
          <a:xfrm>
            <a:off x="2347511" y="4540801"/>
            <a:ext cx="1433466"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13800" b="1" dirty="0" smtClean="0">
                <a:ln w="12700">
                  <a:solidFill>
                    <a:schemeClr val="tx2">
                      <a:lumMod val="75000"/>
                    </a:schemeClr>
                  </a:solidFill>
                  <a:prstDash val="solid"/>
                </a:ln>
                <a:solidFill>
                  <a:srgbClr val="C00000"/>
                </a:solidFill>
                <a:effectLst>
                  <a:outerShdw dist="38100" dir="2640000" algn="bl" rotWithShape="0">
                    <a:schemeClr val="tx2">
                      <a:lumMod val="75000"/>
                    </a:schemeClr>
                  </a:outerShdw>
                </a:effectLst>
                <a:latin typeface="HGS明朝B" panose="02020800000000000000" pitchFamily="18" charset="-128"/>
                <a:ea typeface="HGS明朝B" panose="02020800000000000000" pitchFamily="18" charset="-128"/>
              </a:rPr>
              <a:t>タ</a:t>
            </a:r>
            <a:endParaRPr lang="ja-JP" altLang="en-US" sz="7200" b="1" dirty="0">
              <a:ln w="12700">
                <a:solidFill>
                  <a:schemeClr val="tx2">
                    <a:lumMod val="75000"/>
                  </a:schemeClr>
                </a:solidFill>
                <a:prstDash val="solid"/>
              </a:ln>
              <a:solidFill>
                <a:srgbClr val="C00000"/>
              </a:solidFill>
              <a:effectLst>
                <a:outerShdw dist="38100" dir="2640000" algn="bl" rotWithShape="0">
                  <a:schemeClr val="tx2">
                    <a:lumMod val="75000"/>
                  </a:schemeClr>
                </a:outerShdw>
              </a:effectLst>
              <a:latin typeface="HGS明朝B" panose="02020800000000000000" pitchFamily="18" charset="-128"/>
              <a:ea typeface="HGS明朝B" panose="02020800000000000000" pitchFamily="18" charset="-128"/>
            </a:endParaRPr>
          </a:p>
        </p:txBody>
      </p:sp>
      <p:sp>
        <p:nvSpPr>
          <p:cNvPr id="12" name="タイトル 1"/>
          <p:cNvSpPr txBox="1">
            <a:spLocks/>
          </p:cNvSpPr>
          <p:nvPr/>
        </p:nvSpPr>
        <p:spPr>
          <a:xfrm>
            <a:off x="1090942" y="5073161"/>
            <a:ext cx="1548144"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13800" b="1" dirty="0" smtClean="0">
                <a:ln w="12700">
                  <a:solidFill>
                    <a:schemeClr val="tx2">
                      <a:lumMod val="75000"/>
                    </a:schemeClr>
                  </a:solidFill>
                  <a:prstDash val="solid"/>
                </a:ln>
                <a:solidFill>
                  <a:srgbClr val="C00000"/>
                </a:solidFill>
                <a:effectLst>
                  <a:outerShdw dist="38100" dir="2640000" algn="bl" rotWithShape="0">
                    <a:schemeClr val="tx2">
                      <a:lumMod val="75000"/>
                    </a:schemeClr>
                  </a:outerShdw>
                </a:effectLst>
                <a:latin typeface="HGS明朝B" panose="02020800000000000000" pitchFamily="18" charset="-128"/>
                <a:ea typeface="HGS明朝B" panose="02020800000000000000" pitchFamily="18" charset="-128"/>
              </a:rPr>
              <a:t>ン</a:t>
            </a:r>
            <a:endParaRPr lang="ja-JP" altLang="en-US" sz="7200" b="1" dirty="0">
              <a:ln w="12700">
                <a:solidFill>
                  <a:schemeClr val="tx2">
                    <a:lumMod val="75000"/>
                  </a:schemeClr>
                </a:solidFill>
                <a:prstDash val="solid"/>
              </a:ln>
              <a:solidFill>
                <a:srgbClr val="C00000"/>
              </a:solidFill>
              <a:effectLst>
                <a:outerShdw dist="38100" dir="2640000" algn="bl" rotWithShape="0">
                  <a:schemeClr val="tx2">
                    <a:lumMod val="75000"/>
                  </a:schemeClr>
                </a:outerShdw>
              </a:effectLst>
              <a:latin typeface="HGS明朝B" panose="02020800000000000000" pitchFamily="18" charset="-128"/>
              <a:ea typeface="HGS明朝B" panose="02020800000000000000" pitchFamily="18" charset="-128"/>
            </a:endParaRPr>
          </a:p>
        </p:txBody>
      </p:sp>
      <p:sp>
        <p:nvSpPr>
          <p:cNvPr id="13" name="タイトル 1"/>
          <p:cNvSpPr txBox="1">
            <a:spLocks/>
          </p:cNvSpPr>
          <p:nvPr/>
        </p:nvSpPr>
        <p:spPr>
          <a:xfrm>
            <a:off x="3402332" y="5086376"/>
            <a:ext cx="1433466"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13800" b="1" dirty="0" smtClean="0">
                <a:ln w="12700">
                  <a:solidFill>
                    <a:schemeClr val="tx2">
                      <a:lumMod val="75000"/>
                    </a:schemeClr>
                  </a:solidFill>
                  <a:prstDash val="solid"/>
                </a:ln>
                <a:solidFill>
                  <a:srgbClr val="C00000"/>
                </a:solidFill>
                <a:effectLst>
                  <a:outerShdw dist="38100" dir="2640000" algn="bl" rotWithShape="0">
                    <a:schemeClr val="tx2">
                      <a:lumMod val="75000"/>
                    </a:schemeClr>
                  </a:outerShdw>
                </a:effectLst>
                <a:latin typeface="HGS明朝B" panose="02020800000000000000" pitchFamily="18" charset="-128"/>
                <a:ea typeface="HGS明朝B" panose="02020800000000000000" pitchFamily="18" charset="-128"/>
              </a:rPr>
              <a:t>ル</a:t>
            </a:r>
            <a:endParaRPr lang="ja-JP" altLang="en-US" sz="7200" b="1" dirty="0">
              <a:ln w="12700">
                <a:solidFill>
                  <a:schemeClr val="tx2">
                    <a:lumMod val="75000"/>
                  </a:schemeClr>
                </a:solidFill>
                <a:prstDash val="solid"/>
              </a:ln>
              <a:solidFill>
                <a:srgbClr val="C00000"/>
              </a:solidFill>
              <a:effectLst>
                <a:outerShdw dist="38100" dir="2640000" algn="bl" rotWithShape="0">
                  <a:schemeClr val="tx2">
                    <a:lumMod val="75000"/>
                  </a:schemeClr>
                </a:outerShdw>
              </a:effectLst>
              <a:latin typeface="HGS明朝B" panose="02020800000000000000" pitchFamily="18" charset="-128"/>
              <a:ea typeface="HGS明朝B" panose="02020800000000000000" pitchFamily="18" charset="-128"/>
            </a:endParaRPr>
          </a:p>
        </p:txBody>
      </p:sp>
    </p:spTree>
    <p:extLst>
      <p:ext uri="{BB962C8B-B14F-4D97-AF65-F5344CB8AC3E}">
        <p14:creationId xmlns="" xmlns:p14="http://schemas.microsoft.com/office/powerpoint/2010/main" val="3679997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882452" y="533473"/>
            <a:ext cx="7747742" cy="879735"/>
          </a:xfrm>
        </p:spPr>
        <p:txBody>
          <a:bodyPr>
            <a:normAutofit/>
          </a:bodyPr>
          <a:lstStyle/>
          <a:p>
            <a:r>
              <a:rPr kumimoji="1" lang="ja-JP" altLang="en-US" sz="5400" dirty="0" smtClean="0"/>
              <a:t>ミスユニバースといえば？</a:t>
            </a:r>
            <a:endParaRPr kumimoji="1" lang="ja-JP" altLang="en-US" sz="5400" dirty="0"/>
          </a:p>
        </p:txBody>
      </p:sp>
      <p:pic>
        <p:nvPicPr>
          <p:cNvPr id="1028" name="Picture 4" descr="ヘッダー画像"/>
          <p:cNvPicPr>
            <a:picLocks noChangeAspect="1" noChangeArrowheads="1"/>
          </p:cNvPicPr>
          <p:nvPr/>
        </p:nvPicPr>
        <p:blipFill>
          <a:blip r:embed="rId2" cstate="print"/>
          <a:srcRect/>
          <a:stretch>
            <a:fillRect/>
          </a:stretch>
        </p:blipFill>
        <p:spPr bwMode="auto">
          <a:xfrm>
            <a:off x="517606" y="4428745"/>
            <a:ext cx="8208912" cy="1980101"/>
          </a:xfrm>
          <a:prstGeom prst="rect">
            <a:avLst/>
          </a:prstGeom>
          <a:noFill/>
        </p:spPr>
      </p:pic>
      <p:grpSp>
        <p:nvGrpSpPr>
          <p:cNvPr id="16" name="グループ化 15"/>
          <p:cNvGrpSpPr/>
          <p:nvPr/>
        </p:nvGrpSpPr>
        <p:grpSpPr>
          <a:xfrm>
            <a:off x="505152" y="3041146"/>
            <a:ext cx="8273088" cy="620980"/>
            <a:chOff x="505153" y="3041146"/>
            <a:chExt cx="8273088" cy="620980"/>
          </a:xfrm>
        </p:grpSpPr>
        <p:sp>
          <p:nvSpPr>
            <p:cNvPr id="9" name="正方形/長方形 8"/>
            <p:cNvSpPr/>
            <p:nvPr/>
          </p:nvSpPr>
          <p:spPr>
            <a:xfrm>
              <a:off x="505153" y="3041146"/>
              <a:ext cx="1436779" cy="620980"/>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2800" dirty="0"/>
                <a:t>人間性</a:t>
              </a:r>
              <a:endParaRPr kumimoji="1" lang="ja-JP" altLang="en-US" sz="2800" dirty="0"/>
            </a:p>
          </p:txBody>
        </p:sp>
        <p:sp>
          <p:nvSpPr>
            <p:cNvPr id="7" name="正方形/長方形 6"/>
            <p:cNvSpPr/>
            <p:nvPr/>
          </p:nvSpPr>
          <p:spPr>
            <a:xfrm>
              <a:off x="1986647" y="3041146"/>
              <a:ext cx="1436779" cy="620980"/>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2800" dirty="0"/>
                <a:t>知性</a:t>
              </a:r>
              <a:endParaRPr kumimoji="1" lang="ja-JP" altLang="en-US" sz="2800" dirty="0"/>
            </a:p>
          </p:txBody>
        </p:sp>
        <p:sp>
          <p:nvSpPr>
            <p:cNvPr id="8" name="正方形/長方形 7"/>
            <p:cNvSpPr/>
            <p:nvPr/>
          </p:nvSpPr>
          <p:spPr>
            <a:xfrm>
              <a:off x="3493800" y="3041146"/>
              <a:ext cx="1436779" cy="620980"/>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2800" dirty="0"/>
                <a:t>感性</a:t>
              </a:r>
              <a:endParaRPr kumimoji="1" lang="ja-JP" altLang="en-US" sz="2800" dirty="0"/>
            </a:p>
          </p:txBody>
        </p:sp>
        <p:sp>
          <p:nvSpPr>
            <p:cNvPr id="10" name="正方形/長方形 9"/>
            <p:cNvSpPr/>
            <p:nvPr/>
          </p:nvSpPr>
          <p:spPr>
            <a:xfrm>
              <a:off x="6492241" y="3041146"/>
              <a:ext cx="2286000" cy="620980"/>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800" dirty="0" smtClean="0"/>
                <a:t>内面の美しさ</a:t>
              </a:r>
              <a:endParaRPr kumimoji="1" lang="ja-JP" altLang="en-US" sz="2800" dirty="0"/>
            </a:p>
          </p:txBody>
        </p:sp>
        <p:sp>
          <p:nvSpPr>
            <p:cNvPr id="11" name="正方形/長方形 10"/>
            <p:cNvSpPr/>
            <p:nvPr/>
          </p:nvSpPr>
          <p:spPr>
            <a:xfrm>
              <a:off x="4997738" y="3041146"/>
              <a:ext cx="1436779" cy="620980"/>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2800" dirty="0"/>
                <a:t>自信</a:t>
              </a:r>
              <a:endParaRPr kumimoji="1" lang="ja-JP" altLang="en-US" sz="2800" dirty="0"/>
            </a:p>
          </p:txBody>
        </p:sp>
      </p:grpSp>
      <p:sp>
        <p:nvSpPr>
          <p:cNvPr id="5" name="テキスト ボックス 4"/>
          <p:cNvSpPr txBox="1"/>
          <p:nvPr/>
        </p:nvSpPr>
        <p:spPr>
          <a:xfrm>
            <a:off x="4198340" y="1889846"/>
            <a:ext cx="747320" cy="1446550"/>
          </a:xfrm>
          <a:prstGeom prst="rect">
            <a:avLst/>
          </a:prstGeom>
          <a:noFill/>
        </p:spPr>
        <p:txBody>
          <a:bodyPr wrap="none" rtlCol="0">
            <a:spAutoFit/>
          </a:bodyPr>
          <a:lstStyle/>
          <a:p>
            <a:r>
              <a:rPr kumimoji="1" lang="en-US" altLang="ja-JP" sz="8800" dirty="0" smtClean="0"/>
              <a:t>+</a:t>
            </a:r>
            <a:endParaRPr kumimoji="1" lang="ja-JP" altLang="en-US" sz="8800" dirty="0"/>
          </a:p>
        </p:txBody>
      </p:sp>
      <p:grpSp>
        <p:nvGrpSpPr>
          <p:cNvPr id="12" name="グループ化 11"/>
          <p:cNvGrpSpPr/>
          <p:nvPr/>
        </p:nvGrpSpPr>
        <p:grpSpPr>
          <a:xfrm>
            <a:off x="1311620" y="1503563"/>
            <a:ext cx="6524018" cy="928386"/>
            <a:chOff x="1311620" y="1503563"/>
            <a:chExt cx="6524018" cy="928386"/>
          </a:xfrm>
        </p:grpSpPr>
        <p:sp>
          <p:nvSpPr>
            <p:cNvPr id="3" name="正方形/長方形 2"/>
            <p:cNvSpPr/>
            <p:nvPr/>
          </p:nvSpPr>
          <p:spPr>
            <a:xfrm>
              <a:off x="2951820" y="1690376"/>
              <a:ext cx="3240360" cy="620980"/>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sz="3600" dirty="0"/>
                <a:t>外見の</a:t>
              </a:r>
              <a:r>
                <a:rPr lang="ja-JP" altLang="en-US" sz="3600" dirty="0" smtClean="0"/>
                <a:t>美しさ</a:t>
              </a:r>
              <a:endParaRPr lang="en-US" altLang="ja-JP" sz="3600" dirty="0"/>
            </a:p>
          </p:txBody>
        </p:sp>
        <p:pic>
          <p:nvPicPr>
            <p:cNvPr id="13" name="図 12"/>
            <p:cNvPicPr>
              <a:picLocks noChangeAspect="1"/>
            </p:cNvPicPr>
            <p:nvPr/>
          </p:nvPicPr>
          <p:blipFill>
            <a:blip r:embed="rId3" cstate="print">
              <a:duotone>
                <a:schemeClr val="accent2">
                  <a:shade val="45000"/>
                  <a:satMod val="135000"/>
                </a:schemeClr>
                <a:prstClr val="white"/>
              </a:duotone>
              <a:extLst>
                <a:ext uri="{28A0092B-C50C-407E-A947-70E740481C1C}">
                  <a14:useLocalDpi xmlns="" xmlns:a14="http://schemas.microsoft.com/office/drawing/2010/main" val="0"/>
                </a:ext>
              </a:extLst>
            </a:blip>
            <a:stretch>
              <a:fillRect/>
            </a:stretch>
          </p:blipFill>
          <p:spPr>
            <a:xfrm>
              <a:off x="1311620" y="1525614"/>
              <a:ext cx="1619672" cy="906335"/>
            </a:xfrm>
            <a:prstGeom prst="rect">
              <a:avLst/>
            </a:prstGeom>
          </p:spPr>
        </p:pic>
        <p:pic>
          <p:nvPicPr>
            <p:cNvPr id="14" name="図 13"/>
            <p:cNvPicPr>
              <a:picLocks noChangeAspect="1"/>
            </p:cNvPicPr>
            <p:nvPr/>
          </p:nvPicPr>
          <p:blipFill>
            <a:blip r:embed="rId3" cstate="print">
              <a:duotone>
                <a:schemeClr val="accent2">
                  <a:shade val="45000"/>
                  <a:satMod val="135000"/>
                </a:schemeClr>
                <a:prstClr val="white"/>
              </a:duotone>
              <a:extLst>
                <a:ext uri="{28A0092B-C50C-407E-A947-70E740481C1C}">
                  <a14:useLocalDpi xmlns="" xmlns:a14="http://schemas.microsoft.com/office/drawing/2010/main" val="0"/>
                </a:ext>
              </a:extLst>
            </a:blip>
            <a:stretch>
              <a:fillRect/>
            </a:stretch>
          </p:blipFill>
          <p:spPr>
            <a:xfrm flipH="1">
              <a:off x="6215966" y="1503563"/>
              <a:ext cx="1619672" cy="906335"/>
            </a:xfrm>
            <a:prstGeom prst="rect">
              <a:avLst/>
            </a:prstGeom>
          </p:spPr>
        </p:pic>
      </p:grpSp>
    </p:spTree>
    <p:extLst>
      <p:ext uri="{BB962C8B-B14F-4D97-AF65-F5344CB8AC3E}">
        <p14:creationId xmlns="" xmlns:p14="http://schemas.microsoft.com/office/powerpoint/2010/main" val="3672505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8"/>
                                        </p:tgtEl>
                                        <p:attrNameLst>
                                          <p:attrName>style.visibility</p:attrName>
                                        </p:attrNameLst>
                                      </p:cBhvr>
                                      <p:to>
                                        <p:strVal val="visible"/>
                                      </p:to>
                                    </p:set>
                                    <p:animEffect transition="in" filter="fade">
                                      <p:cBhvr>
                                        <p:cTn id="27"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261258" y="582067"/>
            <a:ext cx="8636000" cy="4093428"/>
          </a:xfrm>
          <a:prstGeom prst="rect">
            <a:avLst/>
          </a:prstGeom>
        </p:spPr>
        <p:txBody>
          <a:bodyPr wrap="square">
            <a:spAutoFit/>
          </a:bodyPr>
          <a:lstStyle/>
          <a:p>
            <a:r>
              <a:rPr lang="ja-JP" altLang="en-US" sz="2800" b="1" dirty="0" smtClean="0"/>
              <a:t>人間性</a:t>
            </a:r>
          </a:p>
          <a:p>
            <a:r>
              <a:rPr lang="ja-JP" altLang="en-US" sz="2400" dirty="0" smtClean="0"/>
              <a:t>コミュニケーション・国際感覚・ボランティア精神・チャリティー</a:t>
            </a:r>
          </a:p>
          <a:p>
            <a:r>
              <a:rPr lang="ja-JP" altLang="en-US" sz="2800" b="1" dirty="0" smtClean="0"/>
              <a:t>知性</a:t>
            </a:r>
          </a:p>
          <a:p>
            <a:r>
              <a:rPr lang="ja-JP" altLang="en-US" sz="2400" dirty="0" smtClean="0"/>
              <a:t>教育や文化や歴史の知識・国際問題への関心・多言語力</a:t>
            </a:r>
          </a:p>
          <a:p>
            <a:r>
              <a:rPr lang="ja-JP" altLang="en-US" sz="2800" b="1" dirty="0" smtClean="0"/>
              <a:t>感性</a:t>
            </a:r>
          </a:p>
          <a:p>
            <a:r>
              <a:rPr lang="ja-JP" altLang="en-US" sz="2400" dirty="0" smtClean="0"/>
              <a:t>創造性・ライフスタイル・パフォーマー・ファッション性</a:t>
            </a:r>
          </a:p>
          <a:p>
            <a:r>
              <a:rPr lang="ja-JP" altLang="en-US" sz="2800" b="1" dirty="0" smtClean="0"/>
              <a:t>自信</a:t>
            </a:r>
          </a:p>
          <a:p>
            <a:r>
              <a:rPr lang="ja-JP" altLang="en-US" sz="2400" dirty="0" smtClean="0"/>
              <a:t>女性としての強さ・個性・自立心</a:t>
            </a:r>
          </a:p>
          <a:p>
            <a:r>
              <a:rPr lang="ja-JP" altLang="en-US" sz="2800" b="1" dirty="0" smtClean="0"/>
              <a:t>内面の美しさ</a:t>
            </a:r>
          </a:p>
          <a:p>
            <a:r>
              <a:rPr lang="ja-JP" altLang="en-US" sz="2400" dirty="0" smtClean="0"/>
              <a:t>エレガント・ユーモア・社交性</a:t>
            </a:r>
            <a:endParaRPr lang="ja-JP" alt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ミス・ユニバース・ジャパン コンセプトイメージ"/>
          <p:cNvPicPr>
            <a:picLocks noChangeAspect="1" noChangeArrowheads="1"/>
          </p:cNvPicPr>
          <p:nvPr/>
        </p:nvPicPr>
        <p:blipFill>
          <a:blip r:embed="rId2" cstate="print"/>
          <a:srcRect/>
          <a:stretch>
            <a:fillRect/>
          </a:stretch>
        </p:blipFill>
        <p:spPr bwMode="auto">
          <a:xfrm>
            <a:off x="2167503" y="1121092"/>
            <a:ext cx="4633119" cy="427386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グループ化 14"/>
          <p:cNvGrpSpPr/>
          <p:nvPr/>
        </p:nvGrpSpPr>
        <p:grpSpPr>
          <a:xfrm>
            <a:off x="1547664" y="1679273"/>
            <a:ext cx="6048672" cy="4844191"/>
            <a:chOff x="1547664" y="1753161"/>
            <a:chExt cx="6048672" cy="4844191"/>
          </a:xfrm>
        </p:grpSpPr>
        <p:sp>
          <p:nvSpPr>
            <p:cNvPr id="11" name="二等辺三角形 10"/>
            <p:cNvSpPr/>
            <p:nvPr/>
          </p:nvSpPr>
          <p:spPr>
            <a:xfrm>
              <a:off x="3372841" y="3374159"/>
              <a:ext cx="2375979" cy="2048258"/>
            </a:xfrm>
            <a:prstGeom prst="triangl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 name="グループ化 13"/>
            <p:cNvGrpSpPr/>
            <p:nvPr/>
          </p:nvGrpSpPr>
          <p:grpSpPr>
            <a:xfrm>
              <a:off x="5148064" y="4201433"/>
              <a:ext cx="2448272" cy="2376264"/>
              <a:chOff x="5148064" y="4201433"/>
              <a:chExt cx="2448272" cy="2376264"/>
            </a:xfrm>
          </p:grpSpPr>
          <p:sp>
            <p:nvSpPr>
              <p:cNvPr id="5" name="円/楕円 4"/>
              <p:cNvSpPr/>
              <p:nvPr/>
            </p:nvSpPr>
            <p:spPr>
              <a:xfrm>
                <a:off x="5148064" y="4201433"/>
                <a:ext cx="2448272" cy="2376264"/>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5508104" y="5149731"/>
                <a:ext cx="1728192" cy="707886"/>
              </a:xfrm>
              <a:prstGeom prst="rect">
                <a:avLst/>
              </a:prstGeom>
              <a:noFill/>
            </p:spPr>
            <p:txBody>
              <a:bodyPr wrap="square" rtlCol="0">
                <a:spAutoFit/>
              </a:bodyPr>
              <a:lstStyle/>
              <a:p>
                <a:r>
                  <a:rPr kumimoji="1" lang="ja-JP" altLang="en-US" sz="4000" dirty="0" smtClean="0">
                    <a:solidFill>
                      <a:schemeClr val="bg1"/>
                    </a:solidFill>
                  </a:rPr>
                  <a:t>美習慣</a:t>
                </a:r>
                <a:endParaRPr kumimoji="1" lang="ja-JP" altLang="en-US" sz="4000" dirty="0">
                  <a:solidFill>
                    <a:schemeClr val="bg1"/>
                  </a:solidFill>
                </a:endParaRPr>
              </a:p>
            </p:txBody>
          </p:sp>
        </p:grpSp>
        <p:grpSp>
          <p:nvGrpSpPr>
            <p:cNvPr id="13" name="グループ化 12"/>
            <p:cNvGrpSpPr/>
            <p:nvPr/>
          </p:nvGrpSpPr>
          <p:grpSpPr>
            <a:xfrm>
              <a:off x="1547664" y="4221088"/>
              <a:ext cx="2448272" cy="2376264"/>
              <a:chOff x="1547664" y="4221088"/>
              <a:chExt cx="2448272" cy="2376264"/>
            </a:xfrm>
          </p:grpSpPr>
          <p:sp>
            <p:nvSpPr>
              <p:cNvPr id="4" name="円/楕円 3"/>
              <p:cNvSpPr/>
              <p:nvPr/>
            </p:nvSpPr>
            <p:spPr>
              <a:xfrm>
                <a:off x="1547664" y="4221088"/>
                <a:ext cx="2448272" cy="2376264"/>
              </a:xfrm>
              <a:prstGeom prst="ellipse">
                <a:avLst/>
              </a:prstGeom>
              <a:solidFill>
                <a:srgbClr val="FF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1871700" y="5117457"/>
                <a:ext cx="1728192" cy="707886"/>
              </a:xfrm>
              <a:prstGeom prst="rect">
                <a:avLst/>
              </a:prstGeom>
              <a:noFill/>
            </p:spPr>
            <p:txBody>
              <a:bodyPr wrap="square" rtlCol="0">
                <a:spAutoFit/>
              </a:bodyPr>
              <a:lstStyle/>
              <a:p>
                <a:r>
                  <a:rPr kumimoji="1" lang="ja-JP" altLang="en-US" sz="4000" dirty="0" smtClean="0">
                    <a:solidFill>
                      <a:schemeClr val="bg1"/>
                    </a:solidFill>
                  </a:rPr>
                  <a:t>美意識</a:t>
                </a:r>
                <a:endParaRPr kumimoji="1" lang="ja-JP" altLang="en-US" sz="4000" dirty="0">
                  <a:solidFill>
                    <a:schemeClr val="bg1"/>
                  </a:solidFill>
                </a:endParaRPr>
              </a:p>
            </p:txBody>
          </p:sp>
        </p:grpSp>
        <p:grpSp>
          <p:nvGrpSpPr>
            <p:cNvPr id="12" name="グループ化 11"/>
            <p:cNvGrpSpPr/>
            <p:nvPr/>
          </p:nvGrpSpPr>
          <p:grpSpPr>
            <a:xfrm>
              <a:off x="3347864" y="1753161"/>
              <a:ext cx="2448272" cy="2376264"/>
              <a:chOff x="3347864" y="1753161"/>
              <a:chExt cx="2448272" cy="2376264"/>
            </a:xfrm>
          </p:grpSpPr>
          <p:sp>
            <p:nvSpPr>
              <p:cNvPr id="3" name="円/楕円 2"/>
              <p:cNvSpPr/>
              <p:nvPr/>
            </p:nvSpPr>
            <p:spPr>
              <a:xfrm>
                <a:off x="3347864" y="1753161"/>
                <a:ext cx="2448272" cy="237626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3707904" y="2617257"/>
                <a:ext cx="1728192" cy="707886"/>
              </a:xfrm>
              <a:prstGeom prst="rect">
                <a:avLst/>
              </a:prstGeom>
              <a:noFill/>
            </p:spPr>
            <p:txBody>
              <a:bodyPr wrap="square" rtlCol="0">
                <a:spAutoFit/>
              </a:bodyPr>
              <a:lstStyle/>
              <a:p>
                <a:r>
                  <a:rPr kumimoji="1" lang="ja-JP" altLang="en-US" sz="4000" dirty="0" smtClean="0">
                    <a:solidFill>
                      <a:schemeClr val="bg1"/>
                    </a:solidFill>
                  </a:rPr>
                  <a:t>美姿勢</a:t>
                </a:r>
                <a:endParaRPr kumimoji="1" lang="ja-JP" altLang="en-US" sz="4000" dirty="0">
                  <a:solidFill>
                    <a:schemeClr val="bg1"/>
                  </a:solidFill>
                </a:endParaRPr>
              </a:p>
            </p:txBody>
          </p:sp>
        </p:grpSp>
      </p:grpSp>
      <p:sp>
        <p:nvSpPr>
          <p:cNvPr id="9" name="テキスト ボックス 8"/>
          <p:cNvSpPr txBox="1"/>
          <p:nvPr/>
        </p:nvSpPr>
        <p:spPr>
          <a:xfrm>
            <a:off x="2508825" y="231605"/>
            <a:ext cx="4104009" cy="584775"/>
          </a:xfrm>
          <a:prstGeom prst="rect">
            <a:avLst/>
          </a:prstGeom>
          <a:noFill/>
        </p:spPr>
        <p:txBody>
          <a:bodyPr wrap="none" rtlCol="0">
            <a:spAutoFit/>
          </a:bodyPr>
          <a:lstStyle/>
          <a:p>
            <a:r>
              <a:rPr lang="ja-JP" altLang="en-US" sz="3200" dirty="0"/>
              <a:t>ビューティーキャンプ</a:t>
            </a:r>
            <a:r>
              <a:rPr lang="ja-JP" altLang="en-US" sz="3200" dirty="0" smtClean="0"/>
              <a:t>で</a:t>
            </a:r>
            <a:endParaRPr kumimoji="1" lang="ja-JP" altLang="en-US" sz="3200" dirty="0"/>
          </a:p>
        </p:txBody>
      </p:sp>
      <p:sp>
        <p:nvSpPr>
          <p:cNvPr id="10" name="テキスト ボックス 9"/>
          <p:cNvSpPr txBox="1"/>
          <p:nvPr/>
        </p:nvSpPr>
        <p:spPr>
          <a:xfrm>
            <a:off x="1369039" y="721305"/>
            <a:ext cx="6405921" cy="923330"/>
          </a:xfrm>
          <a:prstGeom prst="rect">
            <a:avLst/>
          </a:prstGeom>
          <a:noFill/>
        </p:spPr>
        <p:txBody>
          <a:bodyPr wrap="none" rtlCol="0">
            <a:spAutoFit/>
          </a:bodyPr>
          <a:lstStyle/>
          <a:p>
            <a:r>
              <a:rPr lang="ja-JP" altLang="en-US" sz="5400" dirty="0" smtClean="0"/>
              <a:t>美しさ</a:t>
            </a:r>
            <a:r>
              <a:rPr lang="ja-JP" altLang="en-US" sz="5400" dirty="0"/>
              <a:t>に磨きをかける</a:t>
            </a:r>
            <a:endParaRPr kumimoji="1" lang="ja-JP" altLang="en-US" sz="5400" dirty="0"/>
          </a:p>
        </p:txBody>
      </p:sp>
    </p:spTree>
    <p:extLst>
      <p:ext uri="{BB962C8B-B14F-4D97-AF65-F5344CB8AC3E}">
        <p14:creationId xmlns="" xmlns:p14="http://schemas.microsoft.com/office/powerpoint/2010/main" val="2950189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28969" y="207034"/>
            <a:ext cx="8716623" cy="6366294"/>
          </a:xfrm>
          <a:prstGeom prst="rect">
            <a:avLst/>
          </a:prstGeom>
        </p:spPr>
      </p:pic>
      <p:sp>
        <p:nvSpPr>
          <p:cNvPr id="2" name="テキスト ボックス 1"/>
          <p:cNvSpPr txBox="1"/>
          <p:nvPr/>
        </p:nvSpPr>
        <p:spPr>
          <a:xfrm>
            <a:off x="622328" y="516048"/>
            <a:ext cx="7803739" cy="1569660"/>
          </a:xfrm>
          <a:prstGeom prst="rect">
            <a:avLst/>
          </a:prstGeom>
          <a:noFill/>
        </p:spPr>
        <p:txBody>
          <a:bodyPr wrap="none" rtlCol="0">
            <a:spAutoFit/>
          </a:bodyPr>
          <a:lstStyle/>
          <a:p>
            <a:r>
              <a:rPr kumimoji="1" lang="ja-JP" altLang="en-US" sz="4800" dirty="0" smtClean="0"/>
              <a:t>歴代の優勝者</a:t>
            </a:r>
            <a:endParaRPr kumimoji="1" lang="en-US" altLang="ja-JP" sz="4800" dirty="0" smtClean="0"/>
          </a:p>
          <a:p>
            <a:r>
              <a:rPr kumimoji="1" lang="ja-JP" altLang="en-US" sz="4800" dirty="0" smtClean="0"/>
              <a:t>最後の決め手となったのは？</a:t>
            </a:r>
            <a:endParaRPr kumimoji="1" lang="ja-JP" altLang="en-US" sz="4800" dirty="0"/>
          </a:p>
        </p:txBody>
      </p:sp>
      <p:pic>
        <p:nvPicPr>
          <p:cNvPr id="1026" name="Picture 2" descr="クリックすると新しいウィンドウで開きます"/>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rot="20877003">
            <a:off x="752438" y="2544264"/>
            <a:ext cx="2535060" cy="35705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028" name="Picture 4" descr="クリックすると新しいウィンドウで開きます"/>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rot="745301">
            <a:off x="6017741" y="2533026"/>
            <a:ext cx="2379531" cy="35782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030" name="Picture 6" descr="クリックすると新しいウィンドウで開きます"/>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479204" y="2945872"/>
            <a:ext cx="2482255" cy="335794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 xmlns:p14="http://schemas.microsoft.com/office/powerpoint/2010/main" val="6025974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0" y="1477595"/>
            <a:ext cx="9144000" cy="3293209"/>
          </a:xfrm>
          <a:prstGeom prst="rect">
            <a:avLst/>
          </a:prstGeom>
          <a:noFill/>
        </p:spPr>
        <p:txBody>
          <a:bodyPr wrap="square" rtlCol="0">
            <a:spAutoFit/>
          </a:bodyPr>
          <a:lstStyle/>
          <a:p>
            <a:pPr algn="ctr"/>
            <a:r>
              <a:rPr kumimoji="1" lang="ja-JP" altLang="en-US" sz="8000" dirty="0" smtClean="0"/>
              <a:t>“</a:t>
            </a:r>
            <a:r>
              <a:rPr kumimoji="1" lang="ja-JP" altLang="en-US" sz="8000" dirty="0" smtClean="0">
                <a:solidFill>
                  <a:srgbClr val="FF0000"/>
                </a:solidFill>
              </a:rPr>
              <a:t>自信</a:t>
            </a:r>
            <a:r>
              <a:rPr kumimoji="1" lang="ja-JP" altLang="en-US" sz="8000" dirty="0" smtClean="0"/>
              <a:t>”</a:t>
            </a:r>
            <a:endParaRPr kumimoji="1" lang="en-US" altLang="ja-JP" sz="8000" dirty="0" smtClean="0"/>
          </a:p>
          <a:p>
            <a:pPr algn="ctr"/>
            <a:r>
              <a:rPr lang="ja-JP" altLang="en-US" sz="3200" dirty="0" smtClean="0"/>
              <a:t>絶対</a:t>
            </a:r>
            <a:r>
              <a:rPr lang="ja-JP" altLang="en-US" sz="3200" dirty="0" smtClean="0"/>
              <a:t>に自分は上手くいくと思いこませる</a:t>
            </a:r>
            <a:r>
              <a:rPr lang="ja-JP" altLang="en-US" sz="3200" dirty="0" smtClean="0"/>
              <a:t>。</a:t>
            </a:r>
            <a:endParaRPr lang="en-US" altLang="ja-JP" sz="3200" dirty="0" smtClean="0"/>
          </a:p>
          <a:p>
            <a:pPr algn="ctr"/>
            <a:r>
              <a:rPr lang="ja-JP" altLang="en-US" sz="3200" dirty="0" smtClean="0"/>
              <a:t>世界の頂点</a:t>
            </a:r>
            <a:r>
              <a:rPr lang="ja-JP" altLang="en-US" sz="3200" dirty="0" smtClean="0"/>
              <a:t>に立つ者</a:t>
            </a:r>
            <a:r>
              <a:rPr lang="ja-JP" altLang="en-US" sz="3200" dirty="0" smtClean="0"/>
              <a:t>は常に</a:t>
            </a:r>
            <a:r>
              <a:rPr lang="ja-JP" altLang="en-US" sz="3200" dirty="0" smtClean="0"/>
              <a:t>冷静・沈着である。</a:t>
            </a:r>
          </a:p>
          <a:p>
            <a:pPr algn="ctr"/>
            <a:endParaRPr lang="ja-JP" altLang="en-US" sz="3200" dirty="0" smtClean="0"/>
          </a:p>
          <a:p>
            <a:pPr algn="ctr"/>
            <a:endParaRPr kumimoji="1" lang="ja-JP" altLang="en-US" sz="3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42875" y="0"/>
            <a:ext cx="8858250" cy="186309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509830" y="295900"/>
            <a:ext cx="8124340" cy="1446550"/>
          </a:xfrm>
          <a:prstGeom prst="rect">
            <a:avLst/>
          </a:prstGeom>
          <a:noFill/>
        </p:spPr>
        <p:txBody>
          <a:bodyPr wrap="none" rtlCol="0">
            <a:spAutoFit/>
          </a:bodyPr>
          <a:lstStyle/>
          <a:p>
            <a:r>
              <a:rPr lang="ja-JP" altLang="en-US" sz="4400" dirty="0">
                <a:solidFill>
                  <a:schemeClr val="bg1"/>
                </a:solidFill>
              </a:rPr>
              <a:t>一流のメンタルトレーナーが</a:t>
            </a:r>
            <a:r>
              <a:rPr lang="ja-JP" altLang="en-US" sz="4400" dirty="0" smtClean="0">
                <a:solidFill>
                  <a:schemeClr val="bg1"/>
                </a:solidFill>
              </a:rPr>
              <a:t>、</a:t>
            </a:r>
            <a:endParaRPr lang="en-US" altLang="ja-JP" sz="4400" dirty="0" smtClean="0">
              <a:solidFill>
                <a:schemeClr val="bg1"/>
              </a:solidFill>
            </a:endParaRPr>
          </a:p>
          <a:p>
            <a:r>
              <a:rPr lang="ja-JP" altLang="en-US" sz="4400" dirty="0" smtClean="0">
                <a:solidFill>
                  <a:schemeClr val="bg1"/>
                </a:solidFill>
              </a:rPr>
              <a:t>オリンピック</a:t>
            </a:r>
            <a:r>
              <a:rPr lang="ja-JP" altLang="en-US" sz="4400" dirty="0">
                <a:solidFill>
                  <a:schemeClr val="bg1"/>
                </a:solidFill>
              </a:rPr>
              <a:t>選手に教えている</a:t>
            </a:r>
            <a:r>
              <a:rPr lang="ja-JP" altLang="en-US" sz="4400" dirty="0" smtClean="0">
                <a:solidFill>
                  <a:schemeClr val="bg1"/>
                </a:solidFill>
              </a:rPr>
              <a:t>こと</a:t>
            </a:r>
            <a:endParaRPr lang="ja-JP" altLang="en-US" sz="4400" dirty="0">
              <a:solidFill>
                <a:schemeClr val="bg1"/>
              </a:solidFill>
            </a:endParaRPr>
          </a:p>
        </p:txBody>
      </p:sp>
      <p:pic>
        <p:nvPicPr>
          <p:cNvPr id="4" name="Picture 2" descr="「エリカ・アンギャルさん」の画像検索結果"/>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62609" y="2592049"/>
            <a:ext cx="5762625" cy="3286126"/>
          </a:xfrm>
          <a:prstGeom prst="rect">
            <a:avLst/>
          </a:prstGeom>
          <a:noFill/>
          <a:extLst>
            <a:ext uri="{909E8E84-426E-40DD-AFC4-6F175D3DCCD1}">
              <a14:hiddenFill xmlns="" xmlns:a14="http://schemas.microsoft.com/office/drawing/2010/main">
                <a:solidFill>
                  <a:srgbClr val="FFFFFF"/>
                </a:solidFill>
              </a14:hiddenFill>
            </a:ext>
          </a:extLst>
        </p:spPr>
      </p:pic>
      <p:sp>
        <p:nvSpPr>
          <p:cNvPr id="5" name="正方形/長方形 4"/>
          <p:cNvSpPr/>
          <p:nvPr/>
        </p:nvSpPr>
        <p:spPr>
          <a:xfrm>
            <a:off x="6457662" y="3679990"/>
            <a:ext cx="2324675" cy="369332"/>
          </a:xfrm>
          <a:prstGeom prst="rect">
            <a:avLst/>
          </a:prstGeom>
        </p:spPr>
        <p:txBody>
          <a:bodyPr wrap="none">
            <a:spAutoFit/>
          </a:bodyPr>
          <a:lstStyle/>
          <a:p>
            <a:r>
              <a:rPr lang="ja-JP" altLang="en-US" b="1" dirty="0" smtClean="0"/>
              <a:t>エリカ・アンギャルさん</a:t>
            </a:r>
            <a:endParaRPr lang="ja-JP" altLang="en-US" dirty="0"/>
          </a:p>
        </p:txBody>
      </p:sp>
      <p:sp>
        <p:nvSpPr>
          <p:cNvPr id="6" name="正方形/長方形 5"/>
          <p:cNvSpPr/>
          <p:nvPr/>
        </p:nvSpPr>
        <p:spPr>
          <a:xfrm>
            <a:off x="6357257" y="4120608"/>
            <a:ext cx="2452914" cy="1169551"/>
          </a:xfrm>
          <a:prstGeom prst="rect">
            <a:avLst/>
          </a:prstGeom>
        </p:spPr>
        <p:txBody>
          <a:bodyPr wrap="square">
            <a:spAutoFit/>
          </a:bodyPr>
          <a:lstStyle/>
          <a:p>
            <a:r>
              <a:rPr lang="en-US" altLang="ja-JP" sz="1400" dirty="0" smtClean="0"/>
              <a:t>2004</a:t>
            </a:r>
            <a:r>
              <a:rPr lang="ja-JP" altLang="en-US" sz="1400" dirty="0" smtClean="0"/>
              <a:t>年から８年間ミス・ユニバース・ジャパン公式栄養コンサルタントとして世界一の美女を目指すファイナリストたちに食生活の指導を行った。</a:t>
            </a:r>
            <a:endParaRPr lang="ja-JP" altLang="en-US" sz="1400" dirty="0"/>
          </a:p>
        </p:txBody>
      </p:sp>
    </p:spTree>
    <p:extLst>
      <p:ext uri="{BB962C8B-B14F-4D97-AF65-F5344CB8AC3E}">
        <p14:creationId xmlns="" xmlns:p14="http://schemas.microsoft.com/office/powerpoint/2010/main" val="17076491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508000"/>
            <a:ext cx="9144000" cy="156754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0" y="542260"/>
            <a:ext cx="9144000" cy="1446550"/>
          </a:xfrm>
          <a:prstGeom prst="rect">
            <a:avLst/>
          </a:prstGeom>
          <a:noFill/>
        </p:spPr>
        <p:txBody>
          <a:bodyPr wrap="square" rtlCol="0">
            <a:spAutoFit/>
          </a:bodyPr>
          <a:lstStyle/>
          <a:p>
            <a:pPr algn="ctr"/>
            <a:r>
              <a:rPr lang="ja-JP" altLang="en-US" sz="4400" b="1" dirty="0">
                <a:solidFill>
                  <a:schemeClr val="bg1"/>
                </a:solidFill>
              </a:rPr>
              <a:t>自信を持つために必要なのは、</a:t>
            </a:r>
            <a:br>
              <a:rPr lang="ja-JP" altLang="en-US" sz="4400" b="1" dirty="0">
                <a:solidFill>
                  <a:schemeClr val="bg1"/>
                </a:solidFill>
              </a:rPr>
            </a:br>
            <a:r>
              <a:rPr lang="ja-JP" altLang="en-US" sz="4400" b="1" dirty="0">
                <a:solidFill>
                  <a:schemeClr val="bg1"/>
                </a:solidFill>
              </a:rPr>
              <a:t>「食事」と「姿勢」</a:t>
            </a:r>
          </a:p>
        </p:txBody>
      </p:sp>
      <p:sp>
        <p:nvSpPr>
          <p:cNvPr id="3" name="テキスト ボックス 2"/>
          <p:cNvSpPr txBox="1"/>
          <p:nvPr/>
        </p:nvSpPr>
        <p:spPr>
          <a:xfrm>
            <a:off x="435429" y="2975375"/>
            <a:ext cx="8067411" cy="1384995"/>
          </a:xfrm>
          <a:prstGeom prst="rect">
            <a:avLst/>
          </a:prstGeom>
          <a:noFill/>
        </p:spPr>
        <p:txBody>
          <a:bodyPr wrap="square" rtlCol="0">
            <a:spAutoFit/>
          </a:bodyPr>
          <a:lstStyle/>
          <a:p>
            <a:r>
              <a:rPr lang="ja-JP" altLang="en-US" sz="2800" dirty="0" smtClean="0"/>
              <a:t>何</a:t>
            </a:r>
            <a:r>
              <a:rPr lang="ja-JP" altLang="en-US" sz="2800" dirty="0"/>
              <a:t>を口にする</a:t>
            </a:r>
            <a:r>
              <a:rPr lang="ja-JP" altLang="en-US" sz="2800" dirty="0" smtClean="0"/>
              <a:t>か</a:t>
            </a:r>
            <a:endParaRPr lang="en-US" altLang="ja-JP" sz="2800" dirty="0" smtClean="0"/>
          </a:p>
          <a:p>
            <a:endParaRPr lang="ja-JP" altLang="en-US" sz="2800" dirty="0"/>
          </a:p>
          <a:p>
            <a:r>
              <a:rPr lang="ja-JP" altLang="en-US" sz="2800" dirty="0" smtClean="0"/>
              <a:t>物事にどの</a:t>
            </a:r>
            <a:r>
              <a:rPr lang="ja-JP" altLang="en-US" sz="2800" dirty="0" smtClean="0"/>
              <a:t>よう</a:t>
            </a:r>
            <a:r>
              <a:rPr lang="ja-JP" altLang="en-US" sz="2800" dirty="0" smtClean="0"/>
              <a:t>な</a:t>
            </a:r>
            <a:r>
              <a:rPr lang="ja-JP" altLang="en-US" sz="2800" dirty="0" smtClean="0"/>
              <a:t>姿勢で臨むか</a:t>
            </a:r>
            <a:endParaRPr lang="ja-JP" altLang="en-US" sz="2800" dirty="0"/>
          </a:p>
        </p:txBody>
      </p:sp>
    </p:spTree>
    <p:extLst>
      <p:ext uri="{BB962C8B-B14F-4D97-AF65-F5344CB8AC3E}">
        <p14:creationId xmlns="" xmlns:p14="http://schemas.microsoft.com/office/powerpoint/2010/main" val="22443881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348343"/>
            <a:ext cx="9144000" cy="126274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746303" y="1898325"/>
            <a:ext cx="4522392" cy="3970318"/>
          </a:xfrm>
          <a:prstGeom prst="rect">
            <a:avLst/>
          </a:prstGeom>
          <a:solidFill>
            <a:srgbClr val="FFEBEB"/>
          </a:solidFill>
        </p:spPr>
        <p:txBody>
          <a:bodyPr wrap="none" rtlCol="0">
            <a:spAutoFit/>
          </a:bodyPr>
          <a:lstStyle/>
          <a:p>
            <a:r>
              <a:rPr lang="en-US" altLang="ja-JP" sz="2800" dirty="0"/>
              <a:t>1.</a:t>
            </a:r>
            <a:r>
              <a:rPr lang="ja-JP" altLang="en-US" sz="2800" dirty="0"/>
              <a:t>色々な野菜を食べる</a:t>
            </a:r>
          </a:p>
          <a:p>
            <a:r>
              <a:rPr lang="en-US" altLang="ja-JP" sz="2800" dirty="0"/>
              <a:t>2.</a:t>
            </a:r>
            <a:r>
              <a:rPr lang="ja-JP" altLang="en-US" sz="2800" dirty="0"/>
              <a:t>オーガニックのサプリメント</a:t>
            </a:r>
          </a:p>
          <a:p>
            <a:r>
              <a:rPr lang="en-US" altLang="ja-JP" sz="2800" dirty="0"/>
              <a:t>3.</a:t>
            </a:r>
            <a:r>
              <a:rPr lang="ja-JP" altLang="en-US" sz="2800" dirty="0"/>
              <a:t>たんぱく質をたっぷりと</a:t>
            </a:r>
          </a:p>
          <a:p>
            <a:r>
              <a:rPr lang="en-US" altLang="ja-JP" sz="2800" dirty="0"/>
              <a:t>4.</a:t>
            </a:r>
            <a:r>
              <a:rPr lang="ja-JP" altLang="en-US" sz="2800" dirty="0"/>
              <a:t>朝食にグリーンスムージー</a:t>
            </a:r>
          </a:p>
          <a:p>
            <a:r>
              <a:rPr lang="en-US" altLang="ja-JP" sz="2800" dirty="0"/>
              <a:t>5.</a:t>
            </a:r>
            <a:r>
              <a:rPr lang="ja-JP" altLang="en-US" sz="2800" dirty="0"/>
              <a:t>水を１日に最低２リットル</a:t>
            </a:r>
          </a:p>
          <a:p>
            <a:r>
              <a:rPr lang="en-US" altLang="ja-JP" sz="2800" dirty="0"/>
              <a:t>6.</a:t>
            </a:r>
            <a:r>
              <a:rPr lang="ja-JP" altLang="en-US" sz="2800" dirty="0"/>
              <a:t>トランス脂肪酸は</a:t>
            </a:r>
            <a:r>
              <a:rPr lang="en-US" altLang="ja-JP" sz="2800" dirty="0"/>
              <a:t>NG</a:t>
            </a:r>
          </a:p>
          <a:p>
            <a:r>
              <a:rPr lang="en-US" altLang="ja-JP" sz="2800" dirty="0"/>
              <a:t>7.</a:t>
            </a:r>
            <a:r>
              <a:rPr lang="ja-JP" altLang="en-US" sz="2800" dirty="0"/>
              <a:t>電子レンジ調理をしない</a:t>
            </a:r>
          </a:p>
          <a:p>
            <a:r>
              <a:rPr lang="en-US" altLang="ja-JP" sz="2800" dirty="0"/>
              <a:t>8.</a:t>
            </a:r>
            <a:r>
              <a:rPr lang="ja-JP" altLang="en-US" sz="2800" dirty="0"/>
              <a:t>良質な油を摂る</a:t>
            </a:r>
          </a:p>
          <a:p>
            <a:r>
              <a:rPr lang="en-US" altLang="ja-JP" sz="2800" dirty="0"/>
              <a:t>9.</a:t>
            </a:r>
            <a:r>
              <a:rPr lang="ja-JP" altLang="en-US" sz="2800" dirty="0"/>
              <a:t>白いものは茶色もの</a:t>
            </a:r>
            <a:r>
              <a:rPr lang="ja-JP" altLang="en-US" sz="2800" dirty="0" smtClean="0"/>
              <a:t>にする</a:t>
            </a:r>
            <a:endParaRPr lang="ja-JP" altLang="en-US" sz="2800" dirty="0"/>
          </a:p>
        </p:txBody>
      </p:sp>
      <p:sp>
        <p:nvSpPr>
          <p:cNvPr id="5" name="テキスト ボックス 4"/>
          <p:cNvSpPr txBox="1"/>
          <p:nvPr/>
        </p:nvSpPr>
        <p:spPr>
          <a:xfrm>
            <a:off x="0" y="609600"/>
            <a:ext cx="9143999" cy="769441"/>
          </a:xfrm>
          <a:prstGeom prst="rect">
            <a:avLst/>
          </a:prstGeom>
          <a:noFill/>
        </p:spPr>
        <p:txBody>
          <a:bodyPr wrap="square" rtlCol="0">
            <a:spAutoFit/>
          </a:bodyPr>
          <a:lstStyle/>
          <a:p>
            <a:pPr algn="ctr"/>
            <a:r>
              <a:rPr lang="ja-JP" altLang="en-US" sz="4400" dirty="0" smtClean="0">
                <a:solidFill>
                  <a:schemeClr val="bg1"/>
                </a:solidFill>
              </a:rPr>
              <a:t>世界レベル</a:t>
            </a:r>
            <a:r>
              <a:rPr lang="ja-JP" altLang="en-US" sz="4400" dirty="0" smtClean="0">
                <a:solidFill>
                  <a:schemeClr val="bg1"/>
                </a:solidFill>
              </a:rPr>
              <a:t>の食生活基準</a:t>
            </a:r>
            <a:endParaRPr kumimoji="1" lang="ja-JP" altLang="en-US" sz="4400" dirty="0">
              <a:solidFill>
                <a:schemeClr val="bg1"/>
              </a:solidFill>
            </a:endParaRPr>
          </a:p>
        </p:txBody>
      </p:sp>
    </p:spTree>
    <p:extLst>
      <p:ext uri="{BB962C8B-B14F-4D97-AF65-F5344CB8AC3E}">
        <p14:creationId xmlns="" xmlns:p14="http://schemas.microsoft.com/office/powerpoint/2010/main" val="24691897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435935"/>
            <a:ext cx="9144000" cy="97723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304800" y="566449"/>
            <a:ext cx="8736425" cy="584775"/>
          </a:xfrm>
          <a:prstGeom prst="rect">
            <a:avLst/>
          </a:prstGeom>
          <a:noFill/>
        </p:spPr>
        <p:txBody>
          <a:bodyPr wrap="square" rtlCol="0">
            <a:spAutoFit/>
          </a:bodyPr>
          <a:lstStyle/>
          <a:p>
            <a:pPr fontAlgn="base"/>
            <a:r>
              <a:rPr lang="ja-JP" altLang="en-US" sz="3200" dirty="0" smtClean="0">
                <a:solidFill>
                  <a:schemeClr val="bg1"/>
                </a:solidFill>
              </a:rPr>
              <a:t>自分の身体をベストポジションで維持する方法</a:t>
            </a:r>
            <a:endParaRPr lang="ja-JP" altLang="en-US" sz="3200" dirty="0">
              <a:solidFill>
                <a:schemeClr val="bg1"/>
              </a:solidFill>
            </a:endParaRPr>
          </a:p>
        </p:txBody>
      </p:sp>
      <p:sp>
        <p:nvSpPr>
          <p:cNvPr id="6" name="テキスト ボックス 5"/>
          <p:cNvSpPr txBox="1"/>
          <p:nvPr/>
        </p:nvSpPr>
        <p:spPr>
          <a:xfrm>
            <a:off x="1001485" y="1714196"/>
            <a:ext cx="7794172" cy="5509200"/>
          </a:xfrm>
          <a:prstGeom prst="rect">
            <a:avLst/>
          </a:prstGeom>
          <a:noFill/>
        </p:spPr>
        <p:txBody>
          <a:bodyPr wrap="square" rtlCol="0">
            <a:spAutoFit/>
          </a:bodyPr>
          <a:lstStyle/>
          <a:p>
            <a:r>
              <a:rPr kumimoji="1" lang="ja-JP" altLang="en-US" sz="3200" b="1" dirty="0" smtClean="0"/>
              <a:t>１．目標設定</a:t>
            </a:r>
            <a:endParaRPr kumimoji="1" lang="en-US" altLang="ja-JP" sz="3200" b="1" dirty="0" smtClean="0"/>
          </a:p>
          <a:p>
            <a:r>
              <a:rPr lang="ja-JP" altLang="en-US" sz="3200" b="1" dirty="0" smtClean="0"/>
              <a:t>２．リラクゼーション</a:t>
            </a:r>
            <a:r>
              <a:rPr lang="ja-JP" altLang="en-US" sz="3200" b="1" dirty="0" smtClean="0"/>
              <a:t>・</a:t>
            </a:r>
            <a:r>
              <a:rPr lang="ja-JP" altLang="en-US" sz="3200" b="1" dirty="0" smtClean="0"/>
              <a:t>サイキングアップ</a:t>
            </a:r>
            <a:endParaRPr lang="en-US" altLang="ja-JP" sz="3200" b="1" dirty="0" smtClean="0"/>
          </a:p>
          <a:p>
            <a:r>
              <a:rPr lang="ja-JP" altLang="en-US" sz="3200" b="1" dirty="0" smtClean="0"/>
              <a:t>３．イメージトレーニング</a:t>
            </a:r>
            <a:endParaRPr lang="en-US" altLang="ja-JP" sz="3200" b="1" dirty="0" smtClean="0"/>
          </a:p>
          <a:p>
            <a:r>
              <a:rPr lang="ja-JP" altLang="en-US" sz="3200" b="1" dirty="0" smtClean="0"/>
              <a:t>４．集中力</a:t>
            </a:r>
            <a:endParaRPr lang="en-US" altLang="ja-JP" sz="3200" b="1" dirty="0" smtClean="0"/>
          </a:p>
          <a:p>
            <a:r>
              <a:rPr lang="ja-JP" altLang="en-US" sz="3200" b="1" dirty="0" smtClean="0"/>
              <a:t>５．プラス思考</a:t>
            </a:r>
            <a:endParaRPr lang="en-US" altLang="ja-JP" sz="3200" b="1" dirty="0" smtClean="0"/>
          </a:p>
          <a:p>
            <a:r>
              <a:rPr lang="ja-JP" altLang="en-US" sz="3200" b="1" dirty="0" smtClean="0"/>
              <a:t>６．セルフトーク</a:t>
            </a:r>
            <a:endParaRPr lang="en-US" altLang="ja-JP" sz="3200" b="1" dirty="0" smtClean="0"/>
          </a:p>
          <a:p>
            <a:r>
              <a:rPr lang="ja-JP" altLang="en-US" sz="3200" b="1" dirty="0" smtClean="0"/>
              <a:t>７．試合</a:t>
            </a:r>
            <a:r>
              <a:rPr lang="ja-JP" altLang="en-US" sz="3200" b="1" dirty="0" smtClean="0"/>
              <a:t>に</a:t>
            </a:r>
            <a:r>
              <a:rPr lang="ja-JP" altLang="en-US" sz="3200" b="1" dirty="0" smtClean="0"/>
              <a:t>対する心理的準備</a:t>
            </a:r>
            <a:endParaRPr lang="en-US" altLang="ja-JP" sz="3200" b="1" dirty="0" smtClean="0"/>
          </a:p>
          <a:p>
            <a:r>
              <a:rPr lang="ja-JP" altLang="en-US" sz="3200" b="1" dirty="0" smtClean="0"/>
              <a:t>８．コミュニケーション</a:t>
            </a:r>
            <a:endParaRPr lang="en-US" altLang="ja-JP" sz="3200" b="1" dirty="0" smtClean="0"/>
          </a:p>
          <a:p>
            <a:endParaRPr lang="en-US" altLang="ja-JP" sz="3200" b="1" dirty="0" smtClean="0"/>
          </a:p>
          <a:p>
            <a:endParaRPr lang="ja-JP" altLang="en-US" sz="3200" b="1" dirty="0" smtClean="0"/>
          </a:p>
          <a:p>
            <a:endParaRPr kumimoji="1" lang="ja-JP" altLang="en-US" sz="32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001941" y="352884"/>
            <a:ext cx="7109639" cy="1754326"/>
          </a:xfrm>
          <a:prstGeom prst="rect">
            <a:avLst/>
          </a:prstGeom>
          <a:noFill/>
        </p:spPr>
        <p:txBody>
          <a:bodyPr wrap="none" rtlCol="0">
            <a:spAutoFit/>
          </a:bodyPr>
          <a:lstStyle/>
          <a:p>
            <a:pPr algn="ctr"/>
            <a:r>
              <a:rPr kumimoji="1" lang="ja-JP" altLang="en-US" sz="5400" dirty="0" smtClean="0"/>
              <a:t>ミスユニバースにおける</a:t>
            </a:r>
            <a:endParaRPr kumimoji="1" lang="en-US" altLang="ja-JP" sz="5400" dirty="0" smtClean="0"/>
          </a:p>
          <a:p>
            <a:pPr algn="ctr"/>
            <a:r>
              <a:rPr lang="ja-JP" altLang="en-US" sz="5400" dirty="0" smtClean="0"/>
              <a:t>ゴールは</a:t>
            </a:r>
            <a:r>
              <a:rPr kumimoji="1" lang="ja-JP" altLang="en-US" sz="5400" dirty="0" smtClean="0"/>
              <a:t>？</a:t>
            </a:r>
            <a:endParaRPr kumimoji="1" lang="ja-JP" altLang="en-US" sz="5400" dirty="0"/>
          </a:p>
        </p:txBody>
      </p:sp>
      <p:pic>
        <p:nvPicPr>
          <p:cNvPr id="61442" name="Picture 2" descr="クリックすると新しいウィンドウで開きます"/>
          <p:cNvPicPr>
            <a:picLocks noChangeAspect="1" noChangeArrowheads="1"/>
          </p:cNvPicPr>
          <p:nvPr/>
        </p:nvPicPr>
        <p:blipFill>
          <a:blip r:embed="rId2" cstate="print"/>
          <a:srcRect r="-1638" b="9048"/>
          <a:stretch>
            <a:fillRect/>
          </a:stretch>
        </p:blipFill>
        <p:spPr bwMode="auto">
          <a:xfrm>
            <a:off x="1036320" y="2365057"/>
            <a:ext cx="7406640" cy="4142423"/>
          </a:xfrm>
          <a:prstGeom prst="rect">
            <a:avLst/>
          </a:prstGeom>
          <a:noFill/>
        </p:spPr>
      </p:pic>
    </p:spTree>
    <p:extLst>
      <p:ext uri="{BB962C8B-B14F-4D97-AF65-F5344CB8AC3E}">
        <p14:creationId xmlns="" xmlns:p14="http://schemas.microsoft.com/office/powerpoint/2010/main" val="28145178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0" y="871921"/>
            <a:ext cx="9144000" cy="954107"/>
          </a:xfrm>
          <a:prstGeom prst="rect">
            <a:avLst/>
          </a:prstGeom>
          <a:noFill/>
        </p:spPr>
        <p:txBody>
          <a:bodyPr wrap="square" rtlCol="0">
            <a:spAutoFit/>
          </a:bodyPr>
          <a:lstStyle/>
          <a:p>
            <a:pPr algn="ctr"/>
            <a:r>
              <a:rPr lang="ja-JP" altLang="en-US" sz="2800" b="1" dirty="0" smtClean="0"/>
              <a:t>１．パフォーマンス</a:t>
            </a:r>
            <a:r>
              <a:rPr lang="ja-JP" altLang="en-US" sz="2800" b="1" dirty="0"/>
              <a:t>が発揮できる</a:t>
            </a:r>
            <a:br>
              <a:rPr lang="ja-JP" altLang="en-US" sz="2800" b="1" dirty="0"/>
            </a:br>
            <a:r>
              <a:rPr lang="ja-JP" altLang="en-US" sz="2800" b="1" dirty="0"/>
              <a:t>自分の「最高」の状態を知って</a:t>
            </a:r>
            <a:r>
              <a:rPr lang="ja-JP" altLang="en-US" sz="2800" b="1" dirty="0" smtClean="0"/>
              <a:t>おく</a:t>
            </a:r>
            <a:endParaRPr lang="ja-JP" altLang="en-US" sz="2800" b="1" dirty="0"/>
          </a:p>
        </p:txBody>
      </p:sp>
      <p:sp>
        <p:nvSpPr>
          <p:cNvPr id="8" name="正方形/長方形 7"/>
          <p:cNvSpPr/>
          <p:nvPr/>
        </p:nvSpPr>
        <p:spPr>
          <a:xfrm>
            <a:off x="0" y="2663806"/>
            <a:ext cx="9144000" cy="954107"/>
          </a:xfrm>
          <a:prstGeom prst="rect">
            <a:avLst/>
          </a:prstGeom>
        </p:spPr>
        <p:txBody>
          <a:bodyPr wrap="square">
            <a:spAutoFit/>
          </a:bodyPr>
          <a:lstStyle/>
          <a:p>
            <a:pPr algn="ctr"/>
            <a:r>
              <a:rPr lang="ja-JP" altLang="en-US" sz="2800" b="1" dirty="0" smtClean="0"/>
              <a:t>２．頭</a:t>
            </a:r>
            <a:r>
              <a:rPr lang="ja-JP" altLang="en-US" sz="2800" b="1" dirty="0" smtClean="0"/>
              <a:t>を「空っぽ」にすることが</a:t>
            </a:r>
            <a:br>
              <a:rPr lang="ja-JP" altLang="en-US" sz="2800" b="1" dirty="0" smtClean="0"/>
            </a:br>
            <a:r>
              <a:rPr lang="ja-JP" altLang="en-US" sz="2800" b="1" dirty="0" smtClean="0"/>
              <a:t>集中力を高めるポイント</a:t>
            </a:r>
            <a:endParaRPr lang="ja-JP" altLang="en-US" sz="2800" b="1" dirty="0"/>
          </a:p>
        </p:txBody>
      </p:sp>
      <p:sp>
        <p:nvSpPr>
          <p:cNvPr id="9" name="正方形/長方形 8"/>
          <p:cNvSpPr/>
          <p:nvPr/>
        </p:nvSpPr>
        <p:spPr>
          <a:xfrm>
            <a:off x="0" y="4600806"/>
            <a:ext cx="9144000" cy="1384995"/>
          </a:xfrm>
          <a:prstGeom prst="rect">
            <a:avLst/>
          </a:prstGeom>
        </p:spPr>
        <p:txBody>
          <a:bodyPr wrap="square">
            <a:spAutoFit/>
          </a:bodyPr>
          <a:lstStyle/>
          <a:p>
            <a:pPr algn="ctr"/>
            <a:r>
              <a:rPr lang="ja-JP" altLang="en-US" sz="2800" b="1" dirty="0" smtClean="0"/>
              <a:t>３．身体</a:t>
            </a:r>
            <a:r>
              <a:rPr lang="ja-JP" altLang="en-US" sz="2800" b="1" dirty="0" smtClean="0"/>
              <a:t>をコントロールすることで</a:t>
            </a:r>
            <a:br>
              <a:rPr lang="ja-JP" altLang="en-US" sz="2800" b="1" dirty="0" smtClean="0"/>
            </a:br>
            <a:r>
              <a:rPr lang="ja-JP" altLang="en-US" sz="2800" b="1" dirty="0" smtClean="0"/>
              <a:t>精神もコントロール</a:t>
            </a:r>
            <a:r>
              <a:rPr lang="ja-JP" altLang="en-US" sz="2800" b="1" dirty="0" smtClean="0"/>
              <a:t>できる</a:t>
            </a:r>
            <a:endParaRPr lang="en-US" altLang="ja-JP" sz="2800" b="1" dirty="0" smtClean="0"/>
          </a:p>
          <a:p>
            <a:pPr algn="ctr"/>
            <a:r>
              <a:rPr lang="ja-JP" altLang="en-US" sz="2800" b="1" dirty="0" smtClean="0"/>
              <a:t>心技</a:t>
            </a:r>
            <a:r>
              <a:rPr lang="ja-JP" altLang="en-US" sz="2800" b="1" dirty="0" smtClean="0"/>
              <a:t>一体の精神</a:t>
            </a:r>
            <a:endParaRPr lang="ja-JP" altLang="en-US" sz="2800" b="1" dirty="0"/>
          </a:p>
        </p:txBody>
      </p:sp>
    </p:spTree>
    <p:extLst>
      <p:ext uri="{BB962C8B-B14F-4D97-AF65-F5344CB8AC3E}">
        <p14:creationId xmlns="" xmlns:p14="http://schemas.microsoft.com/office/powerpoint/2010/main" val="27176583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クリックすると新しいウィンドウで開きます"/>
          <p:cNvPicPr>
            <a:picLocks noChangeAspect="1" noChangeArrowheads="1"/>
          </p:cNvPicPr>
          <p:nvPr/>
        </p:nvPicPr>
        <p:blipFill>
          <a:blip r:embed="rId2" cstate="print"/>
          <a:srcRect/>
          <a:stretch>
            <a:fillRect/>
          </a:stretch>
        </p:blipFill>
        <p:spPr bwMode="auto">
          <a:xfrm rot="415345">
            <a:off x="539552" y="707289"/>
            <a:ext cx="3780420" cy="25202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図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430270" y="3573755"/>
            <a:ext cx="3867646" cy="262747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6" name="Picture 2" descr="クリックすると新しいウィンドウで開きます"/>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rot="20855141">
            <a:off x="546009" y="3358861"/>
            <a:ext cx="3266217" cy="274362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028" name="Picture 4" descr="クリックすると新しいウィンドウで開きます"/>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rot="468494">
            <a:off x="4567767" y="813949"/>
            <a:ext cx="4144289" cy="23069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 xmlns:p14="http://schemas.microsoft.com/office/powerpoint/2010/main" val="492299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wipe(down)">
                                      <p:cBhvr>
                                        <p:cTn id="7" dur="500"/>
                                        <p:tgtEl>
                                          <p:spTgt spid="19458"/>
                                        </p:tgtEl>
                                      </p:cBhvr>
                                    </p:animEffect>
                                  </p:childTnLst>
                                </p:cTn>
                              </p:par>
                              <p:par>
                                <p:cTn id="8" presetID="22" presetClass="entr" presetSubtype="4" fill="hold" nodeType="withEffect">
                                  <p:stCondLst>
                                    <p:cond delay="0"/>
                                  </p:stCondLst>
                                  <p:childTnLst>
                                    <p:set>
                                      <p:cBhvr>
                                        <p:cTn id="9" dur="1" fill="hold">
                                          <p:stCondLst>
                                            <p:cond delay="0"/>
                                          </p:stCondLst>
                                        </p:cTn>
                                        <p:tgtEl>
                                          <p:spTgt spid="1028"/>
                                        </p:tgtEl>
                                        <p:attrNameLst>
                                          <p:attrName>style.visibility</p:attrName>
                                        </p:attrNameLst>
                                      </p:cBhvr>
                                      <p:to>
                                        <p:strVal val="visible"/>
                                      </p:to>
                                    </p:set>
                                    <p:animEffect transition="in" filter="wipe(down)">
                                      <p:cBhvr>
                                        <p:cTn id="10" dur="500"/>
                                        <p:tgtEl>
                                          <p:spTgt spid="1028"/>
                                        </p:tgtEl>
                                      </p:cBhvr>
                                    </p:animEffect>
                                  </p:childTnLst>
                                </p:cTn>
                              </p:par>
                              <p:par>
                                <p:cTn id="11" presetID="22" presetClass="entr" presetSubtype="4"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4" fill="hold" nodeType="withEffect">
                                  <p:stCondLst>
                                    <p:cond delay="0"/>
                                  </p:stCondLst>
                                  <p:childTnLst>
                                    <p:set>
                                      <p:cBhvr>
                                        <p:cTn id="15" dur="1" fill="hold">
                                          <p:stCondLst>
                                            <p:cond delay="0"/>
                                          </p:stCondLst>
                                        </p:cTn>
                                        <p:tgtEl>
                                          <p:spTgt spid="1026"/>
                                        </p:tgtEl>
                                        <p:attrNameLst>
                                          <p:attrName>style.visibility</p:attrName>
                                        </p:attrNameLst>
                                      </p:cBhvr>
                                      <p:to>
                                        <p:strVal val="visible"/>
                                      </p:to>
                                    </p:set>
                                    <p:animEffect transition="in" filter="wipe(down)">
                                      <p:cBhvr>
                                        <p:cTn id="16"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755438" y="1714600"/>
            <a:ext cx="7886700" cy="3428799"/>
          </a:xfrm>
        </p:spPr>
        <p:txBody>
          <a:bodyPr>
            <a:noAutofit/>
          </a:bodyPr>
          <a:lstStyle/>
          <a:p>
            <a:r>
              <a:rPr lang="ja-JP" altLang="en-US" sz="5400" dirty="0" smtClean="0"/>
              <a:t>皆さんは</a:t>
            </a:r>
            <a:r>
              <a:rPr kumimoji="1" lang="ja-JP" altLang="en-US" sz="5400" dirty="0" smtClean="0"/>
              <a:t>２週間後、</a:t>
            </a:r>
            <a:r>
              <a:rPr kumimoji="1" lang="en-US" altLang="ja-JP" sz="5400" dirty="0" smtClean="0"/>
              <a:t/>
            </a:r>
            <a:br>
              <a:rPr kumimoji="1" lang="en-US" altLang="ja-JP" sz="5400" dirty="0" smtClean="0"/>
            </a:br>
            <a:r>
              <a:rPr lang="ja-JP" altLang="en-US" sz="5400" dirty="0" smtClean="0">
                <a:solidFill>
                  <a:srgbClr val="C00000"/>
                </a:solidFill>
              </a:rPr>
              <a:t>大きく変貌を遂げるのです</a:t>
            </a:r>
            <a:endParaRPr kumimoji="1" lang="ja-JP" altLang="en-US" sz="5400" dirty="0">
              <a:solidFill>
                <a:srgbClr val="C00000"/>
              </a:solidFill>
            </a:endParaRPr>
          </a:p>
        </p:txBody>
      </p:sp>
    </p:spTree>
    <p:extLst>
      <p:ext uri="{BB962C8B-B14F-4D97-AF65-F5344CB8AC3E}">
        <p14:creationId xmlns="" xmlns:p14="http://schemas.microsoft.com/office/powerpoint/2010/main" val="2800411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0" y="0"/>
            <a:ext cx="9144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pic>
        <p:nvPicPr>
          <p:cNvPr id="6" name="図 5"/>
          <p:cNvPicPr>
            <a:picLocks noChangeAspect="1"/>
          </p:cNvPicPr>
          <p:nvPr/>
        </p:nvPicPr>
        <p:blipFill rotWithShape="1">
          <a:blip r:embed="rId2" cstate="print">
            <a:extLst>
              <a:ext uri="{28A0092B-C50C-407E-A947-70E740481C1C}">
                <a14:useLocalDpi xmlns="" xmlns:a14="http://schemas.microsoft.com/office/drawing/2010/main" val="0"/>
              </a:ext>
            </a:extLst>
          </a:blip>
          <a:srcRect t="12201" b="21651"/>
          <a:stretch/>
        </p:blipFill>
        <p:spPr>
          <a:xfrm>
            <a:off x="0" y="1484784"/>
            <a:ext cx="9144000" cy="4032448"/>
          </a:xfrm>
          <a:prstGeom prst="rect">
            <a:avLst/>
          </a:prstGeom>
        </p:spPr>
      </p:pic>
    </p:spTree>
    <p:extLst>
      <p:ext uri="{BB962C8B-B14F-4D97-AF65-F5344CB8AC3E}">
        <p14:creationId xmlns="" xmlns:p14="http://schemas.microsoft.com/office/powerpoint/2010/main" val="147794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0" y="-1"/>
            <a:ext cx="9144000" cy="155302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0" y="452202"/>
            <a:ext cx="9144000" cy="3785652"/>
          </a:xfrm>
          <a:prstGeom prst="rect">
            <a:avLst/>
          </a:prstGeom>
        </p:spPr>
        <p:txBody>
          <a:bodyPr wrap="square">
            <a:spAutoFit/>
          </a:bodyPr>
          <a:lstStyle/>
          <a:p>
            <a:pPr algn="ctr"/>
            <a:r>
              <a:rPr lang="ja-JP" altLang="en-US" sz="4400" dirty="0" smtClean="0">
                <a:solidFill>
                  <a:schemeClr val="bg1"/>
                </a:solidFill>
              </a:rPr>
              <a:t>ゴールデン・</a:t>
            </a:r>
            <a:r>
              <a:rPr lang="ja-JP" altLang="en-US" sz="4400" dirty="0" smtClean="0">
                <a:solidFill>
                  <a:schemeClr val="bg1"/>
                </a:solidFill>
              </a:rPr>
              <a:t>プロポーション</a:t>
            </a:r>
            <a:endParaRPr lang="en-US" altLang="ja-JP" sz="4400" dirty="0" smtClean="0">
              <a:solidFill>
                <a:schemeClr val="bg1"/>
              </a:solidFill>
            </a:endParaRPr>
          </a:p>
          <a:p>
            <a:pPr algn="ctr"/>
            <a:endParaRPr lang="en-US" altLang="ja-JP" sz="2800" dirty="0" smtClean="0"/>
          </a:p>
          <a:p>
            <a:pPr algn="ctr"/>
            <a:endParaRPr lang="en-US" altLang="ja-JP" sz="2800" dirty="0" smtClean="0"/>
          </a:p>
          <a:p>
            <a:pPr algn="ctr"/>
            <a:endParaRPr lang="en-US" altLang="ja-JP" sz="2800" dirty="0" smtClean="0"/>
          </a:p>
          <a:p>
            <a:pPr algn="ctr"/>
            <a:endParaRPr lang="en-US" altLang="ja-JP" sz="2800" dirty="0" smtClean="0"/>
          </a:p>
          <a:p>
            <a:pPr algn="ctr"/>
            <a:endParaRPr lang="en-US" altLang="ja-JP" sz="2800" dirty="0" smtClean="0"/>
          </a:p>
          <a:p>
            <a:pPr algn="ctr"/>
            <a:r>
              <a:rPr lang="ja-JP" altLang="en-US" sz="2800" dirty="0" smtClean="0"/>
              <a:t>単にバストの大きさや体重だけでなく、</a:t>
            </a:r>
            <a:endParaRPr lang="en-US" altLang="ja-JP" sz="2800" dirty="0" smtClean="0"/>
          </a:p>
          <a:p>
            <a:pPr algn="ctr"/>
            <a:r>
              <a:rPr lang="ja-JP" altLang="en-US" sz="2800" dirty="0" smtClean="0"/>
              <a:t>年齢にとらわれない女性の美しさの基準。</a:t>
            </a:r>
            <a:endParaRPr lang="ja-JP" altLang="en-US" sz="2800" dirty="0"/>
          </a:p>
        </p:txBody>
      </p:sp>
    </p:spTree>
    <p:extLst>
      <p:ext uri="{BB962C8B-B14F-4D97-AF65-F5344CB8AC3E}">
        <p14:creationId xmlns="" xmlns:p14="http://schemas.microsoft.com/office/powerpoint/2010/main" val="5355209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766457" y="2264229"/>
            <a:ext cx="1611085" cy="923330"/>
          </a:xfrm>
          <a:prstGeom prst="rect">
            <a:avLst/>
          </a:prstGeom>
          <a:noFill/>
        </p:spPr>
        <p:txBody>
          <a:bodyPr wrap="square" rtlCol="0">
            <a:spAutoFit/>
          </a:bodyPr>
          <a:lstStyle/>
          <a:p>
            <a:r>
              <a:rPr kumimoji="1" lang="ja-JP" altLang="en-US" dirty="0" smtClean="0"/>
              <a:t>ゴールデンプロポーションの図</a:t>
            </a:r>
            <a:endParaRPr kumimoji="1" lang="ja-JP"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911576" y="407530"/>
            <a:ext cx="7314823" cy="646331"/>
          </a:xfrm>
          <a:prstGeom prst="rect">
            <a:avLst/>
          </a:prstGeom>
          <a:noFill/>
        </p:spPr>
        <p:txBody>
          <a:bodyPr wrap="none" rtlCol="0">
            <a:spAutoFit/>
          </a:bodyPr>
          <a:lstStyle/>
          <a:p>
            <a:r>
              <a:rPr kumimoji="1" lang="ja-JP" altLang="en-US" sz="3600" dirty="0" smtClean="0"/>
              <a:t>その人が日々実行</a:t>
            </a:r>
            <a:r>
              <a:rPr lang="ja-JP" altLang="en-US" sz="3600" dirty="0" smtClean="0"/>
              <a:t>していると</a:t>
            </a:r>
            <a:r>
              <a:rPr lang="ja-JP" altLang="en-US" sz="3600" dirty="0"/>
              <a:t>思</a:t>
            </a:r>
            <a:r>
              <a:rPr lang="ja-JP" altLang="en-US" sz="3600" dirty="0" smtClean="0"/>
              <a:t>うこ</a:t>
            </a:r>
            <a:r>
              <a:rPr lang="ja-JP" altLang="en-US" sz="3600" dirty="0"/>
              <a:t>と</a:t>
            </a:r>
            <a:endParaRPr kumimoji="1" lang="ja-JP" altLang="en-US" sz="3600" dirty="0"/>
          </a:p>
        </p:txBody>
      </p:sp>
      <p:sp>
        <p:nvSpPr>
          <p:cNvPr id="4" name="正方形/長方形 3"/>
          <p:cNvSpPr/>
          <p:nvPr/>
        </p:nvSpPr>
        <p:spPr>
          <a:xfrm>
            <a:off x="418459" y="1720334"/>
            <a:ext cx="3877985" cy="1200329"/>
          </a:xfrm>
          <a:prstGeom prst="rect">
            <a:avLst/>
          </a:prstGeom>
        </p:spPr>
        <p:txBody>
          <a:bodyPr wrap="none">
            <a:spAutoFit/>
          </a:bodyPr>
          <a:lstStyle/>
          <a:p>
            <a:r>
              <a:rPr lang="ja-JP" altLang="en-US" sz="7200" dirty="0" smtClean="0"/>
              <a:t>生活習慣</a:t>
            </a:r>
            <a:endParaRPr lang="ja-JP" altLang="en-US" sz="7200" dirty="0"/>
          </a:p>
        </p:txBody>
      </p:sp>
      <p:sp>
        <p:nvSpPr>
          <p:cNvPr id="5" name="正方形/長方形 4"/>
          <p:cNvSpPr/>
          <p:nvPr/>
        </p:nvSpPr>
        <p:spPr>
          <a:xfrm>
            <a:off x="5753947" y="1734849"/>
            <a:ext cx="2645276" cy="1200329"/>
          </a:xfrm>
          <a:prstGeom prst="rect">
            <a:avLst/>
          </a:prstGeom>
        </p:spPr>
        <p:txBody>
          <a:bodyPr wrap="none">
            <a:spAutoFit/>
          </a:bodyPr>
          <a:lstStyle/>
          <a:p>
            <a:r>
              <a:rPr lang="ja-JP" altLang="en-US" sz="7200" dirty="0" smtClean="0"/>
              <a:t>食事　</a:t>
            </a:r>
            <a:endParaRPr lang="ja-JP" altLang="en-US" sz="7200" dirty="0"/>
          </a:p>
        </p:txBody>
      </p:sp>
      <p:sp>
        <p:nvSpPr>
          <p:cNvPr id="6" name="正方形/長方形 5"/>
          <p:cNvSpPr/>
          <p:nvPr/>
        </p:nvSpPr>
        <p:spPr>
          <a:xfrm>
            <a:off x="1157291" y="4463534"/>
            <a:ext cx="2031325" cy="1200329"/>
          </a:xfrm>
          <a:prstGeom prst="rect">
            <a:avLst/>
          </a:prstGeom>
        </p:spPr>
        <p:txBody>
          <a:bodyPr wrap="none">
            <a:spAutoFit/>
          </a:bodyPr>
          <a:lstStyle/>
          <a:p>
            <a:r>
              <a:rPr lang="ja-JP" altLang="en-US" sz="7200" dirty="0" smtClean="0"/>
              <a:t>運動</a:t>
            </a:r>
            <a:endParaRPr lang="ja-JP" altLang="en-US" sz="7200" dirty="0"/>
          </a:p>
        </p:txBody>
      </p:sp>
      <p:sp>
        <p:nvSpPr>
          <p:cNvPr id="7" name="正方形/長方形 6"/>
          <p:cNvSpPr/>
          <p:nvPr/>
        </p:nvSpPr>
        <p:spPr>
          <a:xfrm>
            <a:off x="5801862" y="4478049"/>
            <a:ext cx="2031325" cy="1200329"/>
          </a:xfrm>
          <a:prstGeom prst="rect">
            <a:avLst/>
          </a:prstGeom>
        </p:spPr>
        <p:txBody>
          <a:bodyPr wrap="none">
            <a:spAutoFit/>
          </a:bodyPr>
          <a:lstStyle/>
          <a:p>
            <a:r>
              <a:rPr lang="ja-JP" altLang="en-US" sz="7200" dirty="0" smtClean="0"/>
              <a:t>思考</a:t>
            </a:r>
            <a:endParaRPr lang="ja-JP" altLang="en-US" sz="7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929640" y="159221"/>
            <a:ext cx="7574279" cy="1325563"/>
          </a:xfrm>
        </p:spPr>
        <p:txBody>
          <a:bodyPr>
            <a:noAutofit/>
          </a:bodyPr>
          <a:lstStyle/>
          <a:p>
            <a:pPr algn="ctr"/>
            <a:r>
              <a:rPr kumimoji="1" lang="ja-JP" altLang="en-US" sz="3600" dirty="0" smtClean="0">
                <a:latin typeface="+mj-ea"/>
              </a:rPr>
              <a:t>世界のミスユニバースの美のレベルは</a:t>
            </a:r>
            <a:endParaRPr kumimoji="1" lang="ja-JP" altLang="en-US" sz="3600" dirty="0">
              <a:solidFill>
                <a:srgbClr val="C00000"/>
              </a:solidFill>
              <a:latin typeface="+mj-ea"/>
            </a:endParaRPr>
          </a:p>
        </p:txBody>
      </p:sp>
      <p:pic>
        <p:nvPicPr>
          <p:cNvPr id="2054" name="Picture 6" descr="クリックすると新しいウィンドウで開きます"/>
          <p:cNvPicPr>
            <a:picLocks noChangeAspect="1" noChangeArrowheads="1"/>
          </p:cNvPicPr>
          <p:nvPr/>
        </p:nvPicPr>
        <p:blipFill>
          <a:blip r:embed="rId2" cstate="print"/>
          <a:srcRect l="11402" t="6001" r="20824" b="5487"/>
          <a:stretch>
            <a:fillRect/>
          </a:stretch>
        </p:blipFill>
        <p:spPr bwMode="auto">
          <a:xfrm>
            <a:off x="3491880" y="1569627"/>
            <a:ext cx="2481225" cy="4879742"/>
          </a:xfrm>
          <a:prstGeom prst="roundRect">
            <a:avLst>
              <a:gd name="adj" fmla="val 8594"/>
            </a:avLst>
          </a:prstGeom>
          <a:solidFill>
            <a:srgbClr val="FFFFFF">
              <a:shade val="85000"/>
            </a:srgbClr>
          </a:solidFill>
          <a:ln>
            <a:noFill/>
          </a:ln>
          <a:effectLst/>
        </p:spPr>
      </p:pic>
      <p:pic>
        <p:nvPicPr>
          <p:cNvPr id="2056" name="Picture 8" descr="http://ord.yahoo.co.jp/o/image/SIG=12ue98j09/EXP=1467810240;_ylc=X3IDMgRmc3QDMARpZHgDMARvaWQDQU5kOUdjVHRrUjN0U1pCeWZOMGgyVVdLbFp2TzI5M3BxU29KZ0Zma3UxR0lkVnRTSWVmY3ZBM2JIV1BBa29YWgRwAzQ0T2Y0NEs1NDRPbTQ0T0w0NE9RNDRPODQ0SzVJT2F3dE9lZGdBLS0EcG9zAzM4BHNlYwNzaHcEc2xrA3Jp/**http%3a/mainichi.jp/graph/2013/11/11/20131111org00m200003000c/image/062.jpg"/>
          <p:cNvPicPr>
            <a:picLocks noChangeAspect="1" noChangeArrowheads="1"/>
          </p:cNvPicPr>
          <p:nvPr/>
        </p:nvPicPr>
        <p:blipFill>
          <a:blip r:embed="rId3" cstate="print"/>
          <a:srcRect l="12470" t="7560" r="8071"/>
          <a:stretch>
            <a:fillRect/>
          </a:stretch>
        </p:blipFill>
        <p:spPr bwMode="auto">
          <a:xfrm>
            <a:off x="539552" y="1569627"/>
            <a:ext cx="2808837" cy="4906516"/>
          </a:xfrm>
          <a:prstGeom prst="roundRect">
            <a:avLst>
              <a:gd name="adj" fmla="val 8594"/>
            </a:avLst>
          </a:prstGeom>
          <a:solidFill>
            <a:srgbClr val="FFFFFF">
              <a:shade val="85000"/>
            </a:srgbClr>
          </a:solidFill>
          <a:ln>
            <a:noFill/>
          </a:ln>
          <a:effectLst/>
        </p:spPr>
      </p:pic>
      <p:cxnSp>
        <p:nvCxnSpPr>
          <p:cNvPr id="4" name="直線コネクタ 3"/>
          <p:cNvCxnSpPr/>
          <p:nvPr/>
        </p:nvCxnSpPr>
        <p:spPr>
          <a:xfrm>
            <a:off x="-360548" y="1400736"/>
            <a:ext cx="9865096" cy="0"/>
          </a:xfrm>
          <a:prstGeom prst="line">
            <a:avLst/>
          </a:prstGeom>
          <a:ln w="76200">
            <a:solidFill>
              <a:schemeClr val="tx1">
                <a:lumMod val="95000"/>
                <a:lumOff val="5000"/>
              </a:schemeClr>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 xmlns:p14="http://schemas.microsoft.com/office/powerpoint/2010/main" val="3607906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56"/>
                                        </p:tgtEl>
                                        <p:attrNameLst>
                                          <p:attrName>style.visibility</p:attrName>
                                        </p:attrNameLst>
                                      </p:cBhvr>
                                      <p:to>
                                        <p:strVal val="visible"/>
                                      </p:to>
                                    </p:set>
                                    <p:animEffect transition="in" filter="fade">
                                      <p:cBhvr>
                                        <p:cTn id="15" dur="500"/>
                                        <p:tgtEl>
                                          <p:spTgt spid="205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054"/>
                                        </p:tgtEl>
                                        <p:attrNameLst>
                                          <p:attrName>style.visibility</p:attrName>
                                        </p:attrNameLst>
                                      </p:cBhvr>
                                      <p:to>
                                        <p:strVal val="visible"/>
                                      </p:to>
                                    </p:set>
                                    <p:animEffect transition="in" filter="fade">
                                      <p:cBhvr>
                                        <p:cTn id="20" dur="5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08228" y="183026"/>
            <a:ext cx="8754703" cy="6389484"/>
          </a:xfrm>
          <a:prstGeom prst="rect">
            <a:avLst/>
          </a:prstGeom>
        </p:spPr>
      </p:pic>
      <p:pic>
        <p:nvPicPr>
          <p:cNvPr id="1026" name="Picture 2" descr="クリックすると新しいウィンドウで開きます"/>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rot="20710040">
            <a:off x="1037111" y="2649466"/>
            <a:ext cx="2535060" cy="35705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028" name="Picture 4" descr="クリックすると新しいウィンドウで開きます"/>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rot="745301">
            <a:off x="5696393" y="2501625"/>
            <a:ext cx="2499413" cy="375851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030" name="Picture 6" descr="クリックすると新しいウィンドウで開きます"/>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330871" y="2973119"/>
            <a:ext cx="2482255" cy="335794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4" name="正方形/長方形 3"/>
          <p:cNvSpPr/>
          <p:nvPr/>
        </p:nvSpPr>
        <p:spPr>
          <a:xfrm>
            <a:off x="208227" y="344964"/>
            <a:ext cx="8754703" cy="1765426"/>
          </a:xfrm>
          <a:prstGeom prst="rect">
            <a:avLst/>
          </a:prstGeom>
          <a:solidFill>
            <a:schemeClr val="accent4">
              <a:lumMod val="7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1630680" y="252034"/>
            <a:ext cx="5958840" cy="1323439"/>
          </a:xfrm>
          <a:prstGeom prst="rect">
            <a:avLst/>
          </a:prstGeom>
          <a:noFill/>
        </p:spPr>
        <p:txBody>
          <a:bodyPr wrap="square" rtlCol="0">
            <a:spAutoFit/>
          </a:bodyPr>
          <a:lstStyle/>
          <a:p>
            <a:r>
              <a:rPr kumimoji="1" lang="ja-JP" altLang="en-US" sz="8000" dirty="0" smtClean="0">
                <a:solidFill>
                  <a:schemeClr val="bg1"/>
                </a:solidFill>
              </a:rPr>
              <a:t>世界大会へ</a:t>
            </a:r>
            <a:endParaRPr kumimoji="1" lang="ja-JP" altLang="en-US" sz="8000" dirty="0">
              <a:solidFill>
                <a:schemeClr val="bg1"/>
              </a:solidFill>
            </a:endParaRPr>
          </a:p>
        </p:txBody>
      </p:sp>
      <p:sp>
        <p:nvSpPr>
          <p:cNvPr id="10" name="テキスト ボックス 9"/>
          <p:cNvSpPr txBox="1"/>
          <p:nvPr/>
        </p:nvSpPr>
        <p:spPr>
          <a:xfrm>
            <a:off x="487388" y="1357642"/>
            <a:ext cx="8169224" cy="830997"/>
          </a:xfrm>
          <a:prstGeom prst="rect">
            <a:avLst/>
          </a:prstGeom>
          <a:noFill/>
        </p:spPr>
        <p:txBody>
          <a:bodyPr wrap="none" rtlCol="0">
            <a:spAutoFit/>
          </a:bodyPr>
          <a:lstStyle/>
          <a:p>
            <a:r>
              <a:rPr kumimoji="1" lang="ja-JP" altLang="en-US" sz="4800" dirty="0" smtClean="0">
                <a:solidFill>
                  <a:schemeClr val="bg1"/>
                </a:solidFill>
              </a:rPr>
              <a:t>その先のビジョンを描きましょう</a:t>
            </a:r>
            <a:endParaRPr kumimoji="1" lang="ja-JP" altLang="en-US" sz="4800" dirty="0">
              <a:solidFill>
                <a:schemeClr val="bg1"/>
              </a:solidFill>
            </a:endParaRPr>
          </a:p>
        </p:txBody>
      </p:sp>
    </p:spTree>
    <p:extLst>
      <p:ext uri="{BB962C8B-B14F-4D97-AF65-F5344CB8AC3E}">
        <p14:creationId xmlns="" xmlns:p14="http://schemas.microsoft.com/office/powerpoint/2010/main" val="38815262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638850" y="4914561"/>
            <a:ext cx="3241593" cy="369332"/>
          </a:xfrm>
          <a:prstGeom prst="rect">
            <a:avLst/>
          </a:prstGeom>
          <a:noFill/>
        </p:spPr>
        <p:txBody>
          <a:bodyPr wrap="none" rtlCol="0">
            <a:spAutoFit/>
          </a:bodyPr>
          <a:lstStyle/>
          <a:p>
            <a:r>
              <a:rPr lang="ja-JP" altLang="en-US" dirty="0" smtClean="0"/>
              <a:t>より</a:t>
            </a:r>
            <a:r>
              <a:rPr lang="ja-JP" altLang="en-US" dirty="0"/>
              <a:t>美しく輝いていくための</a:t>
            </a:r>
            <a:r>
              <a:rPr lang="ja-JP" altLang="en-US" dirty="0" smtClean="0"/>
              <a:t>秘訣</a:t>
            </a:r>
            <a:endParaRPr kumimoji="1" lang="ja-JP" altLang="en-US" dirty="0"/>
          </a:p>
        </p:txBody>
      </p:sp>
      <p:sp>
        <p:nvSpPr>
          <p:cNvPr id="5" name="テキスト ボックス 4"/>
          <p:cNvSpPr txBox="1"/>
          <p:nvPr/>
        </p:nvSpPr>
        <p:spPr>
          <a:xfrm>
            <a:off x="1577890" y="5333011"/>
            <a:ext cx="5626820" cy="1015663"/>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ja-JP" altLang="en-US" sz="2000" dirty="0" smtClean="0"/>
              <a:t>ビジョン</a:t>
            </a:r>
            <a:r>
              <a:rPr lang="ja-JP" altLang="en-US" sz="2000" dirty="0"/>
              <a:t>やモチベーションをしっかり繋いで</a:t>
            </a:r>
            <a:r>
              <a:rPr lang="ja-JP" altLang="en-US" sz="2000" dirty="0" smtClean="0"/>
              <a:t>いく</a:t>
            </a:r>
            <a:endParaRPr lang="en-US" altLang="ja-JP" sz="2000" dirty="0"/>
          </a:p>
          <a:p>
            <a:pPr marL="342900" indent="-342900">
              <a:lnSpc>
                <a:spcPct val="150000"/>
              </a:lnSpc>
              <a:buFont typeface="Arial" panose="020B0604020202020204" pitchFamily="34" charset="0"/>
              <a:buChar char="•"/>
            </a:pPr>
            <a:r>
              <a:rPr lang="ja-JP" altLang="en-US" sz="2000" dirty="0" smtClean="0"/>
              <a:t>美しい</a:t>
            </a:r>
            <a:r>
              <a:rPr lang="ja-JP" altLang="en-US" sz="2000" dirty="0"/>
              <a:t>ものを身の回りに置く</a:t>
            </a:r>
            <a:r>
              <a:rPr lang="ja-JP" altLang="en-US" sz="2000" dirty="0" smtClean="0"/>
              <a:t>こと</a:t>
            </a:r>
            <a:endParaRPr lang="en-US" altLang="ja-JP" sz="2000" dirty="0" smtClean="0"/>
          </a:p>
        </p:txBody>
      </p:sp>
      <p:sp>
        <p:nvSpPr>
          <p:cNvPr id="6" name="テキスト ボックス 5"/>
          <p:cNvSpPr txBox="1"/>
          <p:nvPr/>
        </p:nvSpPr>
        <p:spPr>
          <a:xfrm>
            <a:off x="1824604" y="390572"/>
            <a:ext cx="7060316" cy="461665"/>
          </a:xfrm>
          <a:prstGeom prst="rect">
            <a:avLst/>
          </a:prstGeom>
          <a:noFill/>
        </p:spPr>
        <p:txBody>
          <a:bodyPr wrap="square" rtlCol="0">
            <a:spAutoFit/>
          </a:bodyPr>
          <a:lstStyle/>
          <a:p>
            <a:r>
              <a:rPr lang="en-US" altLang="ja-JP" sz="2400" dirty="0" smtClean="0"/>
              <a:t>2007</a:t>
            </a:r>
            <a:r>
              <a:rPr lang="ja-JP" altLang="en-US" sz="2400" dirty="0" smtClean="0"/>
              <a:t>年世界大会優勝</a:t>
            </a:r>
            <a:endParaRPr kumimoji="1" lang="ja-JP" altLang="en-US" sz="2400" dirty="0"/>
          </a:p>
        </p:txBody>
      </p:sp>
      <p:sp>
        <p:nvSpPr>
          <p:cNvPr id="8" name="テキスト ボックス 7"/>
          <p:cNvSpPr txBox="1"/>
          <p:nvPr/>
        </p:nvSpPr>
        <p:spPr>
          <a:xfrm>
            <a:off x="3321934" y="6543612"/>
            <a:ext cx="5654497" cy="369332"/>
          </a:xfrm>
          <a:prstGeom prst="rect">
            <a:avLst/>
          </a:prstGeom>
          <a:noFill/>
        </p:spPr>
        <p:txBody>
          <a:bodyPr wrap="none" rtlCol="0">
            <a:spAutoFit/>
          </a:bodyPr>
          <a:lstStyle/>
          <a:p>
            <a:r>
              <a:rPr lang="en-US" altLang="ja-JP" dirty="0"/>
              <a:t>https://www.kouenirai.com/beautrise/interview/012.html</a:t>
            </a:r>
            <a:endParaRPr kumimoji="1" lang="ja-JP" altLang="en-US" dirty="0"/>
          </a:p>
        </p:txBody>
      </p:sp>
      <p:sp>
        <p:nvSpPr>
          <p:cNvPr id="2" name="正方形/長方形 1"/>
          <p:cNvSpPr/>
          <p:nvPr/>
        </p:nvSpPr>
        <p:spPr>
          <a:xfrm>
            <a:off x="4808770" y="387534"/>
            <a:ext cx="2384510" cy="5455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4808770" y="359298"/>
            <a:ext cx="1415772" cy="584775"/>
          </a:xfrm>
          <a:prstGeom prst="rect">
            <a:avLst/>
          </a:prstGeom>
          <a:noFill/>
        </p:spPr>
        <p:txBody>
          <a:bodyPr wrap="none" rtlCol="0">
            <a:spAutoFit/>
          </a:bodyPr>
          <a:lstStyle/>
          <a:p>
            <a:r>
              <a:rPr kumimoji="1" lang="ja-JP" altLang="en-US" sz="3200" dirty="0" smtClean="0"/>
              <a:t>森理世</a:t>
            </a:r>
            <a:endParaRPr kumimoji="1" lang="ja-JP" altLang="en-US" sz="3200" dirty="0"/>
          </a:p>
        </p:txBody>
      </p:sp>
      <p:sp>
        <p:nvSpPr>
          <p:cNvPr id="10" name="テキスト ボックス 9"/>
          <p:cNvSpPr txBox="1"/>
          <p:nvPr/>
        </p:nvSpPr>
        <p:spPr>
          <a:xfrm>
            <a:off x="6112575" y="510085"/>
            <a:ext cx="1051891" cy="400110"/>
          </a:xfrm>
          <a:prstGeom prst="rect">
            <a:avLst/>
          </a:prstGeom>
          <a:noFill/>
        </p:spPr>
        <p:txBody>
          <a:bodyPr wrap="none" rtlCol="0">
            <a:spAutoFit/>
          </a:bodyPr>
          <a:lstStyle/>
          <a:p>
            <a:r>
              <a:rPr kumimoji="1" lang="ja-JP" altLang="en-US" sz="2000" dirty="0" smtClean="0"/>
              <a:t>もり りよ</a:t>
            </a:r>
            <a:endParaRPr kumimoji="1" lang="ja-JP" altLang="en-US" sz="2000" dirty="0"/>
          </a:p>
        </p:txBody>
      </p:sp>
      <p:pic>
        <p:nvPicPr>
          <p:cNvPr id="58370" name="Picture 2" descr="クリックすると新しいウィンドウで開きます"/>
          <p:cNvPicPr>
            <a:picLocks noChangeAspect="1" noChangeArrowheads="1"/>
          </p:cNvPicPr>
          <p:nvPr/>
        </p:nvPicPr>
        <p:blipFill>
          <a:blip r:embed="rId3" cstate="print"/>
          <a:srcRect/>
          <a:stretch>
            <a:fillRect/>
          </a:stretch>
        </p:blipFill>
        <p:spPr bwMode="auto">
          <a:xfrm>
            <a:off x="1109852" y="1127759"/>
            <a:ext cx="3479293" cy="3528695"/>
          </a:xfrm>
          <a:prstGeom prst="rect">
            <a:avLst/>
          </a:prstGeom>
          <a:noFill/>
        </p:spPr>
      </p:pic>
      <p:pic>
        <p:nvPicPr>
          <p:cNvPr id="58372" name="Picture 4" descr="クリックすると新しいウィンドウで開きます"/>
          <p:cNvPicPr>
            <a:picLocks noChangeAspect="1" noChangeArrowheads="1"/>
          </p:cNvPicPr>
          <p:nvPr/>
        </p:nvPicPr>
        <p:blipFill>
          <a:blip r:embed="rId4" cstate="print"/>
          <a:srcRect b="7677"/>
          <a:stretch>
            <a:fillRect/>
          </a:stretch>
        </p:blipFill>
        <p:spPr bwMode="auto">
          <a:xfrm>
            <a:off x="4786377" y="1127759"/>
            <a:ext cx="3055238" cy="3535681"/>
          </a:xfrm>
          <a:prstGeom prst="rect">
            <a:avLst/>
          </a:prstGeom>
          <a:noFill/>
        </p:spPr>
      </p:pic>
    </p:spTree>
    <p:extLst>
      <p:ext uri="{BB962C8B-B14F-4D97-AF65-F5344CB8AC3E}">
        <p14:creationId xmlns="" xmlns:p14="http://schemas.microsoft.com/office/powerpoint/2010/main" val="13774063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840850" y="2152556"/>
            <a:ext cx="7622600" cy="2246769"/>
          </a:xfrm>
          <a:prstGeom prst="rect">
            <a:avLst/>
          </a:prstGeom>
          <a:noFill/>
        </p:spPr>
        <p:txBody>
          <a:bodyPr wrap="none" rtlCol="0">
            <a:spAutoFit/>
          </a:bodyPr>
          <a:lstStyle/>
          <a:p>
            <a:r>
              <a:rPr kumimoji="1" lang="ja-JP" altLang="en-US" sz="6000" dirty="0" smtClean="0"/>
              <a:t>日本大会</a:t>
            </a:r>
            <a:r>
              <a:rPr lang="ja-JP" altLang="en-US" sz="6000" dirty="0" smtClean="0"/>
              <a:t>優勝</a:t>
            </a:r>
            <a:r>
              <a:rPr kumimoji="1" lang="ja-JP" altLang="en-US" sz="6000" dirty="0" smtClean="0"/>
              <a:t>は</a:t>
            </a:r>
            <a:r>
              <a:rPr kumimoji="1" lang="ja-JP" altLang="en-US" sz="8000" dirty="0" smtClean="0">
                <a:solidFill>
                  <a:srgbClr val="C00000"/>
                </a:solidFill>
              </a:rPr>
              <a:t>目標</a:t>
            </a:r>
            <a:endParaRPr kumimoji="1" lang="en-US" altLang="ja-JP" sz="8000" dirty="0" smtClean="0">
              <a:solidFill>
                <a:srgbClr val="C00000"/>
              </a:solidFill>
            </a:endParaRPr>
          </a:p>
          <a:p>
            <a:r>
              <a:rPr kumimoji="1" lang="ja-JP" altLang="en-US" sz="6000" dirty="0" smtClean="0"/>
              <a:t>通過点にしか過ぎない</a:t>
            </a:r>
            <a:endParaRPr kumimoji="1" lang="ja-JP" altLang="en-US" sz="6000" dirty="0"/>
          </a:p>
        </p:txBody>
      </p:sp>
    </p:spTree>
    <p:extLst>
      <p:ext uri="{BB962C8B-B14F-4D97-AF65-F5344CB8AC3E}">
        <p14:creationId xmlns="" xmlns:p14="http://schemas.microsoft.com/office/powerpoint/2010/main" val="11967100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ユーザー定義 1">
      <a:dk1>
        <a:sysClr val="windowText" lastClr="000000"/>
      </a:dk1>
      <a:lt1>
        <a:sysClr val="window" lastClr="FFFFFF"/>
      </a:lt1>
      <a:dk2>
        <a:srgbClr val="454551"/>
      </a:dk2>
      <a:lt2>
        <a:srgbClr val="D8D9DC"/>
      </a:lt2>
      <a:accent1>
        <a:srgbClr val="F9D5E9"/>
      </a:accent1>
      <a:accent2>
        <a:srgbClr val="F3ACD3"/>
      </a:accent2>
      <a:accent3>
        <a:srgbClr val="FFC000"/>
      </a:accent3>
      <a:accent4>
        <a:srgbClr val="FFC000"/>
      </a:accent4>
      <a:accent5>
        <a:srgbClr val="8971E1"/>
      </a:accent5>
      <a:accent6>
        <a:srgbClr val="D54773"/>
      </a:accent6>
      <a:hlink>
        <a:srgbClr val="6B9F25"/>
      </a:hlink>
      <a:folHlink>
        <a:srgbClr val="8C8C8C"/>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3093</TotalTime>
  <Words>881</Words>
  <Application>Microsoft Office PowerPoint</Application>
  <PresentationFormat>画面に合わせる (4:3)</PresentationFormat>
  <Paragraphs>109</Paragraphs>
  <Slides>23</Slides>
  <Notes>3</Notes>
  <HiddenSlides>0</HiddenSlides>
  <MMClips>0</MMClips>
  <ScaleCrop>false</ScaleCrop>
  <HeadingPairs>
    <vt:vector size="4" baseType="variant">
      <vt:variant>
        <vt:lpstr>テーマ</vt:lpstr>
      </vt:variant>
      <vt:variant>
        <vt:i4>1</vt:i4>
      </vt:variant>
      <vt:variant>
        <vt:lpstr>スライド タイトル</vt:lpstr>
      </vt:variant>
      <vt:variant>
        <vt:i4>23</vt:i4>
      </vt:variant>
    </vt:vector>
  </HeadingPairs>
  <TitlesOfParts>
    <vt:vector size="24" baseType="lpstr">
      <vt:lpstr>Office テーマ</vt:lpstr>
      <vt:lpstr>美</vt:lpstr>
      <vt:lpstr>スライド 2</vt:lpstr>
      <vt:lpstr>スライド 3</vt:lpstr>
      <vt:lpstr>スライド 4</vt:lpstr>
      <vt:lpstr>スライド 5</vt:lpstr>
      <vt:lpstr>世界のミスユニバースの美のレベルは</vt:lpstr>
      <vt:lpstr>スライド 7</vt:lpstr>
      <vt:lpstr>スライド 8</vt:lpstr>
      <vt:lpstr>スライド 9</vt:lpstr>
      <vt:lpstr>ミスユニバースといえば？</vt:lpstr>
      <vt:lpstr>スライド 11</vt:lpstr>
      <vt:lpstr>スライド 12</vt:lpstr>
      <vt:lpstr>スライド 13</vt:lpstr>
      <vt:lpstr>スライド 14</vt:lpstr>
      <vt:lpstr>スライド 15</vt:lpstr>
      <vt:lpstr>スライド 16</vt:lpstr>
      <vt:lpstr>スライド 17</vt:lpstr>
      <vt:lpstr>スライド 18</vt:lpstr>
      <vt:lpstr>スライド 19</vt:lpstr>
      <vt:lpstr>スライド 20</vt:lpstr>
      <vt:lpstr>スライド 21</vt:lpstr>
      <vt:lpstr>皆さんは２週間後、 大きく変貌を遂げるのです</vt:lpstr>
      <vt:lpstr>スライド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世界レベルのメンタルの 作り方</dc:title>
  <dc:creator>藤井麻美</dc:creator>
  <cp:lastModifiedBy>ビューティー企画</cp:lastModifiedBy>
  <cp:revision>80</cp:revision>
  <dcterms:created xsi:type="dcterms:W3CDTF">2017-06-03T01:14:26Z</dcterms:created>
  <dcterms:modified xsi:type="dcterms:W3CDTF">2017-06-13T05:05:29Z</dcterms:modified>
</cp:coreProperties>
</file>