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370" r:id="rId2"/>
    <p:sldId id="371" r:id="rId3"/>
    <p:sldId id="372" r:id="rId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29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00"/>
    <a:srgbClr val="FFEBEB"/>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96" autoAdjust="0"/>
    <p:restoredTop sz="93520" autoAdjust="0"/>
  </p:normalViewPr>
  <p:slideViewPr>
    <p:cSldViewPr snapToGrid="0" showGuides="1">
      <p:cViewPr varScale="1">
        <p:scale>
          <a:sx n="85" d="100"/>
          <a:sy n="85" d="100"/>
        </p:scale>
        <p:origin x="876" y="60"/>
      </p:cViewPr>
      <p:guideLst>
        <p:guide orient="horz" pos="2183"/>
        <p:guide pos="290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BF2300-32C2-4E6F-9304-FA6933C7E5EE}" type="datetimeFigureOut">
              <a:rPr kumimoji="1" lang="ja-JP" altLang="en-US" smtClean="0"/>
              <a:pPr/>
              <a:t>2017/6/17</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67AB86-CCA3-48FF-B703-73A0F905C8F0}" type="slidenum">
              <a:rPr kumimoji="1" lang="ja-JP" altLang="en-US" smtClean="0"/>
              <a:pPr/>
              <a:t>‹#›</a:t>
            </a:fld>
            <a:endParaRPr kumimoji="1" lang="ja-JP" altLang="en-US"/>
          </a:p>
        </p:txBody>
      </p:sp>
    </p:spTree>
    <p:extLst>
      <p:ext uri="{BB962C8B-B14F-4D97-AF65-F5344CB8AC3E}">
        <p14:creationId xmlns:p14="http://schemas.microsoft.com/office/powerpoint/2010/main" val="407133684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vogue.com/13419701/katie-ledecky-freestyle-swimmer-olympics-2016-rio-de-janeiro-team-usa/"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aapb-biofeedback.com/doi/abs/10.5298/1081-5937-43.2.01?journalCode=biof&amp;code=aapb-site"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0" i="0" kern="1200" dirty="0" smtClean="0">
                <a:solidFill>
                  <a:schemeClr val="tx1"/>
                </a:solidFill>
                <a:effectLst/>
                <a:latin typeface="+mn-lt"/>
                <a:ea typeface="+mn-ea"/>
                <a:cs typeface="+mn-cs"/>
              </a:rPr>
              <a:t>2012</a:t>
            </a:r>
            <a:r>
              <a:rPr kumimoji="1" lang="ja-JP" altLang="en-US" sz="1200" b="0" i="0" kern="1200" dirty="0" smtClean="0">
                <a:solidFill>
                  <a:schemeClr val="tx1"/>
                </a:solidFill>
                <a:effectLst/>
                <a:latin typeface="+mn-lt"/>
                <a:ea typeface="+mn-ea"/>
                <a:cs typeface="+mn-cs"/>
              </a:rPr>
              <a:t>年ロンドン五輪で金メダルを取った競泳選手ケイティ・レデッキーは、ストレスコントロールに、禅の要素を取り入れています。</a:t>
            </a:r>
            <a:endParaRPr kumimoji="1" lang="en-US" altLang="ja-JP" sz="1200" b="0" i="0" kern="1200" dirty="0" smtClean="0">
              <a:solidFill>
                <a:schemeClr val="tx1"/>
              </a:solidFill>
              <a:effectLst/>
              <a:latin typeface="+mn-lt"/>
              <a:ea typeface="+mn-ea"/>
              <a:cs typeface="+mn-cs"/>
            </a:endParaRPr>
          </a:p>
          <a:p>
            <a:r>
              <a:rPr kumimoji="1" lang="ja-JP" altLang="en-US" sz="1200" b="0" i="0" kern="1200" dirty="0" smtClean="0">
                <a:solidFill>
                  <a:schemeClr val="tx1"/>
                </a:solidFill>
                <a:effectLst/>
                <a:latin typeface="+mn-lt"/>
                <a:ea typeface="+mn-ea"/>
                <a:cs typeface="+mn-cs"/>
              </a:rPr>
              <a:t>「</a:t>
            </a:r>
            <a:r>
              <a:rPr kumimoji="1" lang="en-US" altLang="ja-JP" sz="1200" b="0" i="0" u="none" strike="noStrike" kern="1200" dirty="0" smtClean="0">
                <a:solidFill>
                  <a:schemeClr val="tx1"/>
                </a:solidFill>
                <a:effectLst/>
                <a:latin typeface="+mn-lt"/>
                <a:ea typeface="+mn-ea"/>
                <a:cs typeface="+mn-cs"/>
                <a:hlinkClick r:id="rId3"/>
              </a:rPr>
              <a:t>VOGUE</a:t>
            </a:r>
            <a:r>
              <a:rPr kumimoji="1" lang="ja-JP" altLang="en-US" sz="1200" b="0" i="0" kern="1200" dirty="0" smtClean="0">
                <a:solidFill>
                  <a:schemeClr val="tx1"/>
                </a:solidFill>
                <a:effectLst/>
                <a:latin typeface="+mn-lt"/>
                <a:ea typeface="+mn-ea"/>
                <a:cs typeface="+mn-cs"/>
              </a:rPr>
              <a:t>」のインタビューでは「どんな状況でもゴールだけを見据えて心を落ち着けていれば緊張することはない」とも語っています。</a:t>
            </a:r>
          </a:p>
          <a:p>
            <a:r>
              <a:rPr kumimoji="1" lang="ja-JP" altLang="en-US" sz="1200" b="0" i="0" kern="1200" dirty="0" smtClean="0">
                <a:solidFill>
                  <a:schemeClr val="tx1"/>
                </a:solidFill>
                <a:effectLst/>
                <a:latin typeface="+mn-lt"/>
                <a:ea typeface="+mn-ea"/>
                <a:cs typeface="+mn-cs"/>
              </a:rPr>
              <a:t>レデッキー選手だけでなく、あらゆる一流アスリートは、競技中の感情が結果を左右することをよく心得ています。</a:t>
            </a:r>
            <a:endParaRPr kumimoji="1" lang="en-US" altLang="ja-JP" sz="1200" b="0" i="0" kern="1200" dirty="0" smtClean="0">
              <a:solidFill>
                <a:schemeClr val="tx1"/>
              </a:solidFill>
              <a:effectLst/>
              <a:latin typeface="+mn-lt"/>
              <a:ea typeface="+mn-ea"/>
              <a:cs typeface="+mn-cs"/>
            </a:endParaRPr>
          </a:p>
          <a:p>
            <a:r>
              <a:rPr kumimoji="1" lang="ja-JP" altLang="en-US" sz="1200" b="0" i="0" kern="1200" dirty="0" smtClean="0">
                <a:solidFill>
                  <a:schemeClr val="tx1"/>
                </a:solidFill>
                <a:effectLst/>
                <a:latin typeface="+mn-lt"/>
                <a:ea typeface="+mn-ea"/>
                <a:cs typeface="+mn-cs"/>
              </a:rPr>
              <a:t>ただ、そのあり方は人によっても様々です。レデッキー選手のように心穏やかでいるほうが結果に繋がる選手もいれば、興奮して挑むことで、信じられないようなパワーを発揮する選手もいます。</a:t>
            </a:r>
          </a:p>
          <a:p>
            <a:r>
              <a:rPr kumimoji="1" lang="ja-JP" altLang="en-US" sz="1200" b="0" i="0" kern="1200" dirty="0" smtClean="0">
                <a:solidFill>
                  <a:schemeClr val="tx1"/>
                </a:solidFill>
                <a:effectLst/>
                <a:latin typeface="+mn-lt"/>
                <a:ea typeface="+mn-ea"/>
                <a:cs typeface="+mn-cs"/>
              </a:rPr>
              <a:t>重要なのは、自分の感情がどのような状態になっているのかをつねに把握し、コントロールすることです。まずは緊張するような大事な局面で、自分の感情がどのような状態かを意識してみましょう。</a:t>
            </a:r>
            <a:endParaRPr kumimoji="1" lang="en-US" altLang="ja-JP" sz="1200" b="0" i="0" kern="1200" dirty="0" smtClean="0">
              <a:solidFill>
                <a:schemeClr val="tx1"/>
              </a:solidFill>
              <a:effectLst/>
              <a:latin typeface="+mn-lt"/>
              <a:ea typeface="+mn-ea"/>
              <a:cs typeface="+mn-cs"/>
            </a:endParaRPr>
          </a:p>
          <a:p>
            <a:r>
              <a:rPr kumimoji="1" lang="ja-JP" altLang="en-US" sz="1200" b="0" i="0" kern="1200" dirty="0" smtClean="0">
                <a:solidFill>
                  <a:schemeClr val="tx1"/>
                </a:solidFill>
                <a:effectLst/>
                <a:latin typeface="+mn-lt"/>
                <a:ea typeface="+mn-ea"/>
                <a:cs typeface="+mn-cs"/>
              </a:rPr>
              <a:t>そして、一番いい結果を出せているときはどんな気持ちになっているのかを観察し、次からはその精神状態に自分を持っていけばいいのです。</a:t>
            </a:r>
          </a:p>
          <a:p>
            <a:endParaRPr kumimoji="1" lang="ja-JP" altLang="en-US" dirty="0"/>
          </a:p>
        </p:txBody>
      </p:sp>
      <p:sp>
        <p:nvSpPr>
          <p:cNvPr id="4" name="スライド番号プレースホルダー 3"/>
          <p:cNvSpPr>
            <a:spLocks noGrp="1"/>
          </p:cNvSpPr>
          <p:nvPr>
            <p:ph type="sldNum" sz="quarter" idx="10"/>
          </p:nvPr>
        </p:nvSpPr>
        <p:spPr/>
        <p:txBody>
          <a:bodyPr/>
          <a:lstStyle/>
          <a:p>
            <a:fld id="{1967AB86-CCA3-48FF-B703-73A0F905C8F0}" type="slidenum">
              <a:rPr kumimoji="1" lang="ja-JP" altLang="en-US" smtClean="0"/>
              <a:pPr/>
              <a:t>1</a:t>
            </a:fld>
            <a:endParaRPr kumimoji="1" lang="ja-JP" altLang="en-US"/>
          </a:p>
        </p:txBody>
      </p:sp>
    </p:spTree>
    <p:extLst>
      <p:ext uri="{BB962C8B-B14F-4D97-AF65-F5344CB8AC3E}">
        <p14:creationId xmlns:p14="http://schemas.microsoft.com/office/powerpoint/2010/main" val="1345831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kern="1200" dirty="0" smtClean="0">
                <a:solidFill>
                  <a:schemeClr val="tx1"/>
                </a:solidFill>
                <a:effectLst/>
                <a:latin typeface="+mn-lt"/>
                <a:ea typeface="+mn-ea"/>
                <a:cs typeface="+mn-cs"/>
              </a:rPr>
              <a:t>競技の本番は、集中を邪魔する要素でいっぱいです。観客の声、ライバルの様子、そしてひょっとしたら金メダルが取れるかもしれないという期待</a:t>
            </a:r>
            <a:r>
              <a:rPr kumimoji="1" lang="en-US" altLang="ja-JP" sz="1200" b="0" i="0" kern="1200" dirty="0" smtClean="0">
                <a:solidFill>
                  <a:schemeClr val="tx1"/>
                </a:solidFill>
                <a:effectLst/>
                <a:latin typeface="+mn-lt"/>
                <a:ea typeface="+mn-ea"/>
                <a:cs typeface="+mn-cs"/>
              </a:rPr>
              <a:t>…</a:t>
            </a:r>
            <a:r>
              <a:rPr kumimoji="1" lang="ja-JP" altLang="en-US" sz="1200" b="0" i="0" kern="1200" dirty="0" err="1" smtClean="0">
                <a:solidFill>
                  <a:schemeClr val="tx1"/>
                </a:solidFill>
                <a:effectLst/>
                <a:latin typeface="+mn-lt"/>
                <a:ea typeface="+mn-ea"/>
                <a:cs typeface="+mn-cs"/>
              </a:rPr>
              <a:t>。</a:t>
            </a:r>
            <a:endParaRPr kumimoji="1" lang="en-US" altLang="ja-JP" sz="1200" b="0" i="0" kern="1200" dirty="0" smtClean="0">
              <a:solidFill>
                <a:schemeClr val="tx1"/>
              </a:solidFill>
              <a:effectLst/>
              <a:latin typeface="+mn-lt"/>
              <a:ea typeface="+mn-ea"/>
              <a:cs typeface="+mn-cs"/>
            </a:endParaRPr>
          </a:p>
          <a:p>
            <a:r>
              <a:rPr kumimoji="1" lang="ja-JP" altLang="en-US" sz="1200" b="0" i="0" kern="1200" dirty="0" smtClean="0">
                <a:solidFill>
                  <a:schemeClr val="tx1"/>
                </a:solidFill>
                <a:effectLst/>
                <a:latin typeface="+mn-lt"/>
                <a:ea typeface="+mn-ea"/>
                <a:cs typeface="+mn-cs"/>
              </a:rPr>
              <a:t>しかし、こうした雑音に心を乱されていては、結果を出すことはできません。</a:t>
            </a:r>
          </a:p>
          <a:p>
            <a:r>
              <a:rPr kumimoji="1" lang="ja-JP" altLang="en-US" sz="1200" b="0" i="0" kern="1200" dirty="0" smtClean="0">
                <a:solidFill>
                  <a:schemeClr val="tx1"/>
                </a:solidFill>
                <a:effectLst/>
                <a:latin typeface="+mn-lt"/>
                <a:ea typeface="+mn-ea"/>
                <a:cs typeface="+mn-cs"/>
              </a:rPr>
              <a:t>一流のアスリートは「ゾーン」と呼ばれる状態に入るよう、トレーニングを積んでいます。</a:t>
            </a:r>
            <a:endParaRPr kumimoji="1" lang="en-US" altLang="ja-JP" sz="1200" b="0" i="0" kern="1200" dirty="0" smtClean="0">
              <a:solidFill>
                <a:schemeClr val="tx1"/>
              </a:solidFill>
              <a:effectLst/>
              <a:latin typeface="+mn-lt"/>
              <a:ea typeface="+mn-ea"/>
              <a:cs typeface="+mn-cs"/>
            </a:endParaRPr>
          </a:p>
          <a:p>
            <a:r>
              <a:rPr kumimoji="1" lang="ja-JP" altLang="en-US" sz="1200" b="0" i="0" kern="1200" dirty="0" smtClean="0">
                <a:solidFill>
                  <a:schemeClr val="tx1"/>
                </a:solidFill>
                <a:effectLst/>
                <a:latin typeface="+mn-lt"/>
                <a:ea typeface="+mn-ea"/>
                <a:cs typeface="+mn-cs"/>
              </a:rPr>
              <a:t>これは無理やり集中しようと意識するのではなく、逆に頭を空っぽにすることで、適度にリラックスして、最大のパフォーマンスを発揮できる精神状態に入るテクニックです。</a:t>
            </a:r>
          </a:p>
          <a:p>
            <a:r>
              <a:rPr kumimoji="1" lang="ja-JP" altLang="en-US" sz="1200" b="0" i="0" kern="1200" dirty="0" smtClean="0">
                <a:solidFill>
                  <a:schemeClr val="tx1"/>
                </a:solidFill>
                <a:effectLst/>
                <a:latin typeface="+mn-lt"/>
                <a:ea typeface="+mn-ea"/>
                <a:cs typeface="+mn-cs"/>
              </a:rPr>
              <a:t>もしもあなたが重要な場面で緊張して気が散ってしまったら、無理に集中するのではなく、ゆっくりと深呼吸をして、一旦何も考えないようにしてみましょう。</a:t>
            </a:r>
            <a:endParaRPr kumimoji="1" lang="en-US" altLang="ja-JP" sz="1200" b="0" i="0" kern="1200" dirty="0" smtClean="0">
              <a:solidFill>
                <a:schemeClr val="tx1"/>
              </a:solidFill>
              <a:effectLst/>
              <a:latin typeface="+mn-lt"/>
              <a:ea typeface="+mn-ea"/>
              <a:cs typeface="+mn-cs"/>
            </a:endParaRPr>
          </a:p>
          <a:p>
            <a:r>
              <a:rPr kumimoji="1" lang="ja-JP" altLang="en-US" sz="1200" b="0" i="0" kern="1200" dirty="0" smtClean="0">
                <a:solidFill>
                  <a:schemeClr val="tx1"/>
                </a:solidFill>
                <a:effectLst/>
                <a:latin typeface="+mn-lt"/>
                <a:ea typeface="+mn-ea"/>
                <a:cs typeface="+mn-cs"/>
              </a:rPr>
              <a:t>頭を空っぽにするのが難しければ、まったく関係のない別のことを考えても構いません。</a:t>
            </a:r>
          </a:p>
          <a:p>
            <a:r>
              <a:rPr kumimoji="1" lang="ja-JP" altLang="en-US" sz="1200" b="0" i="0" kern="1200" dirty="0" smtClean="0">
                <a:solidFill>
                  <a:schemeClr val="tx1"/>
                </a:solidFill>
                <a:effectLst/>
                <a:latin typeface="+mn-lt"/>
                <a:ea typeface="+mn-ea"/>
                <a:cs typeface="+mn-cs"/>
              </a:rPr>
              <a:t>力が入っていては、うまくいくものも失敗に終わってしまいます。リラックスすることが集中力を持続させるコツだということを覚えておきましょう。</a:t>
            </a:r>
          </a:p>
          <a:p>
            <a:endParaRPr kumimoji="1" lang="ja-JP" altLang="en-US" dirty="0"/>
          </a:p>
        </p:txBody>
      </p:sp>
      <p:sp>
        <p:nvSpPr>
          <p:cNvPr id="4" name="スライド番号プレースホルダー 3"/>
          <p:cNvSpPr>
            <a:spLocks noGrp="1"/>
          </p:cNvSpPr>
          <p:nvPr>
            <p:ph type="sldNum" sz="quarter" idx="10"/>
          </p:nvPr>
        </p:nvSpPr>
        <p:spPr/>
        <p:txBody>
          <a:bodyPr/>
          <a:lstStyle/>
          <a:p>
            <a:fld id="{1967AB86-CCA3-48FF-B703-73A0F905C8F0}" type="slidenum">
              <a:rPr kumimoji="1" lang="ja-JP" altLang="en-US" smtClean="0"/>
              <a:pPr/>
              <a:t>2</a:t>
            </a:fld>
            <a:endParaRPr kumimoji="1" lang="ja-JP" altLang="en-US"/>
          </a:p>
        </p:txBody>
      </p:sp>
    </p:spTree>
    <p:extLst>
      <p:ext uri="{BB962C8B-B14F-4D97-AF65-F5344CB8AC3E}">
        <p14:creationId xmlns:p14="http://schemas.microsoft.com/office/powerpoint/2010/main" val="3895675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kern="1200" dirty="0" smtClean="0">
                <a:solidFill>
                  <a:schemeClr val="tx1"/>
                </a:solidFill>
                <a:effectLst/>
                <a:latin typeface="+mn-lt"/>
                <a:ea typeface="+mn-ea"/>
                <a:cs typeface="+mn-cs"/>
              </a:rPr>
              <a:t>カナダ・オタワ大学の</a:t>
            </a:r>
            <a:r>
              <a:rPr kumimoji="1" lang="ja-JP" altLang="en-US" sz="1200" b="0" i="0" u="none" strike="noStrike" kern="1200" dirty="0" smtClean="0">
                <a:solidFill>
                  <a:schemeClr val="tx1"/>
                </a:solidFill>
                <a:effectLst/>
                <a:latin typeface="+mn-lt"/>
                <a:ea typeface="+mn-ea"/>
                <a:cs typeface="+mn-cs"/>
                <a:hlinkClick r:id="rId3"/>
              </a:rPr>
              <a:t>研究</a:t>
            </a:r>
            <a:r>
              <a:rPr kumimoji="1" lang="ja-JP" altLang="en-US" sz="1200" b="0" i="0" kern="1200" dirty="0" smtClean="0">
                <a:solidFill>
                  <a:schemeClr val="tx1"/>
                </a:solidFill>
                <a:effectLst/>
                <a:latin typeface="+mn-lt"/>
                <a:ea typeface="+mn-ea"/>
                <a:cs typeface="+mn-cs"/>
              </a:rPr>
              <a:t>によると、セルフコントロールの技術が高いアスリートほど、世界ランキングも高い傾向にあるそう。</a:t>
            </a:r>
            <a:endParaRPr kumimoji="1" lang="en-US" altLang="ja-JP" sz="1200" b="0" i="0" kern="1200" dirty="0" smtClean="0">
              <a:solidFill>
                <a:schemeClr val="tx1"/>
              </a:solidFill>
              <a:effectLst/>
              <a:latin typeface="+mn-lt"/>
              <a:ea typeface="+mn-ea"/>
              <a:cs typeface="+mn-cs"/>
            </a:endParaRPr>
          </a:p>
          <a:p>
            <a:r>
              <a:rPr kumimoji="1" lang="ja-JP" altLang="en-US" sz="1200" b="0" i="0" kern="1200" dirty="0" smtClean="0">
                <a:solidFill>
                  <a:schemeClr val="tx1"/>
                </a:solidFill>
                <a:effectLst/>
                <a:latin typeface="+mn-lt"/>
                <a:ea typeface="+mn-ea"/>
                <a:cs typeface="+mn-cs"/>
              </a:rPr>
              <a:t>人間はストレスを受けると、心拍数の増加、血圧の増加、筋肉の緊張など、さまざまな反応を起こします。こうした反応を最低限に抑える技術が、パフォーマンスの向上と相関関係にあるというのです。</a:t>
            </a:r>
          </a:p>
          <a:p>
            <a:r>
              <a:rPr kumimoji="1" lang="ja-JP" altLang="en-US" sz="1200" b="0" i="0" kern="1200" dirty="0" smtClean="0">
                <a:solidFill>
                  <a:schemeClr val="tx1"/>
                </a:solidFill>
                <a:effectLst/>
                <a:latin typeface="+mn-lt"/>
                <a:ea typeface="+mn-ea"/>
                <a:cs typeface="+mn-cs"/>
              </a:rPr>
              <a:t>多くの一流アーティストは、さまざまなセンサーを身体に取り付け、自分の体がどのような状態なのかを把握し、コントロールするトレーニングを積んでいます。</a:t>
            </a:r>
            <a:endParaRPr kumimoji="1" lang="en-US" altLang="ja-JP" sz="1200" b="0" i="0" kern="1200" dirty="0" smtClean="0">
              <a:solidFill>
                <a:schemeClr val="tx1"/>
              </a:solidFill>
              <a:effectLst/>
              <a:latin typeface="+mn-lt"/>
              <a:ea typeface="+mn-ea"/>
              <a:cs typeface="+mn-cs"/>
            </a:endParaRPr>
          </a:p>
          <a:p>
            <a:r>
              <a:rPr kumimoji="1" lang="ja-JP" altLang="en-US" sz="1200" b="0" i="0" kern="1200" dirty="0" smtClean="0">
                <a:solidFill>
                  <a:schemeClr val="tx1"/>
                </a:solidFill>
                <a:effectLst/>
                <a:latin typeface="+mn-lt"/>
                <a:ea typeface="+mn-ea"/>
                <a:cs typeface="+mn-cs"/>
              </a:rPr>
              <a:t>身体の状態と精神の状態は、密接に関わり合っています。身体の状態を整えることで、精神を落ち着けることができるのです。</a:t>
            </a:r>
          </a:p>
          <a:p>
            <a:r>
              <a:rPr kumimoji="1" lang="ja-JP" altLang="en-US" sz="1200" b="0" i="0" kern="1200" dirty="0" smtClean="0">
                <a:solidFill>
                  <a:schemeClr val="tx1"/>
                </a:solidFill>
                <a:effectLst/>
                <a:latin typeface="+mn-lt"/>
                <a:ea typeface="+mn-ea"/>
                <a:cs typeface="+mn-cs"/>
              </a:rPr>
              <a:t>ストレスを感じたとき、自分の呼吸や心拍が速くなっていないかを意識してみましょう。もし速くなっていたら、深呼吸をして、とにかく呼吸が</a:t>
            </a:r>
            <a:r>
              <a:rPr kumimoji="1" lang="ja-JP" altLang="en-US" sz="1200" b="0" i="0" kern="1200" dirty="0" err="1" smtClean="0">
                <a:solidFill>
                  <a:schemeClr val="tx1"/>
                </a:solidFill>
                <a:effectLst/>
                <a:latin typeface="+mn-lt"/>
                <a:ea typeface="+mn-ea"/>
                <a:cs typeface="+mn-cs"/>
              </a:rPr>
              <a:t>ゆっ</a:t>
            </a:r>
            <a:r>
              <a:rPr kumimoji="1" lang="ja-JP" altLang="en-US" sz="1200" b="0" i="0" kern="1200" dirty="0" smtClean="0">
                <a:solidFill>
                  <a:schemeClr val="tx1"/>
                </a:solidFill>
                <a:effectLst/>
                <a:latin typeface="+mn-lt"/>
                <a:ea typeface="+mn-ea"/>
                <a:cs typeface="+mn-cs"/>
              </a:rPr>
              <a:t>くりになるようにします。</a:t>
            </a:r>
            <a:endParaRPr kumimoji="1" lang="en-US" altLang="ja-JP" sz="1200" b="0" i="0" kern="1200" dirty="0" smtClean="0">
              <a:solidFill>
                <a:schemeClr val="tx1"/>
              </a:solidFill>
              <a:effectLst/>
              <a:latin typeface="+mn-lt"/>
              <a:ea typeface="+mn-ea"/>
              <a:cs typeface="+mn-cs"/>
            </a:endParaRPr>
          </a:p>
          <a:p>
            <a:r>
              <a:rPr kumimoji="1" lang="ja-JP" altLang="en-US" sz="1200" b="0" i="0" kern="1200" dirty="0" smtClean="0">
                <a:solidFill>
                  <a:schemeClr val="tx1"/>
                </a:solidFill>
                <a:effectLst/>
                <a:latin typeface="+mn-lt"/>
                <a:ea typeface="+mn-ea"/>
                <a:cs typeface="+mn-cs"/>
              </a:rPr>
              <a:t>身体のペースが整えば、自然と精神も楽になっていることに気がつくでしょう。</a:t>
            </a:r>
          </a:p>
        </p:txBody>
      </p:sp>
      <p:sp>
        <p:nvSpPr>
          <p:cNvPr id="4" name="スライド番号プレースホルダー 3"/>
          <p:cNvSpPr>
            <a:spLocks noGrp="1"/>
          </p:cNvSpPr>
          <p:nvPr>
            <p:ph type="sldNum" sz="quarter" idx="10"/>
          </p:nvPr>
        </p:nvSpPr>
        <p:spPr/>
        <p:txBody>
          <a:bodyPr/>
          <a:lstStyle/>
          <a:p>
            <a:fld id="{1967AB86-CCA3-48FF-B703-73A0F905C8F0}" type="slidenum">
              <a:rPr kumimoji="1" lang="ja-JP" altLang="en-US" smtClean="0"/>
              <a:pPr/>
              <a:t>3</a:t>
            </a:fld>
            <a:endParaRPr kumimoji="1" lang="ja-JP" altLang="en-US"/>
          </a:p>
        </p:txBody>
      </p:sp>
    </p:spTree>
    <p:extLst>
      <p:ext uri="{BB962C8B-B14F-4D97-AF65-F5344CB8AC3E}">
        <p14:creationId xmlns:p14="http://schemas.microsoft.com/office/powerpoint/2010/main" val="2780936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BB82F62-0F14-4D51-A03E-A6C395E4CE79}" type="datetimeFigureOut">
              <a:rPr kumimoji="1" lang="ja-JP" altLang="en-US" smtClean="0"/>
              <a:pPr/>
              <a:t>2017/6/17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FF8C99A-E727-4405-BB19-3CDFE16880D1}" type="slidenum">
              <a:rPr kumimoji="1" lang="ja-JP" altLang="en-US" smtClean="0"/>
              <a:pPr/>
              <a:t>‹#›</a:t>
            </a:fld>
            <a:endParaRPr kumimoji="1" lang="ja-JP" altLang="en-US"/>
          </a:p>
        </p:txBody>
      </p:sp>
    </p:spTree>
    <p:extLst>
      <p:ext uri="{BB962C8B-B14F-4D97-AF65-F5344CB8AC3E}">
        <p14:creationId xmlns:p14="http://schemas.microsoft.com/office/powerpoint/2010/main" val="19009345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BB82F62-0F14-4D51-A03E-A6C395E4CE79}" type="datetimeFigureOut">
              <a:rPr kumimoji="1" lang="ja-JP" altLang="en-US" smtClean="0"/>
              <a:pPr/>
              <a:t>2017/6/17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FF8C99A-E727-4405-BB19-3CDFE16880D1}" type="slidenum">
              <a:rPr kumimoji="1" lang="ja-JP" altLang="en-US" smtClean="0"/>
              <a:pPr/>
              <a:t>‹#›</a:t>
            </a:fld>
            <a:endParaRPr kumimoji="1" lang="ja-JP" altLang="en-US"/>
          </a:p>
        </p:txBody>
      </p:sp>
    </p:spTree>
    <p:extLst>
      <p:ext uri="{BB962C8B-B14F-4D97-AF65-F5344CB8AC3E}">
        <p14:creationId xmlns:p14="http://schemas.microsoft.com/office/powerpoint/2010/main" val="3385206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BB82F62-0F14-4D51-A03E-A6C395E4CE79}" type="datetimeFigureOut">
              <a:rPr kumimoji="1" lang="ja-JP" altLang="en-US" smtClean="0"/>
              <a:pPr/>
              <a:t>2017/6/17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FF8C99A-E727-4405-BB19-3CDFE16880D1}" type="slidenum">
              <a:rPr kumimoji="1" lang="ja-JP" altLang="en-US" smtClean="0"/>
              <a:pPr/>
              <a:t>‹#›</a:t>
            </a:fld>
            <a:endParaRPr kumimoji="1" lang="ja-JP" altLang="en-US"/>
          </a:p>
        </p:txBody>
      </p:sp>
    </p:spTree>
    <p:extLst>
      <p:ext uri="{BB962C8B-B14F-4D97-AF65-F5344CB8AC3E}">
        <p14:creationId xmlns:p14="http://schemas.microsoft.com/office/powerpoint/2010/main" val="41245192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タイトルと縦書きテキスト">
    <p:spTree>
      <p:nvGrpSpPr>
        <p:cNvPr id="1" name=""/>
        <p:cNvGrpSpPr/>
        <p:nvPr/>
      </p:nvGrpSpPr>
      <p:grpSpPr>
        <a:xfrm>
          <a:off x="0" y="0"/>
          <a:ext cx="0" cy="0"/>
          <a:chOff x="0" y="0"/>
          <a:chExt cx="0" cy="0"/>
        </a:xfrm>
      </p:grpSpPr>
      <p:sp>
        <p:nvSpPr>
          <p:cNvPr id="2" name="正方形/長方形 1"/>
          <p:cNvSpPr/>
          <p:nvPr userDrawn="1"/>
        </p:nvSpPr>
        <p:spPr>
          <a:xfrm>
            <a:off x="0" y="6641976"/>
            <a:ext cx="9144000" cy="216024"/>
          </a:xfrm>
          <a:prstGeom prst="rect">
            <a:avLst/>
          </a:prstGeom>
          <a:solidFill>
            <a:srgbClr val="FF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userDrawn="1"/>
        </p:nvSpPr>
        <p:spPr>
          <a:xfrm>
            <a:off x="6228184" y="6642556"/>
            <a:ext cx="2430474" cy="215444"/>
          </a:xfrm>
          <a:prstGeom prst="rect">
            <a:avLst/>
          </a:prstGeom>
          <a:noFill/>
        </p:spPr>
        <p:txBody>
          <a:bodyPr wrap="none" rtlCol="0">
            <a:spAutoFit/>
          </a:bodyPr>
          <a:lstStyle/>
          <a:p>
            <a:r>
              <a:rPr lang="en-US" altLang="ja-JP" sz="800" b="1" dirty="0" smtClean="0">
                <a:solidFill>
                  <a:schemeClr val="bg1"/>
                </a:solidFill>
              </a:rPr>
              <a:t>Copyright © </a:t>
            </a:r>
            <a:r>
              <a:rPr lang="ja-JP" altLang="en-US" sz="800" b="1" dirty="0" smtClean="0">
                <a:solidFill>
                  <a:schemeClr val="bg1"/>
                </a:solidFill>
              </a:rPr>
              <a:t>日本痩身美容協会　</a:t>
            </a:r>
            <a:r>
              <a:rPr lang="en-US" altLang="ja-JP" sz="800" b="1" dirty="0" smtClean="0">
                <a:solidFill>
                  <a:schemeClr val="bg1"/>
                </a:solidFill>
              </a:rPr>
              <a:t>All Rights Reserved</a:t>
            </a:r>
            <a:endParaRPr lang="ja-JP" altLang="en-US" sz="800" b="1" dirty="0" smtClean="0">
              <a:solidFill>
                <a:schemeClr val="bg1"/>
              </a:solidFill>
            </a:endParaRPr>
          </a:p>
        </p:txBody>
      </p:sp>
      <p:sp>
        <p:nvSpPr>
          <p:cNvPr id="9" name="正方形/長方形 8"/>
          <p:cNvSpPr/>
          <p:nvPr userDrawn="1"/>
        </p:nvSpPr>
        <p:spPr>
          <a:xfrm>
            <a:off x="0" y="0"/>
            <a:ext cx="9144000" cy="216024"/>
          </a:xfrm>
          <a:prstGeom prst="rect">
            <a:avLst/>
          </a:prstGeom>
          <a:solidFill>
            <a:srgbClr val="FF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70904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BB82F62-0F14-4D51-A03E-A6C395E4CE79}" type="datetimeFigureOut">
              <a:rPr kumimoji="1" lang="ja-JP" altLang="en-US" smtClean="0"/>
              <a:pPr/>
              <a:t>2017/6/17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FF8C99A-E727-4405-BB19-3CDFE16880D1}" type="slidenum">
              <a:rPr kumimoji="1" lang="ja-JP" altLang="en-US" smtClean="0"/>
              <a:pPr/>
              <a:t>‹#›</a:t>
            </a:fld>
            <a:endParaRPr kumimoji="1" lang="ja-JP" altLang="en-US"/>
          </a:p>
        </p:txBody>
      </p:sp>
    </p:spTree>
    <p:extLst>
      <p:ext uri="{BB962C8B-B14F-4D97-AF65-F5344CB8AC3E}">
        <p14:creationId xmlns:p14="http://schemas.microsoft.com/office/powerpoint/2010/main" val="3409282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BB82F62-0F14-4D51-A03E-A6C395E4CE79}" type="datetimeFigureOut">
              <a:rPr kumimoji="1" lang="ja-JP" altLang="en-US" smtClean="0"/>
              <a:pPr/>
              <a:t>2017/6/17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FF8C99A-E727-4405-BB19-3CDFE16880D1}" type="slidenum">
              <a:rPr kumimoji="1" lang="ja-JP" altLang="en-US" smtClean="0"/>
              <a:pPr/>
              <a:t>‹#›</a:t>
            </a:fld>
            <a:endParaRPr kumimoji="1" lang="ja-JP" altLang="en-US"/>
          </a:p>
        </p:txBody>
      </p:sp>
    </p:spTree>
    <p:extLst>
      <p:ext uri="{BB962C8B-B14F-4D97-AF65-F5344CB8AC3E}">
        <p14:creationId xmlns:p14="http://schemas.microsoft.com/office/powerpoint/2010/main" val="2119214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BB82F62-0F14-4D51-A03E-A6C395E4CE79}" type="datetimeFigureOut">
              <a:rPr kumimoji="1" lang="ja-JP" altLang="en-US" smtClean="0"/>
              <a:pPr/>
              <a:t>2017/6/17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FF8C99A-E727-4405-BB19-3CDFE16880D1}" type="slidenum">
              <a:rPr kumimoji="1" lang="ja-JP" altLang="en-US" smtClean="0"/>
              <a:pPr/>
              <a:t>‹#›</a:t>
            </a:fld>
            <a:endParaRPr kumimoji="1" lang="ja-JP" altLang="en-US"/>
          </a:p>
        </p:txBody>
      </p:sp>
    </p:spTree>
    <p:extLst>
      <p:ext uri="{BB962C8B-B14F-4D97-AF65-F5344CB8AC3E}">
        <p14:creationId xmlns:p14="http://schemas.microsoft.com/office/powerpoint/2010/main" val="2015105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7BB82F62-0F14-4D51-A03E-A6C395E4CE79}" type="datetimeFigureOut">
              <a:rPr kumimoji="1" lang="ja-JP" altLang="en-US" smtClean="0"/>
              <a:pPr/>
              <a:t>2017/6/17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FF8C99A-E727-4405-BB19-3CDFE16880D1}" type="slidenum">
              <a:rPr kumimoji="1" lang="ja-JP" altLang="en-US" smtClean="0"/>
              <a:pPr/>
              <a:t>‹#›</a:t>
            </a:fld>
            <a:endParaRPr kumimoji="1" lang="ja-JP" altLang="en-US"/>
          </a:p>
        </p:txBody>
      </p:sp>
    </p:spTree>
    <p:extLst>
      <p:ext uri="{BB962C8B-B14F-4D97-AF65-F5344CB8AC3E}">
        <p14:creationId xmlns:p14="http://schemas.microsoft.com/office/powerpoint/2010/main" val="811119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BB82F62-0F14-4D51-A03E-A6C395E4CE79}" type="datetimeFigureOut">
              <a:rPr kumimoji="1" lang="ja-JP" altLang="en-US" smtClean="0"/>
              <a:pPr/>
              <a:t>2017/6/17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FF8C99A-E727-4405-BB19-3CDFE16880D1}" type="slidenum">
              <a:rPr kumimoji="1" lang="ja-JP" altLang="en-US" smtClean="0"/>
              <a:pPr/>
              <a:t>‹#›</a:t>
            </a:fld>
            <a:endParaRPr kumimoji="1" lang="ja-JP" altLang="en-US"/>
          </a:p>
        </p:txBody>
      </p:sp>
    </p:spTree>
    <p:extLst>
      <p:ext uri="{BB962C8B-B14F-4D97-AF65-F5344CB8AC3E}">
        <p14:creationId xmlns:p14="http://schemas.microsoft.com/office/powerpoint/2010/main" val="3916937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正方形/長方形 4"/>
          <p:cNvSpPr/>
          <p:nvPr userDrawn="1"/>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179512" y="152400"/>
            <a:ext cx="8812088" cy="6516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0" y="6598818"/>
            <a:ext cx="9144000" cy="28656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userDrawn="1"/>
        </p:nvSpPr>
        <p:spPr>
          <a:xfrm>
            <a:off x="103395" y="6598818"/>
            <a:ext cx="3348053" cy="261610"/>
          </a:xfrm>
          <a:prstGeom prst="rect">
            <a:avLst/>
          </a:prstGeom>
          <a:noFill/>
        </p:spPr>
        <p:txBody>
          <a:bodyPr wrap="square" rtlCol="0">
            <a:spAutoFit/>
          </a:bodyPr>
          <a:lstStyle/>
          <a:p>
            <a:r>
              <a:rPr lang="en-US" altLang="ja-JP" sz="1050" b="1" dirty="0">
                <a:solidFill>
                  <a:schemeClr val="bg1"/>
                </a:solidFill>
              </a:rPr>
              <a:t>Copyright © </a:t>
            </a:r>
            <a:r>
              <a:rPr lang="en-US" altLang="ja-JP" sz="1050" b="1" dirty="0" smtClean="0">
                <a:solidFill>
                  <a:schemeClr val="bg1"/>
                </a:solidFill>
              </a:rPr>
              <a:t>2017</a:t>
            </a:r>
            <a:r>
              <a:rPr lang="ja-JP" altLang="en-US" sz="1050" b="1" dirty="0" smtClean="0">
                <a:solidFill>
                  <a:schemeClr val="bg1"/>
                </a:solidFill>
              </a:rPr>
              <a:t>日本痩身美容協会</a:t>
            </a:r>
            <a:r>
              <a:rPr lang="en-US" altLang="ja-JP" sz="1050" b="1" dirty="0" smtClean="0">
                <a:solidFill>
                  <a:schemeClr val="bg1"/>
                </a:solidFill>
              </a:rPr>
              <a:t>All </a:t>
            </a:r>
            <a:r>
              <a:rPr lang="en-US" altLang="ja-JP" sz="1050" b="1" dirty="0">
                <a:solidFill>
                  <a:schemeClr val="bg1"/>
                </a:solidFill>
              </a:rPr>
              <a:t>Rights Reserved</a:t>
            </a:r>
            <a:endParaRPr kumimoji="1" lang="ja-JP" altLang="en-US" sz="1050" b="1" dirty="0">
              <a:solidFill>
                <a:schemeClr val="bg1"/>
              </a:solidFill>
            </a:endParaRPr>
          </a:p>
        </p:txBody>
      </p:sp>
      <p:sp>
        <p:nvSpPr>
          <p:cNvPr id="9" name="スライド番号プレースホルダ 5"/>
          <p:cNvSpPr>
            <a:spLocks noGrp="1"/>
          </p:cNvSpPr>
          <p:nvPr userDrawn="1"/>
        </p:nvSpPr>
        <p:spPr>
          <a:xfrm>
            <a:off x="6934117" y="6559538"/>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78DFC1AF-12D1-4927-B90D-80021260E408}" type="slidenum">
              <a:rPr kumimoji="1" lang="ja-JP" altLang="en-US" smtClean="0"/>
              <a:pPr/>
              <a:t>‹#›</a:t>
            </a:fld>
            <a:endParaRPr kumimoji="1" lang="ja-JP" altLang="en-US" dirty="0"/>
          </a:p>
        </p:txBody>
      </p:sp>
    </p:spTree>
    <p:extLst>
      <p:ext uri="{BB962C8B-B14F-4D97-AF65-F5344CB8AC3E}">
        <p14:creationId xmlns:p14="http://schemas.microsoft.com/office/powerpoint/2010/main" val="118961742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BB82F62-0F14-4D51-A03E-A6C395E4CE79}" type="datetimeFigureOut">
              <a:rPr kumimoji="1" lang="ja-JP" altLang="en-US" smtClean="0"/>
              <a:pPr/>
              <a:t>2017/6/17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FF8C99A-E727-4405-BB19-3CDFE16880D1}" type="slidenum">
              <a:rPr kumimoji="1" lang="ja-JP" altLang="en-US" smtClean="0"/>
              <a:pPr/>
              <a:t>‹#›</a:t>
            </a:fld>
            <a:endParaRPr kumimoji="1" lang="ja-JP" altLang="en-US"/>
          </a:p>
        </p:txBody>
      </p:sp>
    </p:spTree>
    <p:extLst>
      <p:ext uri="{BB962C8B-B14F-4D97-AF65-F5344CB8AC3E}">
        <p14:creationId xmlns:p14="http://schemas.microsoft.com/office/powerpoint/2010/main" val="639038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BB82F62-0F14-4D51-A03E-A6C395E4CE79}" type="datetimeFigureOut">
              <a:rPr kumimoji="1" lang="ja-JP" altLang="en-US" smtClean="0"/>
              <a:pPr/>
              <a:t>2017/6/17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FF8C99A-E727-4405-BB19-3CDFE16880D1}" type="slidenum">
              <a:rPr kumimoji="1" lang="ja-JP" altLang="en-US" smtClean="0"/>
              <a:pPr/>
              <a:t>‹#›</a:t>
            </a:fld>
            <a:endParaRPr kumimoji="1" lang="ja-JP" altLang="en-US"/>
          </a:p>
        </p:txBody>
      </p:sp>
    </p:spTree>
    <p:extLst>
      <p:ext uri="{BB962C8B-B14F-4D97-AF65-F5344CB8AC3E}">
        <p14:creationId xmlns:p14="http://schemas.microsoft.com/office/powerpoint/2010/main" val="1801337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B82F62-0F14-4D51-A03E-A6C395E4CE79}" type="datetimeFigureOut">
              <a:rPr kumimoji="1" lang="ja-JP" altLang="en-US" smtClean="0"/>
              <a:pPr/>
              <a:t>2017/6/17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F8C99A-E727-4405-BB19-3CDFE16880D1}" type="slidenum">
              <a:rPr kumimoji="1" lang="ja-JP" altLang="en-US" smtClean="0"/>
              <a:pPr/>
              <a:t>‹#›</a:t>
            </a:fld>
            <a:endParaRPr kumimoji="1" lang="ja-JP" altLang="en-US"/>
          </a:p>
        </p:txBody>
      </p:sp>
    </p:spTree>
    <p:extLst>
      <p:ext uri="{BB962C8B-B14F-4D97-AF65-F5344CB8AC3E}">
        <p14:creationId xmlns:p14="http://schemas.microsoft.com/office/powerpoint/2010/main" val="34779417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184935" y="2212046"/>
            <a:ext cx="6501762" cy="10479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1995768" y="323915"/>
            <a:ext cx="6720109" cy="1200329"/>
          </a:xfrm>
          <a:prstGeom prst="rect">
            <a:avLst/>
          </a:prstGeom>
          <a:noFill/>
        </p:spPr>
        <p:txBody>
          <a:bodyPr wrap="none" rtlCol="0">
            <a:spAutoFit/>
          </a:bodyPr>
          <a:lstStyle/>
          <a:p>
            <a:r>
              <a:rPr lang="ja-JP" altLang="en-US" sz="3600" b="1" dirty="0" smtClean="0"/>
              <a:t>パフォーマンス</a:t>
            </a:r>
            <a:r>
              <a:rPr lang="ja-JP" altLang="en-US" sz="3600" b="1" dirty="0"/>
              <a:t>が発揮できる</a:t>
            </a:r>
            <a:br>
              <a:rPr lang="ja-JP" altLang="en-US" sz="3600" b="1" dirty="0"/>
            </a:br>
            <a:r>
              <a:rPr lang="ja-JP" altLang="en-US" sz="3600" b="1" dirty="0"/>
              <a:t>自分の「最高」の状態を知って</a:t>
            </a:r>
            <a:r>
              <a:rPr lang="ja-JP" altLang="en-US" sz="3600" b="1" dirty="0" smtClean="0"/>
              <a:t>おく</a:t>
            </a:r>
            <a:endParaRPr lang="ja-JP" altLang="en-US" sz="3600" b="1" dirty="0"/>
          </a:p>
        </p:txBody>
      </p:sp>
      <p:sp>
        <p:nvSpPr>
          <p:cNvPr id="3" name="円/楕円 2"/>
          <p:cNvSpPr/>
          <p:nvPr/>
        </p:nvSpPr>
        <p:spPr>
          <a:xfrm>
            <a:off x="824753" y="439271"/>
            <a:ext cx="1093694" cy="1093694"/>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altLang="ja-JP" sz="4400" b="1" dirty="0"/>
              <a:t>01.</a:t>
            </a:r>
            <a:endParaRPr kumimoji="1" lang="ja-JP" altLang="en-US" sz="4400" dirty="0"/>
          </a:p>
        </p:txBody>
      </p:sp>
      <p:sp>
        <p:nvSpPr>
          <p:cNvPr id="5" name="テキスト ボックス 4"/>
          <p:cNvSpPr txBox="1"/>
          <p:nvPr/>
        </p:nvSpPr>
        <p:spPr>
          <a:xfrm>
            <a:off x="276136" y="2431818"/>
            <a:ext cx="5947462" cy="707886"/>
          </a:xfrm>
          <a:prstGeom prst="rect">
            <a:avLst/>
          </a:prstGeom>
          <a:noFill/>
        </p:spPr>
        <p:txBody>
          <a:bodyPr wrap="none" rtlCol="0">
            <a:spAutoFit/>
          </a:bodyPr>
          <a:lstStyle/>
          <a:p>
            <a:r>
              <a:rPr lang="ja-JP" altLang="en-US" sz="2000" dirty="0"/>
              <a:t>あらゆる一流アスリートは</a:t>
            </a:r>
            <a:r>
              <a:rPr lang="ja-JP" altLang="en-US" sz="2000" dirty="0" smtClean="0"/>
              <a:t>、</a:t>
            </a:r>
            <a:endParaRPr lang="en-US" altLang="ja-JP" sz="2000" dirty="0" smtClean="0"/>
          </a:p>
          <a:p>
            <a:r>
              <a:rPr lang="ja-JP" altLang="en-US" sz="2000" dirty="0" smtClean="0"/>
              <a:t>競技中</a:t>
            </a:r>
            <a:r>
              <a:rPr lang="ja-JP" altLang="en-US" sz="2000" dirty="0"/>
              <a:t>の感情が結果を左右すること</a:t>
            </a:r>
            <a:r>
              <a:rPr lang="ja-JP" altLang="en-US" sz="2000" dirty="0" smtClean="0"/>
              <a:t>を心得て</a:t>
            </a:r>
            <a:r>
              <a:rPr lang="ja-JP" altLang="en-US" sz="2000" dirty="0"/>
              <a:t>います</a:t>
            </a:r>
            <a:r>
              <a:rPr lang="ja-JP" altLang="en-US" sz="2000" dirty="0" smtClean="0"/>
              <a:t>。</a:t>
            </a:r>
            <a:endParaRPr lang="en-US" altLang="ja-JP" sz="2000" dirty="0"/>
          </a:p>
        </p:txBody>
      </p:sp>
      <p:sp>
        <p:nvSpPr>
          <p:cNvPr id="6" name="テキスト ボックス 5"/>
          <p:cNvSpPr txBox="1"/>
          <p:nvPr/>
        </p:nvSpPr>
        <p:spPr>
          <a:xfrm>
            <a:off x="440167" y="3823883"/>
            <a:ext cx="5246949" cy="1569660"/>
          </a:xfrm>
          <a:prstGeom prst="rect">
            <a:avLst/>
          </a:prstGeom>
          <a:noFill/>
        </p:spPr>
        <p:txBody>
          <a:bodyPr wrap="none" rtlCol="0">
            <a:spAutoFit/>
          </a:bodyPr>
          <a:lstStyle/>
          <a:p>
            <a:r>
              <a:rPr lang="ja-JP" altLang="en-US" sz="3200" b="1" dirty="0" smtClean="0"/>
              <a:t>重要なのは、</a:t>
            </a:r>
            <a:endParaRPr lang="en-US" altLang="ja-JP" sz="3200" b="1" dirty="0" smtClean="0"/>
          </a:p>
          <a:p>
            <a:r>
              <a:rPr lang="ja-JP" altLang="en-US" sz="3200" b="1" dirty="0" smtClean="0">
                <a:solidFill>
                  <a:srgbClr val="C00000"/>
                </a:solidFill>
              </a:rPr>
              <a:t>自分の感情の状態を把握し、</a:t>
            </a:r>
            <a:endParaRPr lang="en-US" altLang="ja-JP" sz="3200" b="1" dirty="0" smtClean="0">
              <a:solidFill>
                <a:srgbClr val="C00000"/>
              </a:solidFill>
            </a:endParaRPr>
          </a:p>
          <a:p>
            <a:r>
              <a:rPr lang="ja-JP" altLang="en-US" sz="3200" b="1" dirty="0" smtClean="0">
                <a:solidFill>
                  <a:srgbClr val="C00000"/>
                </a:solidFill>
              </a:rPr>
              <a:t>コントロールすること</a:t>
            </a:r>
            <a:endParaRPr kumimoji="1" lang="ja-JP" altLang="en-US" sz="3200" b="1" dirty="0">
              <a:solidFill>
                <a:srgbClr val="C00000"/>
              </a:solidFill>
            </a:endParaRPr>
          </a:p>
        </p:txBody>
      </p:sp>
      <p:sp>
        <p:nvSpPr>
          <p:cNvPr id="7" name="テキスト ボックス 6"/>
          <p:cNvSpPr txBox="1"/>
          <p:nvPr/>
        </p:nvSpPr>
        <p:spPr>
          <a:xfrm>
            <a:off x="4944965" y="6858000"/>
            <a:ext cx="4199035" cy="307777"/>
          </a:xfrm>
          <a:prstGeom prst="rect">
            <a:avLst/>
          </a:prstGeom>
          <a:noFill/>
        </p:spPr>
        <p:txBody>
          <a:bodyPr wrap="none" rtlCol="0">
            <a:spAutoFit/>
          </a:bodyPr>
          <a:lstStyle/>
          <a:p>
            <a:r>
              <a:rPr lang="en-US" altLang="ja-JP" sz="1400" dirty="0"/>
              <a:t>http://tabi-labo.com/279408/3-things-mental-strength</a:t>
            </a:r>
            <a:endParaRPr kumimoji="1" lang="ja-JP" altLang="en-US" sz="1400" dirty="0"/>
          </a:p>
        </p:txBody>
      </p:sp>
      <p:pic>
        <p:nvPicPr>
          <p:cNvPr id="12" name="図 11"/>
          <p:cNvPicPr>
            <a:picLocks noChangeAspect="1"/>
          </p:cNvPicPr>
          <p:nvPr/>
        </p:nvPicPr>
        <p:blipFill rotWithShape="1">
          <a:blip r:embed="rId3">
            <a:extLst>
              <a:ext uri="{28A0092B-C50C-407E-A947-70E740481C1C}">
                <a14:useLocalDpi xmlns:a14="http://schemas.microsoft.com/office/drawing/2010/main" val="0"/>
              </a:ext>
            </a:extLst>
          </a:blip>
          <a:srcRect l="26832" t="7166" r="22014" b="694"/>
          <a:stretch/>
        </p:blipFill>
        <p:spPr>
          <a:xfrm>
            <a:off x="5887743" y="1451661"/>
            <a:ext cx="3041768" cy="5478923"/>
          </a:xfrm>
          <a:prstGeom prst="rect">
            <a:avLst/>
          </a:prstGeom>
        </p:spPr>
      </p:pic>
    </p:spTree>
    <p:extLst>
      <p:ext uri="{BB962C8B-B14F-4D97-AF65-F5344CB8AC3E}">
        <p14:creationId xmlns:p14="http://schemas.microsoft.com/office/powerpoint/2010/main" val="27176583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052918" y="509064"/>
            <a:ext cx="5282215" cy="1200329"/>
          </a:xfrm>
          <a:prstGeom prst="rect">
            <a:avLst/>
          </a:prstGeom>
          <a:noFill/>
        </p:spPr>
        <p:txBody>
          <a:bodyPr wrap="none" rtlCol="0">
            <a:spAutoFit/>
          </a:bodyPr>
          <a:lstStyle/>
          <a:p>
            <a:r>
              <a:rPr lang="ja-JP" altLang="en-US" sz="3600" b="1" dirty="0" smtClean="0"/>
              <a:t>頭</a:t>
            </a:r>
            <a:r>
              <a:rPr lang="ja-JP" altLang="en-US" sz="3600" b="1" dirty="0"/>
              <a:t>を「空っぽ」にすることが</a:t>
            </a:r>
            <a:br>
              <a:rPr lang="ja-JP" altLang="en-US" sz="3600" b="1" dirty="0"/>
            </a:br>
            <a:r>
              <a:rPr lang="ja-JP" altLang="en-US" sz="3600" b="1" dirty="0"/>
              <a:t>集中力を高めるポイント</a:t>
            </a:r>
          </a:p>
        </p:txBody>
      </p:sp>
      <p:sp>
        <p:nvSpPr>
          <p:cNvPr id="10" name="正方形/長方形 9"/>
          <p:cNvSpPr/>
          <p:nvPr/>
        </p:nvSpPr>
        <p:spPr>
          <a:xfrm>
            <a:off x="184935" y="2132838"/>
            <a:ext cx="6501762" cy="10479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円/楕円 2"/>
          <p:cNvSpPr/>
          <p:nvPr/>
        </p:nvSpPr>
        <p:spPr>
          <a:xfrm>
            <a:off x="824753" y="439271"/>
            <a:ext cx="1093694" cy="1093694"/>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ltLang="ja-JP" sz="4400" b="1" smtClean="0"/>
              <a:t>02.</a:t>
            </a:r>
            <a:endParaRPr kumimoji="1" lang="ja-JP" altLang="en-US" sz="4400" dirty="0"/>
          </a:p>
        </p:txBody>
      </p:sp>
      <p:sp>
        <p:nvSpPr>
          <p:cNvPr id="5" name="テキスト ボックス 4"/>
          <p:cNvSpPr txBox="1"/>
          <p:nvPr/>
        </p:nvSpPr>
        <p:spPr>
          <a:xfrm>
            <a:off x="4779645" y="6920404"/>
            <a:ext cx="4199035" cy="307777"/>
          </a:xfrm>
          <a:prstGeom prst="rect">
            <a:avLst/>
          </a:prstGeom>
          <a:noFill/>
        </p:spPr>
        <p:txBody>
          <a:bodyPr wrap="none" rtlCol="0">
            <a:spAutoFit/>
          </a:bodyPr>
          <a:lstStyle/>
          <a:p>
            <a:r>
              <a:rPr lang="en-US" altLang="ja-JP" sz="1400" dirty="0"/>
              <a:t>http://tabi-labo.com/279408/3-things-mental-strength</a:t>
            </a:r>
            <a:endParaRPr kumimoji="1" lang="ja-JP" altLang="en-US" sz="1400" dirty="0"/>
          </a:p>
        </p:txBody>
      </p:sp>
      <p:sp>
        <p:nvSpPr>
          <p:cNvPr id="6" name="テキスト ボックス 5"/>
          <p:cNvSpPr txBox="1"/>
          <p:nvPr/>
        </p:nvSpPr>
        <p:spPr>
          <a:xfrm>
            <a:off x="325830" y="2362467"/>
            <a:ext cx="6219972" cy="707886"/>
          </a:xfrm>
          <a:prstGeom prst="rect">
            <a:avLst/>
          </a:prstGeom>
          <a:noFill/>
        </p:spPr>
        <p:txBody>
          <a:bodyPr wrap="none" rtlCol="0">
            <a:spAutoFit/>
          </a:bodyPr>
          <a:lstStyle/>
          <a:p>
            <a:r>
              <a:rPr lang="ja-JP" altLang="en-US" sz="2000" dirty="0"/>
              <a:t>一流のアスリートは「ゾーン」と呼ばれる状態に入るよう</a:t>
            </a:r>
            <a:r>
              <a:rPr lang="ja-JP" altLang="en-US" sz="2000" dirty="0" smtClean="0"/>
              <a:t>、</a:t>
            </a:r>
            <a:endParaRPr lang="en-US" altLang="ja-JP" sz="2000" dirty="0" smtClean="0"/>
          </a:p>
          <a:p>
            <a:r>
              <a:rPr lang="ja-JP" altLang="en-US" sz="2000" dirty="0" smtClean="0"/>
              <a:t>トレーニング</a:t>
            </a:r>
            <a:r>
              <a:rPr lang="ja-JP" altLang="en-US" sz="2000" dirty="0"/>
              <a:t>を積んでいます</a:t>
            </a:r>
            <a:r>
              <a:rPr lang="ja-JP" altLang="en-US" sz="2000" dirty="0" smtClean="0"/>
              <a:t>。</a:t>
            </a:r>
            <a:endParaRPr lang="en-US" altLang="ja-JP" sz="2000" dirty="0"/>
          </a:p>
        </p:txBody>
      </p:sp>
      <p:sp>
        <p:nvSpPr>
          <p:cNvPr id="7" name="テキスト ボックス 6"/>
          <p:cNvSpPr txBox="1"/>
          <p:nvPr/>
        </p:nvSpPr>
        <p:spPr>
          <a:xfrm>
            <a:off x="466725" y="3610384"/>
            <a:ext cx="6219972" cy="2062103"/>
          </a:xfrm>
          <a:prstGeom prst="rect">
            <a:avLst/>
          </a:prstGeom>
          <a:noFill/>
        </p:spPr>
        <p:txBody>
          <a:bodyPr wrap="none" rtlCol="0">
            <a:spAutoFit/>
          </a:bodyPr>
          <a:lstStyle/>
          <a:p>
            <a:r>
              <a:rPr lang="ja-JP" altLang="en-US" sz="3200" b="1" dirty="0" smtClean="0"/>
              <a:t>頭</a:t>
            </a:r>
            <a:r>
              <a:rPr lang="ja-JP" altLang="en-US" sz="3200" b="1" dirty="0"/>
              <a:t>を空っぽにすることで</a:t>
            </a:r>
            <a:r>
              <a:rPr lang="ja-JP" altLang="en-US" sz="3200" b="1" dirty="0" smtClean="0"/>
              <a:t>、</a:t>
            </a:r>
            <a:endParaRPr lang="en-US" altLang="ja-JP" sz="3200" b="1" dirty="0" smtClean="0"/>
          </a:p>
          <a:p>
            <a:r>
              <a:rPr lang="ja-JP" altLang="en-US" sz="3200" b="1" dirty="0" smtClean="0">
                <a:solidFill>
                  <a:srgbClr val="C00000"/>
                </a:solidFill>
              </a:rPr>
              <a:t>適度</a:t>
            </a:r>
            <a:r>
              <a:rPr lang="ja-JP" altLang="en-US" sz="3200" b="1" dirty="0">
                <a:solidFill>
                  <a:srgbClr val="C00000"/>
                </a:solidFill>
              </a:rPr>
              <a:t>にリラックスして</a:t>
            </a:r>
            <a:r>
              <a:rPr lang="ja-JP" altLang="en-US" sz="3200" b="1" dirty="0" smtClean="0">
                <a:solidFill>
                  <a:srgbClr val="C00000"/>
                </a:solidFill>
              </a:rPr>
              <a:t>、</a:t>
            </a:r>
            <a:endParaRPr lang="en-US" altLang="ja-JP" sz="3200" b="1" dirty="0" smtClean="0">
              <a:solidFill>
                <a:srgbClr val="C00000"/>
              </a:solidFill>
            </a:endParaRPr>
          </a:p>
          <a:p>
            <a:r>
              <a:rPr lang="ja-JP" altLang="en-US" sz="3200" b="1" dirty="0" smtClean="0">
                <a:solidFill>
                  <a:srgbClr val="C00000"/>
                </a:solidFill>
              </a:rPr>
              <a:t>最大</a:t>
            </a:r>
            <a:r>
              <a:rPr lang="ja-JP" altLang="en-US" sz="3200" b="1" dirty="0">
                <a:solidFill>
                  <a:srgbClr val="C00000"/>
                </a:solidFill>
              </a:rPr>
              <a:t>のパフォーマンスを発揮</a:t>
            </a:r>
            <a:r>
              <a:rPr lang="ja-JP" altLang="en-US" sz="3200" b="1" dirty="0" smtClean="0">
                <a:solidFill>
                  <a:srgbClr val="C00000"/>
                </a:solidFill>
              </a:rPr>
              <a:t>できる</a:t>
            </a:r>
            <a:endParaRPr lang="en-US" altLang="ja-JP" sz="3200" b="1" dirty="0" smtClean="0">
              <a:solidFill>
                <a:srgbClr val="C00000"/>
              </a:solidFill>
            </a:endParaRPr>
          </a:p>
          <a:p>
            <a:r>
              <a:rPr lang="ja-JP" altLang="en-US" sz="3200" b="1" dirty="0" smtClean="0">
                <a:solidFill>
                  <a:srgbClr val="C00000"/>
                </a:solidFill>
              </a:rPr>
              <a:t>精神</a:t>
            </a:r>
            <a:r>
              <a:rPr lang="ja-JP" altLang="en-US" sz="3200" b="1" dirty="0">
                <a:solidFill>
                  <a:srgbClr val="C00000"/>
                </a:solidFill>
              </a:rPr>
              <a:t>状態に入るテクニックです</a:t>
            </a:r>
            <a:r>
              <a:rPr lang="ja-JP" altLang="en-US" sz="3200" b="1" dirty="0" smtClean="0">
                <a:solidFill>
                  <a:srgbClr val="C00000"/>
                </a:solidFill>
              </a:rPr>
              <a:t>。</a:t>
            </a:r>
            <a:endParaRPr lang="ja-JP" altLang="en-US" sz="3200" b="1" dirty="0">
              <a:solidFill>
                <a:srgbClr val="C00000"/>
              </a:solidFill>
            </a:endParaRPr>
          </a:p>
        </p:txBody>
      </p:sp>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6378" y="509785"/>
            <a:ext cx="1625672" cy="5976887"/>
          </a:xfrm>
          <a:prstGeom prst="rect">
            <a:avLst/>
          </a:prstGeom>
        </p:spPr>
      </p:pic>
    </p:spTree>
    <p:extLst>
      <p:ext uri="{BB962C8B-B14F-4D97-AF65-F5344CB8AC3E}">
        <p14:creationId xmlns:p14="http://schemas.microsoft.com/office/powerpoint/2010/main" val="4146943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195209" y="2128224"/>
            <a:ext cx="6972890" cy="10479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2052918" y="509064"/>
            <a:ext cx="5881738" cy="1200329"/>
          </a:xfrm>
          <a:prstGeom prst="rect">
            <a:avLst/>
          </a:prstGeom>
          <a:noFill/>
        </p:spPr>
        <p:txBody>
          <a:bodyPr wrap="none" rtlCol="0">
            <a:spAutoFit/>
          </a:bodyPr>
          <a:lstStyle/>
          <a:p>
            <a:r>
              <a:rPr lang="ja-JP" altLang="en-US" sz="3600" b="1" dirty="0" smtClean="0"/>
              <a:t>身体</a:t>
            </a:r>
            <a:r>
              <a:rPr lang="ja-JP" altLang="en-US" sz="3600" b="1" dirty="0"/>
              <a:t>をコントロールすることで</a:t>
            </a:r>
            <a:br>
              <a:rPr lang="ja-JP" altLang="en-US" sz="3600" b="1" dirty="0"/>
            </a:br>
            <a:r>
              <a:rPr lang="ja-JP" altLang="en-US" sz="3600" b="1" dirty="0"/>
              <a:t>精神もコントロールできる</a:t>
            </a:r>
          </a:p>
        </p:txBody>
      </p:sp>
      <p:sp>
        <p:nvSpPr>
          <p:cNvPr id="3" name="円/楕円 2"/>
          <p:cNvSpPr/>
          <p:nvPr/>
        </p:nvSpPr>
        <p:spPr>
          <a:xfrm>
            <a:off x="824753" y="439271"/>
            <a:ext cx="1093694" cy="1093694"/>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ltLang="ja-JP" sz="4400" b="1" dirty="0" smtClean="0"/>
              <a:t>03.</a:t>
            </a:r>
            <a:endParaRPr kumimoji="1" lang="ja-JP" altLang="en-US" sz="4400" dirty="0"/>
          </a:p>
        </p:txBody>
      </p:sp>
      <p:sp>
        <p:nvSpPr>
          <p:cNvPr id="5" name="テキスト ボックス 4"/>
          <p:cNvSpPr txBox="1"/>
          <p:nvPr/>
        </p:nvSpPr>
        <p:spPr>
          <a:xfrm>
            <a:off x="4789170" y="6858000"/>
            <a:ext cx="4199035" cy="307777"/>
          </a:xfrm>
          <a:prstGeom prst="rect">
            <a:avLst/>
          </a:prstGeom>
          <a:noFill/>
        </p:spPr>
        <p:txBody>
          <a:bodyPr wrap="none" rtlCol="0">
            <a:spAutoFit/>
          </a:bodyPr>
          <a:lstStyle/>
          <a:p>
            <a:r>
              <a:rPr lang="en-US" altLang="ja-JP" sz="1400" dirty="0"/>
              <a:t>http://tabi-labo.com/279408/3-things-mental-strength</a:t>
            </a:r>
            <a:endParaRPr kumimoji="1" lang="ja-JP" altLang="en-US" sz="1400" dirty="0"/>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8099" y="1257418"/>
            <a:ext cx="1372340" cy="5299592"/>
          </a:xfrm>
          <a:prstGeom prst="rect">
            <a:avLst/>
          </a:prstGeom>
        </p:spPr>
      </p:pic>
      <p:sp>
        <p:nvSpPr>
          <p:cNvPr id="7" name="テキスト ボックス 6"/>
          <p:cNvSpPr txBox="1"/>
          <p:nvPr/>
        </p:nvSpPr>
        <p:spPr>
          <a:xfrm>
            <a:off x="375365" y="2304652"/>
            <a:ext cx="6258445" cy="646331"/>
          </a:xfrm>
          <a:prstGeom prst="rect">
            <a:avLst/>
          </a:prstGeom>
          <a:noFill/>
        </p:spPr>
        <p:txBody>
          <a:bodyPr wrap="none" rtlCol="0">
            <a:spAutoFit/>
          </a:bodyPr>
          <a:lstStyle/>
          <a:p>
            <a:r>
              <a:rPr lang="ja-JP" altLang="en-US" dirty="0"/>
              <a:t>多くの一流アーティストは</a:t>
            </a:r>
            <a:r>
              <a:rPr lang="ja-JP" altLang="en-US" dirty="0" smtClean="0"/>
              <a:t>、自分</a:t>
            </a:r>
            <a:r>
              <a:rPr lang="ja-JP" altLang="en-US" dirty="0"/>
              <a:t>の体がどのような状態なのか</a:t>
            </a:r>
            <a:r>
              <a:rPr lang="ja-JP" altLang="en-US" dirty="0" smtClean="0"/>
              <a:t>を</a:t>
            </a:r>
            <a:endParaRPr lang="en-US" altLang="ja-JP" dirty="0" smtClean="0"/>
          </a:p>
          <a:p>
            <a:r>
              <a:rPr lang="ja-JP" altLang="en-US" dirty="0" smtClean="0"/>
              <a:t>把握</a:t>
            </a:r>
            <a:r>
              <a:rPr lang="ja-JP" altLang="en-US" dirty="0"/>
              <a:t>し</a:t>
            </a:r>
            <a:r>
              <a:rPr lang="ja-JP" altLang="en-US" dirty="0" smtClean="0"/>
              <a:t>、コントロール</a:t>
            </a:r>
            <a:r>
              <a:rPr lang="ja-JP" altLang="en-US" dirty="0"/>
              <a:t>するトレーニングを積んでいます</a:t>
            </a:r>
            <a:r>
              <a:rPr lang="ja-JP" altLang="en-US" dirty="0" smtClean="0"/>
              <a:t>。</a:t>
            </a:r>
            <a:endParaRPr lang="en-US" altLang="ja-JP" dirty="0"/>
          </a:p>
        </p:txBody>
      </p:sp>
      <p:sp>
        <p:nvSpPr>
          <p:cNvPr id="8" name="テキスト ボックス 7"/>
          <p:cNvSpPr txBox="1"/>
          <p:nvPr/>
        </p:nvSpPr>
        <p:spPr>
          <a:xfrm>
            <a:off x="375365" y="3907214"/>
            <a:ext cx="6872394" cy="1569660"/>
          </a:xfrm>
          <a:prstGeom prst="rect">
            <a:avLst/>
          </a:prstGeom>
          <a:noFill/>
        </p:spPr>
        <p:txBody>
          <a:bodyPr wrap="none" rtlCol="0">
            <a:spAutoFit/>
          </a:bodyPr>
          <a:lstStyle/>
          <a:p>
            <a:r>
              <a:rPr lang="ja-JP" altLang="en-US" sz="3200" b="1" dirty="0"/>
              <a:t>身体の状態を整えることで</a:t>
            </a:r>
            <a:r>
              <a:rPr lang="ja-JP" altLang="en-US" sz="3200" b="1" dirty="0" smtClean="0"/>
              <a:t>、</a:t>
            </a:r>
            <a:endParaRPr lang="en-US" altLang="ja-JP" sz="3200" b="1" dirty="0" smtClean="0"/>
          </a:p>
          <a:p>
            <a:r>
              <a:rPr lang="ja-JP" altLang="en-US" sz="3200" b="1" dirty="0" smtClean="0">
                <a:solidFill>
                  <a:srgbClr val="C00000"/>
                </a:solidFill>
              </a:rPr>
              <a:t>精神</a:t>
            </a:r>
            <a:r>
              <a:rPr lang="ja-JP" altLang="en-US" sz="3200" b="1" dirty="0">
                <a:solidFill>
                  <a:srgbClr val="C00000"/>
                </a:solidFill>
              </a:rPr>
              <a:t>を落ち着けることができるのです。</a:t>
            </a:r>
          </a:p>
          <a:p>
            <a:endParaRPr lang="en-US" altLang="ja-JP" sz="3200" b="1" dirty="0" smtClean="0">
              <a:solidFill>
                <a:srgbClr val="C00000"/>
              </a:solidFill>
            </a:endParaRPr>
          </a:p>
        </p:txBody>
      </p:sp>
    </p:spTree>
    <p:extLst>
      <p:ext uri="{BB962C8B-B14F-4D97-AF65-F5344CB8AC3E}">
        <p14:creationId xmlns:p14="http://schemas.microsoft.com/office/powerpoint/2010/main" val="9747830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ユーザー定義 1">
      <a:dk1>
        <a:sysClr val="windowText" lastClr="000000"/>
      </a:dk1>
      <a:lt1>
        <a:sysClr val="window" lastClr="FFFFFF"/>
      </a:lt1>
      <a:dk2>
        <a:srgbClr val="454551"/>
      </a:dk2>
      <a:lt2>
        <a:srgbClr val="D8D9DC"/>
      </a:lt2>
      <a:accent1>
        <a:srgbClr val="F9D5E9"/>
      </a:accent1>
      <a:accent2>
        <a:srgbClr val="F3ACD3"/>
      </a:accent2>
      <a:accent3>
        <a:srgbClr val="FFC000"/>
      </a:accent3>
      <a:accent4>
        <a:srgbClr val="FFC000"/>
      </a:accent4>
      <a:accent5>
        <a:srgbClr val="8971E1"/>
      </a:accent5>
      <a:accent6>
        <a:srgbClr val="D54773"/>
      </a:accent6>
      <a:hlink>
        <a:srgbClr val="6B9F25"/>
      </a:hlink>
      <a:folHlink>
        <a:srgbClr val="8C8C8C"/>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3478</TotalTime>
  <Words>791</Words>
  <Application>Microsoft Office PowerPoint</Application>
  <PresentationFormat>画面に合わせる (4:3)</PresentationFormat>
  <Paragraphs>46</Paragraphs>
  <Slides>3</Slides>
  <Notes>3</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vt:i4>
      </vt:variant>
    </vt:vector>
  </HeadingPairs>
  <TitlesOfParts>
    <vt:vector size="8" baseType="lpstr">
      <vt:lpstr>ＭＳ Ｐゴシック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世界レベルのメンタルの 作り方</dc:title>
  <dc:creator>藤井麻美</dc:creator>
  <cp:lastModifiedBy>藤井麻美</cp:lastModifiedBy>
  <cp:revision>118</cp:revision>
  <dcterms:created xsi:type="dcterms:W3CDTF">2017-06-03T01:14:26Z</dcterms:created>
  <dcterms:modified xsi:type="dcterms:W3CDTF">2017-06-17T06:15:58Z</dcterms:modified>
</cp:coreProperties>
</file>