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381" r:id="rId2"/>
    <p:sldId id="384" r:id="rId3"/>
    <p:sldId id="345" r:id="rId4"/>
    <p:sldId id="375" r:id="rId5"/>
    <p:sldId id="389" r:id="rId6"/>
    <p:sldId id="290" r:id="rId7"/>
    <p:sldId id="351" r:id="rId8"/>
    <p:sldId id="385" r:id="rId9"/>
    <p:sldId id="257" r:id="rId10"/>
    <p:sldId id="346" r:id="rId11"/>
    <p:sldId id="291" r:id="rId12"/>
    <p:sldId id="391" r:id="rId13"/>
    <p:sldId id="376" r:id="rId14"/>
    <p:sldId id="349" r:id="rId15"/>
    <p:sldId id="379" r:id="rId16"/>
    <p:sldId id="364" r:id="rId17"/>
    <p:sldId id="281" r:id="rId18"/>
    <p:sldId id="352" r:id="rId19"/>
    <p:sldId id="387" r:id="rId20"/>
    <p:sldId id="344" r:id="rId21"/>
    <p:sldId id="370" r:id="rId22"/>
    <p:sldId id="371" r:id="rId23"/>
    <p:sldId id="372" r:id="rId24"/>
    <p:sldId id="259" r:id="rId25"/>
    <p:sldId id="360" r:id="rId26"/>
    <p:sldId id="362" r:id="rId27"/>
    <p:sldId id="283" r:id="rId28"/>
    <p:sldId id="363" r:id="rId29"/>
    <p:sldId id="380" r:id="rId30"/>
    <p:sldId id="292" r:id="rId31"/>
    <p:sldId id="390" r:id="rId32"/>
    <p:sldId id="258" r:id="rId33"/>
    <p:sldId id="282" r:id="rId34"/>
    <p:sldId id="348" r:id="rId35"/>
    <p:sldId id="383" r:id="rId36"/>
    <p:sldId id="295" r:id="rId37"/>
    <p:sldId id="294" r:id="rId38"/>
    <p:sldId id="296" r:id="rId3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9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EBEB"/>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3520" autoAdjust="0"/>
  </p:normalViewPr>
  <p:slideViewPr>
    <p:cSldViewPr snapToGrid="0" showGuides="1">
      <p:cViewPr varScale="1">
        <p:scale>
          <a:sx n="109" d="100"/>
          <a:sy n="109" d="100"/>
        </p:scale>
        <p:origin x="1182" y="78"/>
      </p:cViewPr>
      <p:guideLst>
        <p:guide orient="horz" pos="2183"/>
        <p:guide pos="29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BF2300-32C2-4E6F-9304-FA6933C7E5EE}" type="datetimeFigureOut">
              <a:rPr kumimoji="1" lang="ja-JP" altLang="en-US" smtClean="0"/>
              <a:pPr/>
              <a:t>2017/6/20</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7AB86-CCA3-48FF-B703-73A0F905C8F0}" type="slidenum">
              <a:rPr kumimoji="1" lang="ja-JP" altLang="en-US" smtClean="0"/>
              <a:pPr/>
              <a:t>‹#›</a:t>
            </a:fld>
            <a:endParaRPr kumimoji="1" lang="ja-JP" altLang="en-US"/>
          </a:p>
        </p:txBody>
      </p:sp>
    </p:spTree>
    <p:extLst>
      <p:ext uri="{BB962C8B-B14F-4D97-AF65-F5344CB8AC3E}">
        <p14:creationId xmlns:p14="http://schemas.microsoft.com/office/powerpoint/2010/main" val="407133684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vogue.com/13419701/katie-ledecky-freestyle-swimmer-olympics-2016-rio-de-janeiro-team-usa/"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aapb-biofeedback.com/doi/abs/10.5298/1081-5937-43.2.01?journalCode=biof&amp;code=aapb-sit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smtClean="0"/>
              <a:t>女性は美のスイッチが入るとどんどんきれいになります。</a:t>
            </a:r>
            <a:endParaRPr lang="en-US" altLang="ja-JP" sz="1200" dirty="0" smtClean="0"/>
          </a:p>
          <a:p>
            <a:r>
              <a:rPr lang="ja-JP" altLang="en-US" sz="1200" dirty="0" smtClean="0"/>
              <a:t>でもきれいになるスピードも早いせいか、諦めて元に戻ってしまうスピードも早い。では「一瞬で終わらない美」を得るにはどうしたらいいか。それにはビジョンやモチベーションをしっかり繋いでいくことです。頭のなかに自分は次にこうなる、その次にこうなるというイメージをもっていてほしいんです。イメージはすごく大切です。そして美しいものを身の回りに置くこと。特別なものでなくてもいいと思います。ブランド名がついているものですべてを満たす必要はありません。いい匂いがする石鹸があるとか、見ていてほっと心なごむ形の器があるとか。そういうふうに自分を満たしてくれるものを見つけて、そばに置くこと。また観劇や音楽鑑賞など、五感を刺激する環境をつくることも大切です。そばに美しくありたい、いきいきと楽しく生きていきたいと刺激してくれる人がいることも大切ですね。</a:t>
            </a:r>
            <a:endParaRPr lang="en-US" altLang="ja-JP" sz="1200" dirty="0" smtClean="0"/>
          </a:p>
          <a:p>
            <a:r>
              <a:rPr lang="ja-JP" altLang="en-US" sz="1200" smtClean="0"/>
              <a:t>気持ちが求めてさえいれば、美しさに終りはないと思います。</a:t>
            </a:r>
            <a:endParaRPr kumimoji="1" lang="ja-JP" altLang="en-US" sz="1200" smtClean="0"/>
          </a:p>
          <a:p>
            <a:endParaRPr kumimoji="1" lang="ja-JP" altLang="en-US"/>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9</a:t>
            </a:fld>
            <a:endParaRPr kumimoji="1" lang="ja-JP" altLang="en-US"/>
          </a:p>
        </p:txBody>
      </p:sp>
    </p:spTree>
    <p:extLst>
      <p:ext uri="{BB962C8B-B14F-4D97-AF65-F5344CB8AC3E}">
        <p14:creationId xmlns:p14="http://schemas.microsoft.com/office/powerpoint/2010/main" val="210755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smtClean="0"/>
              <a:t>そこでエリカさんが挙げたのが、食生活の重要性だ。カロリーを気にして食事を控えめにしたり、仕事が忙しいあまりつい夕食をコンビニや外食ですませてしまうことも多いが、脳内の神経伝達物質やホルモンの働きは食事によって大きく左右される。つまり、何を口にするかで、メンタルにも多大な影響がもたされるのだ。</a:t>
            </a:r>
          </a:p>
          <a:p>
            <a:r>
              <a:rPr lang="ja-JP" altLang="en-US" sz="1200" dirty="0" smtClean="0"/>
              <a:t>「例えば、化学的に精製された油やマーガリン、ショートニング、加工食物油脂に含まれているトランス脂肪酸。これは鬱病やイライラの原因になると言われています。ハッピーな気持ちでいるためには、トランス脂肪酸は大敵。マーガリンやマヨネーズ、菓子パンやケーキ、インスタント食品などトランス脂肪酸が含まれている食品はできるだけ避けるようにしましょう」</a:t>
            </a:r>
            <a:endParaRPr lang="en-US" altLang="ja-JP" sz="1200" dirty="0" smtClean="0"/>
          </a:p>
          <a:p>
            <a:endParaRPr lang="ja-JP" altLang="en-US" sz="1200" dirty="0" smtClean="0"/>
          </a:p>
          <a:p>
            <a:r>
              <a:rPr lang="ja-JP" altLang="en-US" sz="1200" dirty="0" smtClean="0"/>
              <a:t>そしてもう一つ自信を持つために欠かせないものがあると言う。それが、姿勢だ。</a:t>
            </a:r>
          </a:p>
          <a:p>
            <a:r>
              <a:rPr lang="ja-JP" altLang="en-US" sz="1200" dirty="0" smtClean="0"/>
              <a:t>「実は姿勢はホルモンの働きに大きく影響しているんです。テストストロンというホルモンがあるのですが、これは男性ホルモンの一種で、自信ややる気を司る。猫背になるとこのテストストロンが減って、代わりにコルチゾールというストレスホルモンが上がると言われています。つまり、その分だけ不安感が増して、自信がなくなるんです。逆に２分間、スーパーマンのように胸を張って、腰に手を当てるポーズを取ってください。それだけでテストストロンが</a:t>
            </a:r>
            <a:r>
              <a:rPr lang="en-US" altLang="ja-JP" sz="1200" dirty="0" smtClean="0"/>
              <a:t>20</a:t>
            </a:r>
            <a:r>
              <a:rPr lang="ja-JP" altLang="en-US" sz="1200" dirty="0" smtClean="0"/>
              <a:t>％上がって、コルチゾールは</a:t>
            </a:r>
            <a:r>
              <a:rPr lang="en-US" altLang="ja-JP" sz="1200" dirty="0" smtClean="0"/>
              <a:t>25</a:t>
            </a:r>
            <a:r>
              <a:rPr lang="ja-JP" altLang="en-US" sz="1200" dirty="0" smtClean="0"/>
              <a:t>％下がることが、ハーバード大学の研究によって実証されています。面接や大事な商談の前はトイレで２分間、スーパーマンのポーズをしてみるといいですよ」</a:t>
            </a:r>
          </a:p>
          <a:p>
            <a:endParaRPr kumimoji="1" lang="ja-JP" altLang="en-US" sz="12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33</a:t>
            </a:fld>
            <a:endParaRPr kumimoji="1" lang="ja-JP" altLang="en-US"/>
          </a:p>
        </p:txBody>
      </p:sp>
    </p:spTree>
    <p:extLst>
      <p:ext uri="{BB962C8B-B14F-4D97-AF65-F5344CB8AC3E}">
        <p14:creationId xmlns:p14="http://schemas.microsoft.com/office/powerpoint/2010/main" val="412406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smtClean="0"/>
              <a:t>もちろん海外にもオシャレな女性はたくさんいますけど、</a:t>
            </a:r>
            <a:endParaRPr lang="en-US" altLang="ja-JP" sz="1200" dirty="0" smtClean="0"/>
          </a:p>
          <a:p>
            <a:r>
              <a:rPr lang="ja-JP" altLang="en-US" sz="1200" dirty="0" smtClean="0"/>
              <a:t>ファッションやメイクに関しては世界でもトップレベルだと思います」</a:t>
            </a:r>
          </a:p>
          <a:p>
            <a:r>
              <a:rPr lang="ja-JP" altLang="en-US" sz="1200" dirty="0" smtClean="0"/>
              <a:t>開口一番、エリカさんはそう太鼓判を押す。確かに日本の女性の多くは、毎月、ファッション誌でトレンドをチェックし、ダイエットにも気を配る。その勤勉さと感度の高さは、世界の美女を見てきたエリカさんも感心するほどだ。</a:t>
            </a:r>
            <a:endParaRPr lang="en-US" altLang="ja-JP" sz="1200" dirty="0" smtClean="0"/>
          </a:p>
          <a:p>
            <a:r>
              <a:rPr lang="ja-JP" altLang="en-US" sz="1200" dirty="0" smtClean="0"/>
              <a:t>だが、エリカさんはそんな日本の女性たちに唯一足りないものがあると言う。</a:t>
            </a:r>
          </a:p>
          <a:p>
            <a:r>
              <a:rPr lang="ja-JP" altLang="en-US" sz="1200" dirty="0" smtClean="0"/>
              <a:t>「それは自信です。私が思う一番の美しさは、内面の美しさ。健康でいること、ハッピーでいることから自信が生まれ、バイタリティーに満ち溢れる。その姿こそが本当の美しさだと思います。</a:t>
            </a:r>
            <a:endParaRPr lang="en-US" altLang="ja-JP" sz="1200" dirty="0" smtClean="0"/>
          </a:p>
          <a:p>
            <a:r>
              <a:rPr lang="ja-JP" altLang="en-US" sz="1200" dirty="0" smtClean="0"/>
              <a:t>どれだけ外見を美しくしていても、エネルギーがなければ輝いているようには見えません」</a:t>
            </a:r>
          </a:p>
          <a:p>
            <a:r>
              <a:rPr lang="ja-JP" altLang="en-US" sz="1200" dirty="0" smtClean="0"/>
              <a:t>その理由の一つとしてエリカさんが挙げたのが、間違ったダイエット観。それが美しさをさびつかせ、</a:t>
            </a:r>
            <a:endParaRPr lang="en-US" altLang="ja-JP" sz="1200" dirty="0" smtClean="0"/>
          </a:p>
          <a:p>
            <a:r>
              <a:rPr lang="ja-JP" altLang="en-US" sz="1200" dirty="0" smtClean="0"/>
              <a:t>自信を半減させていると指摘する。</a:t>
            </a:r>
          </a:p>
          <a:p>
            <a:r>
              <a:rPr lang="ja-JP" altLang="en-US" sz="1200" dirty="0" smtClean="0"/>
              <a:t>「痩せればきれいになると思いこんでいる方が多いですが、これは大間違い。</a:t>
            </a:r>
            <a:endParaRPr lang="en-US" altLang="ja-JP" sz="1200" dirty="0" smtClean="0"/>
          </a:p>
          <a:p>
            <a:r>
              <a:rPr lang="ja-JP" altLang="en-US" sz="1200" dirty="0" smtClean="0"/>
              <a:t>美しさも魅力も人それぞれなのに、</a:t>
            </a:r>
            <a:r>
              <a:rPr lang="en-US" altLang="ja-JP" sz="1200" dirty="0" smtClean="0"/>
              <a:t>『</a:t>
            </a:r>
            <a:r>
              <a:rPr lang="ja-JP" altLang="en-US" sz="1200" dirty="0" smtClean="0"/>
              <a:t>もっと痩せなきゃ！</a:t>
            </a:r>
            <a:r>
              <a:rPr lang="en-US" altLang="ja-JP" sz="1200" dirty="0" smtClean="0"/>
              <a:t>』『</a:t>
            </a:r>
            <a:r>
              <a:rPr lang="ja-JP" altLang="en-US" sz="1200" dirty="0" smtClean="0"/>
              <a:t>目は大きくないとダメ</a:t>
            </a:r>
            <a:r>
              <a:rPr lang="en-US" altLang="ja-JP" sz="1200" dirty="0" smtClean="0"/>
              <a:t>』</a:t>
            </a:r>
            <a:r>
              <a:rPr lang="ja-JP" altLang="en-US" sz="1200" dirty="0" smtClean="0"/>
              <a:t>と、日本の女性はどうしてもみんなと一緒にしたいと考えてしまいがち。大切なのは他人と比べることではなく、自分の魅力を見つけること。自分らしくありのままでいることが、本当の美しさを引き出す第一歩だと私は思います」</a:t>
            </a:r>
          </a:p>
          <a:p>
            <a:r>
              <a:rPr lang="ja-JP" altLang="en-US" sz="1200" dirty="0" smtClean="0"/>
              <a:t>実際、エリカさんはミス・ユニバース・ジャパン公式栄養コンサルタントとして、ファイナリストを指導した際、５～６キロ体重を増やすよう指示をしたこともあるのだとか。とは言え、いきなりありのままの自分を受け止めて自信を持とうとしても、そう簡単にはいかない。自分自身のマインドチェンジをしていくために、何をしていけばいいのだろうか。</a:t>
            </a:r>
          </a:p>
          <a:p>
            <a:endParaRPr kumimoji="1" lang="ja-JP" altLang="en-US" sz="12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18</a:t>
            </a:fld>
            <a:endParaRPr kumimoji="1" lang="ja-JP" altLang="en-US"/>
          </a:p>
        </p:txBody>
      </p:sp>
    </p:spTree>
    <p:extLst>
      <p:ext uri="{BB962C8B-B14F-4D97-AF65-F5344CB8AC3E}">
        <p14:creationId xmlns:p14="http://schemas.microsoft.com/office/powerpoint/2010/main" val="2023982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0" i="0" kern="1200" dirty="0" smtClean="0">
                <a:solidFill>
                  <a:schemeClr val="tx1"/>
                </a:solidFill>
                <a:effectLst/>
                <a:latin typeface="+mn-lt"/>
                <a:ea typeface="+mn-ea"/>
                <a:cs typeface="+mn-cs"/>
              </a:rPr>
              <a:t>2012</a:t>
            </a:r>
            <a:r>
              <a:rPr kumimoji="1" lang="ja-JP" altLang="en-US" sz="1200" b="0" i="0" kern="1200" dirty="0" smtClean="0">
                <a:solidFill>
                  <a:schemeClr val="tx1"/>
                </a:solidFill>
                <a:effectLst/>
                <a:latin typeface="+mn-lt"/>
                <a:ea typeface="+mn-ea"/>
                <a:cs typeface="+mn-cs"/>
              </a:rPr>
              <a:t>年ロンドン五輪で金メダルを取った競泳選手ケイティ・レデッキーは、ストレスコントロールに、禅の要素を取り入れています。</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a:t>
            </a:r>
            <a:r>
              <a:rPr kumimoji="1" lang="en-US" altLang="ja-JP" sz="1200" b="0" i="0" u="none" strike="noStrike" kern="1200" dirty="0" smtClean="0">
                <a:solidFill>
                  <a:schemeClr val="tx1"/>
                </a:solidFill>
                <a:effectLst/>
                <a:latin typeface="+mn-lt"/>
                <a:ea typeface="+mn-ea"/>
                <a:cs typeface="+mn-cs"/>
                <a:hlinkClick r:id="rId3"/>
              </a:rPr>
              <a:t>VOGUE</a:t>
            </a:r>
            <a:r>
              <a:rPr kumimoji="1" lang="ja-JP" altLang="en-US" sz="1200" b="0" i="0" kern="1200" dirty="0" smtClean="0">
                <a:solidFill>
                  <a:schemeClr val="tx1"/>
                </a:solidFill>
                <a:effectLst/>
                <a:latin typeface="+mn-lt"/>
                <a:ea typeface="+mn-ea"/>
                <a:cs typeface="+mn-cs"/>
              </a:rPr>
              <a:t>」のインタビューでは「どんな状況でもゴールだけを見据えて心を落ち着けていれば緊張することはない」とも語っています。</a:t>
            </a:r>
          </a:p>
          <a:p>
            <a:r>
              <a:rPr kumimoji="1" lang="ja-JP" altLang="en-US" sz="1200" b="0" i="0" kern="1200" dirty="0" smtClean="0">
                <a:solidFill>
                  <a:schemeClr val="tx1"/>
                </a:solidFill>
                <a:effectLst/>
                <a:latin typeface="+mn-lt"/>
                <a:ea typeface="+mn-ea"/>
                <a:cs typeface="+mn-cs"/>
              </a:rPr>
              <a:t>レデッキー選手だけでなく、あらゆる一流アスリートは、競技中の感情が結果を左右することをよく心得ています。</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ただ、そのあり方は人によっても様々です。レデッキー選手のように心穏やかでいるほうが結果に繋がる選手もいれば、興奮して挑むことで、信じられないようなパワーを発揮する選手もいます。</a:t>
            </a:r>
          </a:p>
          <a:p>
            <a:r>
              <a:rPr kumimoji="1" lang="ja-JP" altLang="en-US" sz="1200" b="0" i="0" kern="1200" dirty="0" smtClean="0">
                <a:solidFill>
                  <a:schemeClr val="tx1"/>
                </a:solidFill>
                <a:effectLst/>
                <a:latin typeface="+mn-lt"/>
                <a:ea typeface="+mn-ea"/>
                <a:cs typeface="+mn-cs"/>
              </a:rPr>
              <a:t>重要なのは、自分の感情がどのような状態になっているのかをつねに把握し、コントロールすることです。まずは緊張するような大事な局面で、自分の感情がどのような状態かを意識してみましょう。</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そして、一番いい結果を出せているときはどんな気持ちになっているのかを観察し、次からはその精神状態に自分を持っていけばいいのです。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21</a:t>
            </a:fld>
            <a:endParaRPr kumimoji="1" lang="ja-JP" altLang="en-US"/>
          </a:p>
        </p:txBody>
      </p:sp>
    </p:spTree>
    <p:extLst>
      <p:ext uri="{BB962C8B-B14F-4D97-AF65-F5344CB8AC3E}">
        <p14:creationId xmlns:p14="http://schemas.microsoft.com/office/powerpoint/2010/main" val="1345831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smtClean="0">
                <a:solidFill>
                  <a:schemeClr val="tx1"/>
                </a:solidFill>
                <a:effectLst/>
                <a:latin typeface="+mn-lt"/>
                <a:ea typeface="+mn-ea"/>
                <a:cs typeface="+mn-cs"/>
              </a:rPr>
              <a:t>競技の本番は、集中を邪魔する要素でいっぱいです。観客の声、ライバルの様子、そしてひょっとしたら金メダルが取れるかもしれないという期待</a:t>
            </a:r>
            <a:r>
              <a:rPr kumimoji="1" lang="en-US" altLang="ja-JP" sz="1200" b="0" i="0" kern="1200" dirty="0" smtClean="0">
                <a:solidFill>
                  <a:schemeClr val="tx1"/>
                </a:solidFill>
                <a:effectLst/>
                <a:latin typeface="+mn-lt"/>
                <a:ea typeface="+mn-ea"/>
                <a:cs typeface="+mn-cs"/>
              </a:rPr>
              <a:t>…</a:t>
            </a:r>
            <a:r>
              <a:rPr kumimoji="1" lang="ja-JP" altLang="en-US" sz="1200" b="0" i="0" kern="1200" dirty="0" err="1" smtClean="0">
                <a:solidFill>
                  <a:schemeClr val="tx1"/>
                </a:solidFill>
                <a:effectLst/>
                <a:latin typeface="+mn-lt"/>
                <a:ea typeface="+mn-ea"/>
                <a:cs typeface="+mn-cs"/>
              </a:rPr>
              <a:t>。</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しかし、こうした雑音に心を乱されていては、結果を出すことはできません。</a:t>
            </a:r>
          </a:p>
          <a:p>
            <a:r>
              <a:rPr kumimoji="1" lang="ja-JP" altLang="en-US" sz="1200" b="0" i="0" kern="1200" dirty="0" smtClean="0">
                <a:solidFill>
                  <a:schemeClr val="tx1"/>
                </a:solidFill>
                <a:effectLst/>
                <a:latin typeface="+mn-lt"/>
                <a:ea typeface="+mn-ea"/>
                <a:cs typeface="+mn-cs"/>
              </a:rPr>
              <a:t>一流のアスリートは「ゾーン」と呼ばれる状態に入るよう、トレーニングを積んでいます。</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これは無理やり集中しようと意識するのではなく、逆に頭を空っぽにすることで、適度にリラックスして、最大のパフォーマンスを発揮できる精神状態に入るテクニックです。</a:t>
            </a:r>
          </a:p>
          <a:p>
            <a:r>
              <a:rPr kumimoji="1" lang="ja-JP" altLang="en-US" sz="1200" b="0" i="0" kern="1200" dirty="0" smtClean="0">
                <a:solidFill>
                  <a:schemeClr val="tx1"/>
                </a:solidFill>
                <a:effectLst/>
                <a:latin typeface="+mn-lt"/>
                <a:ea typeface="+mn-ea"/>
                <a:cs typeface="+mn-cs"/>
              </a:rPr>
              <a:t>もしもあなたが重要な場面で緊張して気が散ってしまったら、無理に集中するのではなく、ゆっくりと深呼吸をして、一旦何も考えないようにしてみましょう。</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頭を空っぽにするのが難しければ、まったく関係のない別のことを考えても構いません。</a:t>
            </a:r>
          </a:p>
          <a:p>
            <a:r>
              <a:rPr kumimoji="1" lang="ja-JP" altLang="en-US" sz="1200" b="0" i="0" kern="1200" dirty="0" smtClean="0">
                <a:solidFill>
                  <a:schemeClr val="tx1"/>
                </a:solidFill>
                <a:effectLst/>
                <a:latin typeface="+mn-lt"/>
                <a:ea typeface="+mn-ea"/>
                <a:cs typeface="+mn-cs"/>
              </a:rPr>
              <a:t>力が入っていては、うまくいくものも失敗に終わってしまいます。リラックスすることが集中力を持続させるコツだということを覚えておきましょう。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22</a:t>
            </a:fld>
            <a:endParaRPr kumimoji="1" lang="ja-JP" altLang="en-US"/>
          </a:p>
        </p:txBody>
      </p:sp>
    </p:spTree>
    <p:extLst>
      <p:ext uri="{BB962C8B-B14F-4D97-AF65-F5344CB8AC3E}">
        <p14:creationId xmlns:p14="http://schemas.microsoft.com/office/powerpoint/2010/main" val="389567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smtClean="0">
                <a:solidFill>
                  <a:schemeClr val="tx1"/>
                </a:solidFill>
                <a:effectLst/>
                <a:latin typeface="+mn-lt"/>
                <a:ea typeface="+mn-ea"/>
                <a:cs typeface="+mn-cs"/>
              </a:rPr>
              <a:t>カナダ・オタワ大学の</a:t>
            </a:r>
            <a:r>
              <a:rPr kumimoji="1" lang="ja-JP" altLang="en-US" sz="1200" b="0" i="0" u="none" strike="noStrike" kern="1200" dirty="0" smtClean="0">
                <a:solidFill>
                  <a:schemeClr val="tx1"/>
                </a:solidFill>
                <a:effectLst/>
                <a:latin typeface="+mn-lt"/>
                <a:ea typeface="+mn-ea"/>
                <a:cs typeface="+mn-cs"/>
                <a:hlinkClick r:id="rId3"/>
              </a:rPr>
              <a:t>研究</a:t>
            </a:r>
            <a:r>
              <a:rPr kumimoji="1" lang="ja-JP" altLang="en-US" sz="1200" b="0" i="0" kern="1200" dirty="0" smtClean="0">
                <a:solidFill>
                  <a:schemeClr val="tx1"/>
                </a:solidFill>
                <a:effectLst/>
                <a:latin typeface="+mn-lt"/>
                <a:ea typeface="+mn-ea"/>
                <a:cs typeface="+mn-cs"/>
              </a:rPr>
              <a:t>によると、セルフコントロールの技術が高いアスリートほど、世界ランキングも高い傾向にあるそう。</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人間はストレスを受けると、心拍数の増加、血圧の増加、筋肉の緊張など、さまざまな反応を起こします。こうした反応を最低限に抑える技術が、パフォーマンスの向上と相関関係にあるというのです。</a:t>
            </a:r>
          </a:p>
          <a:p>
            <a:r>
              <a:rPr kumimoji="1" lang="ja-JP" altLang="en-US" sz="1200" b="0" i="0" kern="1200" dirty="0" smtClean="0">
                <a:solidFill>
                  <a:schemeClr val="tx1"/>
                </a:solidFill>
                <a:effectLst/>
                <a:latin typeface="+mn-lt"/>
                <a:ea typeface="+mn-ea"/>
                <a:cs typeface="+mn-cs"/>
              </a:rPr>
              <a:t>多くの一流アーティストは、さまざまなセンサーを身体に取り付け、自分の体がどのような状態なのかを把握し、コントロールするトレーニングを積んでいます。</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身体の状態と精神の状態は、密接に関わり合っています。身体の状態を整えることで、精神を落ち着けることができるのです。</a:t>
            </a:r>
          </a:p>
          <a:p>
            <a:r>
              <a:rPr kumimoji="1" lang="ja-JP" altLang="en-US" sz="1200" b="0" i="0" kern="1200" dirty="0" smtClean="0">
                <a:solidFill>
                  <a:schemeClr val="tx1"/>
                </a:solidFill>
                <a:effectLst/>
                <a:latin typeface="+mn-lt"/>
                <a:ea typeface="+mn-ea"/>
                <a:cs typeface="+mn-cs"/>
              </a:rPr>
              <a:t>ストレスを感じたとき、自分の呼吸や心拍が速くなっていないかを意識してみましょう。もし速くなっていたら、深呼吸をして、とにかく呼吸が</a:t>
            </a:r>
            <a:r>
              <a:rPr kumimoji="1" lang="ja-JP" altLang="en-US" sz="1200" b="0" i="0" kern="1200" dirty="0" err="1" smtClean="0">
                <a:solidFill>
                  <a:schemeClr val="tx1"/>
                </a:solidFill>
                <a:effectLst/>
                <a:latin typeface="+mn-lt"/>
                <a:ea typeface="+mn-ea"/>
                <a:cs typeface="+mn-cs"/>
              </a:rPr>
              <a:t>ゆっ</a:t>
            </a:r>
            <a:r>
              <a:rPr kumimoji="1" lang="ja-JP" altLang="en-US" sz="1200" b="0" i="0" kern="1200" dirty="0" smtClean="0">
                <a:solidFill>
                  <a:schemeClr val="tx1"/>
                </a:solidFill>
                <a:effectLst/>
                <a:latin typeface="+mn-lt"/>
                <a:ea typeface="+mn-ea"/>
                <a:cs typeface="+mn-cs"/>
              </a:rPr>
              <a:t>くりになるようにします。</a:t>
            </a:r>
            <a:endParaRPr kumimoji="1" lang="en-US" altLang="ja-JP" sz="1200" b="0" i="0" kern="1200" dirty="0" smtClean="0">
              <a:solidFill>
                <a:schemeClr val="tx1"/>
              </a:solidFill>
              <a:effectLst/>
              <a:latin typeface="+mn-lt"/>
              <a:ea typeface="+mn-ea"/>
              <a:cs typeface="+mn-cs"/>
            </a:endParaRPr>
          </a:p>
          <a:p>
            <a:r>
              <a:rPr kumimoji="1" lang="ja-JP" altLang="en-US" sz="1200" b="0" i="0" kern="1200" dirty="0" smtClean="0">
                <a:solidFill>
                  <a:schemeClr val="tx1"/>
                </a:solidFill>
                <a:effectLst/>
                <a:latin typeface="+mn-lt"/>
                <a:ea typeface="+mn-ea"/>
                <a:cs typeface="+mn-cs"/>
              </a:rPr>
              <a:t>身体のペースが整えば、自然と精神も楽になっていることに気がつくでしょう。</a:t>
            </a:r>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23</a:t>
            </a:fld>
            <a:endParaRPr kumimoji="1" lang="ja-JP" altLang="en-US"/>
          </a:p>
        </p:txBody>
      </p:sp>
    </p:spTree>
    <p:extLst>
      <p:ext uri="{BB962C8B-B14F-4D97-AF65-F5344CB8AC3E}">
        <p14:creationId xmlns:p14="http://schemas.microsoft.com/office/powerpoint/2010/main" val="2780936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i="0" dirty="0" smtClean="0">
                <a:solidFill>
                  <a:srgbClr val="444444"/>
                </a:solidFill>
                <a:effectLst/>
                <a:latin typeface="Verdana" panose="020B0604030504040204" pitchFamily="34" charset="0"/>
              </a:rPr>
              <a:t>イメージトレーニングには、外的イメージ（外から、あるいは上から自分を見る）、</a:t>
            </a:r>
            <a:endParaRPr lang="en-US" altLang="ja-JP" sz="1200" b="0" i="0" dirty="0" smtClean="0">
              <a:solidFill>
                <a:srgbClr val="444444"/>
              </a:solidFill>
              <a:effectLst/>
              <a:latin typeface="Verdana" panose="020B0604030504040204" pitchFamily="34" charset="0"/>
            </a:endParaRPr>
          </a:p>
          <a:p>
            <a:r>
              <a:rPr lang="ja-JP" altLang="en-US" sz="1200" b="0" i="0" dirty="0" smtClean="0">
                <a:solidFill>
                  <a:srgbClr val="444444"/>
                </a:solidFill>
                <a:effectLst/>
                <a:latin typeface="Verdana" panose="020B0604030504040204" pitchFamily="34" charset="0"/>
              </a:rPr>
              <a:t>内的イメージ（自分の視線で見る）の二種類があるらしい。</a:t>
            </a:r>
            <a:r>
              <a:rPr lang="ja-JP" altLang="en-US" sz="1200" dirty="0" smtClean="0"/>
              <a:t/>
            </a:r>
            <a:br>
              <a:rPr lang="ja-JP" altLang="en-US" sz="1200" dirty="0" smtClean="0"/>
            </a:br>
            <a:r>
              <a:rPr lang="ja-JP" altLang="en-US" sz="1200" dirty="0" smtClean="0"/>
              <a:t/>
            </a:r>
            <a:br>
              <a:rPr lang="ja-JP" altLang="en-US" sz="1200" dirty="0" smtClean="0"/>
            </a:br>
            <a:r>
              <a:rPr lang="ja-JP" altLang="en-US" sz="1200" b="0" i="0" dirty="0" smtClean="0">
                <a:solidFill>
                  <a:srgbClr val="444444"/>
                </a:solidFill>
                <a:effectLst/>
                <a:latin typeface="Verdana" panose="020B0604030504040204" pitchFamily="34" charset="0"/>
              </a:rPr>
              <a:t>例えば、「スキーをやっているところをイメージして」と言われると、人はだいたいどちらかを想像する。今日試した時は、僕は自分の目線で想像した。ところが、一流のスポーツ選手は自然と両方やるそうだ。</a:t>
            </a:r>
            <a:r>
              <a:rPr lang="ja-JP" altLang="en-US" sz="1200" dirty="0" smtClean="0"/>
              <a:t/>
            </a:r>
            <a:br>
              <a:rPr lang="ja-JP" altLang="en-US" sz="1200" dirty="0" smtClean="0"/>
            </a:br>
            <a:r>
              <a:rPr lang="ja-JP" altLang="en-US" sz="1200" dirty="0" smtClean="0"/>
              <a:t/>
            </a:r>
            <a:br>
              <a:rPr lang="ja-JP" altLang="en-US" sz="1200" dirty="0" smtClean="0"/>
            </a:br>
            <a:r>
              <a:rPr lang="ja-JP" altLang="en-US" sz="1200" b="0" i="0" dirty="0" smtClean="0">
                <a:solidFill>
                  <a:srgbClr val="444444"/>
                </a:solidFill>
                <a:effectLst/>
                <a:latin typeface="Verdana" panose="020B0604030504040204" pitchFamily="34" charset="0"/>
              </a:rPr>
              <a:t>人間の脳は、実際に身体を動かすときも、それを頭の中だけで想像しているだけの時も、筋肉を動かす命令を出す脳の部分以外は、すべて同じ働きをしているらしいのだ。怖い夢などを見ていて夜中に突然目が覚めるのもそういうことらしい。</a:t>
            </a:r>
            <a:r>
              <a:rPr lang="ja-JP" altLang="en-US" sz="1200" dirty="0" smtClean="0"/>
              <a:t/>
            </a:r>
            <a:br>
              <a:rPr lang="ja-JP" altLang="en-US" sz="1200" dirty="0" smtClean="0"/>
            </a:br>
            <a:r>
              <a:rPr lang="ja-JP" altLang="en-US" sz="1200" dirty="0" smtClean="0"/>
              <a:t/>
            </a:r>
            <a:br>
              <a:rPr lang="ja-JP" altLang="en-US" sz="1200" dirty="0" smtClean="0"/>
            </a:br>
            <a:r>
              <a:rPr lang="ja-JP" altLang="en-US" sz="1200" b="0" i="0" dirty="0" smtClean="0">
                <a:solidFill>
                  <a:srgbClr val="444444"/>
                </a:solidFill>
                <a:effectLst/>
                <a:latin typeface="Verdana" panose="020B0604030504040204" pitchFamily="34" charset="0"/>
              </a:rPr>
              <a:t>実際の成功に近づけるイメージトレーニングとは、筋肉を動かす部分以外の脳をすべて刺激すること、つまりは五感を総動員して想像することがよいのだ。</a:t>
            </a:r>
            <a:r>
              <a:rPr lang="ja-JP" altLang="en-US" sz="1200" dirty="0" smtClean="0"/>
              <a:t/>
            </a:r>
            <a:br>
              <a:rPr lang="ja-JP" altLang="en-US" sz="1200" dirty="0" smtClean="0"/>
            </a:br>
            <a:r>
              <a:rPr lang="ja-JP" altLang="en-US" sz="1200" dirty="0" smtClean="0"/>
              <a:t/>
            </a:r>
            <a:br>
              <a:rPr lang="ja-JP" altLang="en-US" sz="1200" dirty="0" smtClean="0"/>
            </a:br>
            <a:r>
              <a:rPr lang="ja-JP" altLang="en-US" sz="1200" b="0" i="0" dirty="0" smtClean="0">
                <a:solidFill>
                  <a:srgbClr val="444444"/>
                </a:solidFill>
                <a:effectLst/>
                <a:latin typeface="Verdana" panose="020B0604030504040204" pitchFamily="34" charset="0"/>
              </a:rPr>
              <a:t>例えば、好きな食べ物をイメージする時は五感を最も使いやすく、だから想像するだけでお腹がなったりする。それと同じように、ある事の成功イメージを持ちたい時は、それをやっている時はどういう触感、どういう匂い、どういう音・・・などと、五感をすべて使って想像した方がうまくいくのだ。</a:t>
            </a:r>
            <a:endParaRPr lang="ja-JP" altLang="en-US" sz="12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25</a:t>
            </a:fld>
            <a:endParaRPr kumimoji="1" lang="ja-JP" altLang="en-US"/>
          </a:p>
        </p:txBody>
      </p:sp>
    </p:spTree>
    <p:extLst>
      <p:ext uri="{BB962C8B-B14F-4D97-AF65-F5344CB8AC3E}">
        <p14:creationId xmlns:p14="http://schemas.microsoft.com/office/powerpoint/2010/main" val="538395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smtClean="0"/>
              <a:t>行動を起こす前に思考がないと動けない。そしてその思考は常にポジティブであることが成功確率を高める。</a:t>
            </a:r>
            <a:br>
              <a:rPr lang="ja-JP" altLang="en-US" dirty="0" smtClean="0"/>
            </a:br>
            <a:r>
              <a:rPr lang="ja-JP" altLang="en-US" dirty="0" smtClean="0"/>
              <a:t/>
            </a:r>
            <a:br>
              <a:rPr lang="ja-JP" altLang="en-US" dirty="0" smtClean="0"/>
            </a:br>
            <a:r>
              <a:rPr lang="ja-JP" altLang="en-US" dirty="0" smtClean="0"/>
              <a:t>人には短所はあるものだが、例えば「せっかち」を「頭の回転が速い」と言い換えるように、短所を言い換えて長所にするというポジティブリフレーミングの習慣付けが大事だ。</a:t>
            </a:r>
            <a:br>
              <a:rPr lang="ja-JP" altLang="en-US" dirty="0" smtClean="0"/>
            </a:br>
            <a:r>
              <a:rPr lang="ja-JP" altLang="en-US" dirty="0" smtClean="0"/>
              <a:t/>
            </a:r>
            <a:br>
              <a:rPr lang="ja-JP" altLang="en-US" dirty="0" smtClean="0"/>
            </a:br>
            <a:r>
              <a:rPr lang="ja-JP" altLang="en-US" dirty="0" smtClean="0"/>
              <a:t>また、どんな姿勢や表情をするかでも思考は簡単に変わってしまう。下を向いて、ため息をついて、ネガティブな発言をしていれば、そうではなくても気分がネガティブになるものだ。</a:t>
            </a:r>
            <a:br>
              <a:rPr lang="ja-JP" altLang="en-US" dirty="0" smtClean="0"/>
            </a:br>
            <a:r>
              <a:rPr lang="ja-JP" altLang="en-US" dirty="0" smtClean="0"/>
              <a:t/>
            </a:r>
            <a:br>
              <a:rPr lang="ja-JP" altLang="en-US" dirty="0" smtClean="0"/>
            </a:br>
            <a:r>
              <a:rPr lang="ja-JP" altLang="en-US" dirty="0" smtClean="0"/>
              <a:t>これは僕も試したことがあるのだが、上を向いているだけで気持ちが前向きになったりするものだから、人の感情というのはおもしろい。</a:t>
            </a:r>
            <a:br>
              <a:rPr lang="ja-JP" altLang="en-US" dirty="0" smtClean="0"/>
            </a:br>
            <a:r>
              <a:rPr lang="ja-JP" altLang="en-US" dirty="0" smtClean="0"/>
              <a:t/>
            </a:r>
            <a:br>
              <a:rPr lang="ja-JP" altLang="en-US" dirty="0" smtClean="0"/>
            </a:br>
            <a:r>
              <a:rPr lang="ja-JP" altLang="en-US" dirty="0" smtClean="0"/>
              <a:t>よい姿勢で、ポジティブリフレーミング！</a:t>
            </a:r>
            <a:br>
              <a:rPr lang="ja-JP" altLang="en-US" dirty="0" smtClean="0"/>
            </a:b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26</a:t>
            </a:fld>
            <a:endParaRPr kumimoji="1" lang="ja-JP" altLang="en-US"/>
          </a:p>
        </p:txBody>
      </p:sp>
    </p:spTree>
    <p:extLst>
      <p:ext uri="{BB962C8B-B14F-4D97-AF65-F5344CB8AC3E}">
        <p14:creationId xmlns:p14="http://schemas.microsoft.com/office/powerpoint/2010/main" val="3333064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イキイキと話すエリカさんは、眩しいほどに輝いていて、何だか遠い世界の人のようにも見える。だが、エリカさん自身、</a:t>
            </a:r>
            <a:r>
              <a:rPr lang="en-US" altLang="ja-JP" dirty="0" smtClean="0"/>
              <a:t>20</a:t>
            </a:r>
            <a:r>
              <a:rPr lang="ja-JP" altLang="en-US" dirty="0" smtClean="0"/>
              <a:t>～</a:t>
            </a:r>
            <a:r>
              <a:rPr lang="en-US" altLang="ja-JP" dirty="0" smtClean="0"/>
              <a:t>30</a:t>
            </a:r>
            <a:r>
              <a:rPr lang="ja-JP" altLang="en-US" dirty="0" smtClean="0"/>
              <a:t>代のころは失敗ばかりで自分に自信なんてまるでなかったそうだ。ミス・ユニバース・ジャパンの公式栄養コンサルタントになったのは</a:t>
            </a:r>
            <a:r>
              <a:rPr lang="en-US" altLang="ja-JP" dirty="0" smtClean="0"/>
              <a:t>35</a:t>
            </a:r>
            <a:r>
              <a:rPr lang="ja-JP" altLang="en-US" dirty="0" smtClean="0"/>
              <a:t>歳、それまでは迷いと挫折の連続だったと振り返る。では、なぜ今こんなふうにキラキラと輝くことができているのか。エリカさんは「思考はいつからでも変えられる」と断言する。</a:t>
            </a:r>
          </a:p>
          <a:p>
            <a:r>
              <a:rPr lang="ja-JP" altLang="en-US" dirty="0" smtClean="0"/>
              <a:t>「人は１日６万の物事を考えると言われていますが、実はその思考の</a:t>
            </a:r>
            <a:r>
              <a:rPr lang="en-US" altLang="ja-JP" dirty="0" smtClean="0"/>
              <a:t>80</a:t>
            </a:r>
            <a:r>
              <a:rPr lang="ja-JP" altLang="en-US" dirty="0" smtClean="0"/>
              <a:t>％がネガティブなことで占められている。つまり、人の脳は習慣的にネガティブなことを考えてしまうようになっているんです。だからポジティブなマインドを持つには、食生活や姿勢を変えるなどのトレーニングが必要。ハッピーでいることは、才能ではなくスキルなんです。ピアノや英語を習うのと同じ。すぐには上達しなくても、毎日繰り返し意識することで、皆さんも必ず前向きになれます！」</a:t>
            </a:r>
          </a:p>
          <a:p>
            <a:r>
              <a:rPr lang="ja-JP" altLang="en-US" dirty="0" smtClean="0"/>
              <a:t>エリカさんは「自分の心に従って、やりたいことにチャレンジしてほしい」と日本の女性にエールを送る。ハッピーでいるための努力を惜しまず、自分の目標に向かっていくこと。その過程で本物の自信が身に付き、美しく輝けるようになっていくのだろう。</a:t>
            </a:r>
          </a:p>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27</a:t>
            </a:fld>
            <a:endParaRPr kumimoji="1" lang="ja-JP" altLang="en-US"/>
          </a:p>
        </p:txBody>
      </p:sp>
    </p:spTree>
    <p:extLst>
      <p:ext uri="{BB962C8B-B14F-4D97-AF65-F5344CB8AC3E}">
        <p14:creationId xmlns:p14="http://schemas.microsoft.com/office/powerpoint/2010/main" val="1872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smtClean="0"/>
              <a:t>これはプラス思考と類似の話だが、自分が自分にどのような言葉をかけていくかがメンタルに大きな影響を与える。特に、気持ちを切り替える能力を得るために、セルフトークは大きな意味を持つ。</a:t>
            </a:r>
            <a:br>
              <a:rPr lang="ja-JP" altLang="en-US" dirty="0" smtClean="0"/>
            </a:br>
            <a:r>
              <a:rPr lang="ja-JP" altLang="en-US" dirty="0" smtClean="0"/>
              <a:t/>
            </a:r>
            <a:br>
              <a:rPr lang="ja-JP" altLang="en-US" dirty="0" smtClean="0"/>
            </a:br>
            <a:r>
              <a:rPr lang="ja-JP" altLang="en-US" dirty="0" smtClean="0"/>
              <a:t>人間の心は言葉によって変化する。また、人に文句を言うのも同様に自分に返ってくる。他人に無駄に怒っていたら、怒られたほうも怒った方も、どちらも生産性が落ちてしまうのだ。</a:t>
            </a:r>
            <a:br>
              <a:rPr lang="ja-JP" altLang="en-US" dirty="0" smtClean="0"/>
            </a:br>
            <a:r>
              <a:rPr lang="ja-JP" altLang="en-US" dirty="0" smtClean="0"/>
              <a:t/>
            </a:r>
            <a:br>
              <a:rPr lang="ja-JP" altLang="en-US" dirty="0" smtClean="0"/>
            </a:br>
            <a:r>
              <a:rPr lang="ja-JP" altLang="en-US" dirty="0" smtClean="0"/>
              <a:t>認める、褒める、肯定する、賛成する。もし間違ってネガティブな言葉を言ったら、最後に「なんちゃって」と言えばいい（笑）それだけでもずいぶんと前向きになれるものだ。</a:t>
            </a:r>
            <a:br>
              <a:rPr lang="ja-JP" altLang="en-US" dirty="0" smtClean="0"/>
            </a:br>
            <a:r>
              <a:rPr lang="ja-JP" altLang="en-US" dirty="0" smtClean="0"/>
              <a:t/>
            </a:r>
            <a:br>
              <a:rPr lang="ja-JP" altLang="en-US" dirty="0" smtClean="0"/>
            </a:br>
            <a:r>
              <a:rPr lang="ja-JP" altLang="en-US" dirty="0" smtClean="0"/>
              <a:t>ただ、プラス思考にも、目的があるプラス思考と目的のないプラス思考がある。特に目的もないまま、「ま、いいや」と諦めるのではよくない。セルフトークによる気持ちの切り替えが機能するのは、あくまでも目標があるとき。</a:t>
            </a:r>
            <a:br>
              <a:rPr lang="ja-JP" altLang="en-US" dirty="0" smtClean="0"/>
            </a:b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1967AB86-CCA3-48FF-B703-73A0F905C8F0}" type="slidenum">
              <a:rPr kumimoji="1" lang="ja-JP" altLang="en-US" smtClean="0"/>
              <a:pPr/>
              <a:t>28</a:t>
            </a:fld>
            <a:endParaRPr kumimoji="1" lang="ja-JP" altLang="en-US"/>
          </a:p>
        </p:txBody>
      </p:sp>
    </p:spTree>
    <p:extLst>
      <p:ext uri="{BB962C8B-B14F-4D97-AF65-F5344CB8AC3E}">
        <p14:creationId xmlns:p14="http://schemas.microsoft.com/office/powerpoint/2010/main" val="1629560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190093454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3385206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4124519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タイトルと縦書きテキスト">
    <p:spTree>
      <p:nvGrpSpPr>
        <p:cNvPr id="1" name=""/>
        <p:cNvGrpSpPr/>
        <p:nvPr/>
      </p:nvGrpSpPr>
      <p:grpSpPr>
        <a:xfrm>
          <a:off x="0" y="0"/>
          <a:ext cx="0" cy="0"/>
          <a:chOff x="0" y="0"/>
          <a:chExt cx="0" cy="0"/>
        </a:xfrm>
      </p:grpSpPr>
      <p:sp>
        <p:nvSpPr>
          <p:cNvPr id="2" name="正方形/長方形 1"/>
          <p:cNvSpPr/>
          <p:nvPr userDrawn="1"/>
        </p:nvSpPr>
        <p:spPr>
          <a:xfrm>
            <a:off x="0" y="6641976"/>
            <a:ext cx="9144000" cy="216024"/>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userDrawn="1"/>
        </p:nvSpPr>
        <p:spPr>
          <a:xfrm>
            <a:off x="6228184" y="6642556"/>
            <a:ext cx="2430474" cy="215444"/>
          </a:xfrm>
          <a:prstGeom prst="rect">
            <a:avLst/>
          </a:prstGeom>
          <a:noFill/>
        </p:spPr>
        <p:txBody>
          <a:bodyPr wrap="none" rtlCol="0">
            <a:spAutoFit/>
          </a:bodyPr>
          <a:lstStyle/>
          <a:p>
            <a:r>
              <a:rPr lang="en-US" altLang="ja-JP" sz="800" b="1" dirty="0" smtClean="0">
                <a:solidFill>
                  <a:schemeClr val="bg1"/>
                </a:solidFill>
              </a:rPr>
              <a:t>Copyright © </a:t>
            </a:r>
            <a:r>
              <a:rPr lang="ja-JP" altLang="en-US" sz="800" b="1" dirty="0" smtClean="0">
                <a:solidFill>
                  <a:schemeClr val="bg1"/>
                </a:solidFill>
              </a:rPr>
              <a:t>日本痩身美容協会　</a:t>
            </a:r>
            <a:r>
              <a:rPr lang="en-US" altLang="ja-JP" sz="800" b="1" dirty="0" smtClean="0">
                <a:solidFill>
                  <a:schemeClr val="bg1"/>
                </a:solidFill>
              </a:rPr>
              <a:t>All Rights Reserved</a:t>
            </a:r>
            <a:endParaRPr lang="ja-JP" altLang="en-US" sz="800" b="1" dirty="0" smtClean="0">
              <a:solidFill>
                <a:schemeClr val="bg1"/>
              </a:solidFill>
            </a:endParaRPr>
          </a:p>
        </p:txBody>
      </p:sp>
      <p:sp>
        <p:nvSpPr>
          <p:cNvPr id="9" name="正方形/長方形 8"/>
          <p:cNvSpPr/>
          <p:nvPr userDrawn="1"/>
        </p:nvSpPr>
        <p:spPr>
          <a:xfrm>
            <a:off x="0" y="0"/>
            <a:ext cx="9144000" cy="216024"/>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70904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3409282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2119214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201510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811119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3916937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正方形/長方形 4"/>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179512" y="152400"/>
            <a:ext cx="8812088" cy="6516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a:off x="0" y="6598818"/>
            <a:ext cx="9144000" cy="2865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userDrawn="1"/>
        </p:nvSpPr>
        <p:spPr>
          <a:xfrm>
            <a:off x="103395" y="6598818"/>
            <a:ext cx="3348053" cy="261610"/>
          </a:xfrm>
          <a:prstGeom prst="rect">
            <a:avLst/>
          </a:prstGeom>
          <a:noFill/>
        </p:spPr>
        <p:txBody>
          <a:bodyPr wrap="square" rtlCol="0">
            <a:spAutoFit/>
          </a:bodyPr>
          <a:lstStyle/>
          <a:p>
            <a:r>
              <a:rPr lang="en-US" altLang="ja-JP" sz="1050" b="1" dirty="0">
                <a:solidFill>
                  <a:schemeClr val="bg1"/>
                </a:solidFill>
              </a:rPr>
              <a:t>Copyright © </a:t>
            </a:r>
            <a:r>
              <a:rPr lang="en-US" altLang="ja-JP" sz="1050" b="1" dirty="0" smtClean="0">
                <a:solidFill>
                  <a:schemeClr val="bg1"/>
                </a:solidFill>
              </a:rPr>
              <a:t>2017</a:t>
            </a:r>
            <a:r>
              <a:rPr lang="ja-JP" altLang="en-US" sz="1050" b="1" dirty="0" smtClean="0">
                <a:solidFill>
                  <a:schemeClr val="bg1"/>
                </a:solidFill>
              </a:rPr>
              <a:t>日本痩身美容協会</a:t>
            </a:r>
            <a:r>
              <a:rPr lang="en-US" altLang="ja-JP" sz="1050" b="1" dirty="0" smtClean="0">
                <a:solidFill>
                  <a:schemeClr val="bg1"/>
                </a:solidFill>
              </a:rPr>
              <a:t>All </a:t>
            </a:r>
            <a:r>
              <a:rPr lang="en-US" altLang="ja-JP" sz="1050" b="1" dirty="0">
                <a:solidFill>
                  <a:schemeClr val="bg1"/>
                </a:solidFill>
              </a:rPr>
              <a:t>Rights Reserved</a:t>
            </a:r>
            <a:endParaRPr kumimoji="1" lang="ja-JP" altLang="en-US" sz="1050" b="1" dirty="0">
              <a:solidFill>
                <a:schemeClr val="bg1"/>
              </a:solidFill>
            </a:endParaRPr>
          </a:p>
        </p:txBody>
      </p:sp>
      <p:sp>
        <p:nvSpPr>
          <p:cNvPr id="9" name="スライド番号プレースホルダ 5"/>
          <p:cNvSpPr>
            <a:spLocks noGrp="1"/>
          </p:cNvSpPr>
          <p:nvPr userDrawn="1"/>
        </p:nvSpPr>
        <p:spPr>
          <a:xfrm>
            <a:off x="6934117" y="6559538"/>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78DFC1AF-12D1-4927-B90D-80021260E408}" type="slidenum">
              <a:rPr kumimoji="1" lang="ja-JP" altLang="en-US" smtClean="0"/>
              <a:pPr/>
              <a:t>‹#›</a:t>
            </a:fld>
            <a:endParaRPr kumimoji="1" lang="ja-JP" altLang="en-US" dirty="0"/>
          </a:p>
        </p:txBody>
      </p:sp>
    </p:spTree>
    <p:extLst>
      <p:ext uri="{BB962C8B-B14F-4D97-AF65-F5344CB8AC3E}">
        <p14:creationId xmlns:p14="http://schemas.microsoft.com/office/powerpoint/2010/main" val="11896174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639038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7BB82F62-0F14-4D51-A03E-A6C395E4CE79}" type="datetimeFigureOut">
              <a:rPr kumimoji="1" lang="ja-JP" altLang="en-US" smtClean="0"/>
              <a:pPr/>
              <a:t>2017/6/20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1801337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B82F62-0F14-4D51-A03E-A6C395E4CE79}" type="datetimeFigureOut">
              <a:rPr kumimoji="1" lang="ja-JP" altLang="en-US" smtClean="0"/>
              <a:pPr/>
              <a:t>2017/6/20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8C99A-E727-4405-BB19-3CDFE16880D1}" type="slidenum">
              <a:rPr kumimoji="1" lang="ja-JP" altLang="en-US" smtClean="0"/>
              <a:pPr/>
              <a:t>‹#›</a:t>
            </a:fld>
            <a:endParaRPr kumimoji="1" lang="ja-JP" altLang="en-US"/>
          </a:p>
        </p:txBody>
      </p:sp>
    </p:spTree>
    <p:extLst>
      <p:ext uri="{BB962C8B-B14F-4D97-AF65-F5344CB8AC3E}">
        <p14:creationId xmlns:p14="http://schemas.microsoft.com/office/powerpoint/2010/main" val="3477941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39662" y="162962"/>
            <a:ext cx="8726422" cy="6418907"/>
          </a:xfrm>
          <a:prstGeom prst="rect">
            <a:avLst/>
          </a:prstGeom>
        </p:spPr>
      </p:pic>
      <p:grpSp>
        <p:nvGrpSpPr>
          <p:cNvPr id="20" name="グループ化 19"/>
          <p:cNvGrpSpPr/>
          <p:nvPr/>
        </p:nvGrpSpPr>
        <p:grpSpPr>
          <a:xfrm>
            <a:off x="164842" y="2244171"/>
            <a:ext cx="8837150" cy="2631078"/>
            <a:chOff x="164842" y="2244171"/>
            <a:chExt cx="8837150" cy="2631078"/>
          </a:xfrm>
        </p:grpSpPr>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t="24820" b="40601"/>
            <a:stretch/>
          </p:blipFill>
          <p:spPr>
            <a:xfrm>
              <a:off x="164842" y="2244171"/>
              <a:ext cx="8837150" cy="2296631"/>
            </a:xfrm>
            <a:prstGeom prst="rect">
              <a:avLst/>
            </a:prstGeom>
          </p:spPr>
        </p:pic>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46909">
              <a:off x="460626" y="2518271"/>
              <a:ext cx="2389746" cy="15944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図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76832">
              <a:off x="2605569" y="2993214"/>
              <a:ext cx="2725119" cy="18820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 name="タイトル 1"/>
          <p:cNvSpPr>
            <a:spLocks noGrp="1"/>
          </p:cNvSpPr>
          <p:nvPr>
            <p:ph type="title" idx="4294967295"/>
          </p:nvPr>
        </p:nvSpPr>
        <p:spPr>
          <a:xfrm>
            <a:off x="4305686" y="257166"/>
            <a:ext cx="1548144" cy="1325563"/>
          </a:xfrm>
        </p:spPr>
        <p:txBody>
          <a:bodyPr>
            <a:noAutofit/>
          </a:bodyPr>
          <a:lstStyle/>
          <a:p>
            <a:pPr algn="ctr"/>
            <a:r>
              <a:rPr kumimoji="1" lang="ja-JP" altLang="en-US" sz="96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美</a:t>
            </a:r>
            <a:endParaRPr kumimoji="1" lang="ja-JP" altLang="en-US" sz="6000" b="1" dirty="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sp>
        <p:nvSpPr>
          <p:cNvPr id="8" name="タイトル 1"/>
          <p:cNvSpPr txBox="1">
            <a:spLocks/>
          </p:cNvSpPr>
          <p:nvPr/>
        </p:nvSpPr>
        <p:spPr>
          <a:xfrm>
            <a:off x="4835798" y="1062279"/>
            <a:ext cx="456767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80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ボディ</a:t>
            </a:r>
            <a:r>
              <a:rPr lang="ja-JP" altLang="en-US" sz="5400" b="1" dirty="0" smtClean="0">
                <a:ln w="12700">
                  <a:solidFill>
                    <a:schemeClr val="tx2">
                      <a:lumMod val="75000"/>
                    </a:schemeClr>
                  </a:solidFill>
                  <a:prstDash val="solid"/>
                </a:ln>
                <a:solidFill>
                  <a:schemeClr val="bg1">
                    <a:lumMod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と</a:t>
            </a:r>
            <a:endParaRPr lang="ja-JP" altLang="en-US" sz="3200" b="1" dirty="0">
              <a:ln w="12700">
                <a:solidFill>
                  <a:schemeClr val="tx2">
                    <a:lumMod val="75000"/>
                  </a:schemeClr>
                </a:solidFill>
                <a:prstDash val="solid"/>
              </a:ln>
              <a:solidFill>
                <a:schemeClr val="bg1">
                  <a:lumMod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grpSp>
        <p:nvGrpSpPr>
          <p:cNvPr id="6" name="グループ化 5"/>
          <p:cNvGrpSpPr/>
          <p:nvPr/>
        </p:nvGrpSpPr>
        <p:grpSpPr>
          <a:xfrm>
            <a:off x="612215" y="3995576"/>
            <a:ext cx="7054207" cy="2741799"/>
            <a:chOff x="612215" y="3995576"/>
            <a:chExt cx="7054207" cy="2741799"/>
          </a:xfrm>
        </p:grpSpPr>
        <p:sp>
          <p:nvSpPr>
            <p:cNvPr id="10" name="タイトル 1"/>
            <p:cNvSpPr txBox="1">
              <a:spLocks/>
            </p:cNvSpPr>
            <p:nvPr/>
          </p:nvSpPr>
          <p:spPr>
            <a:xfrm>
              <a:off x="4713837" y="5411812"/>
              <a:ext cx="295258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dirty="0" smtClean="0">
                  <a:ln/>
                  <a:solidFill>
                    <a:schemeClr val="tx1">
                      <a:lumMod val="85000"/>
                      <a:lumOff val="15000"/>
                    </a:schemeClr>
                  </a:solidFill>
                  <a:effectLst>
                    <a:outerShdw blurRad="38100" dist="19050" dir="2700000" algn="tl" rotWithShape="0">
                      <a:schemeClr val="dk1">
                        <a:lumMod val="50000"/>
                        <a:alpha val="40000"/>
                      </a:schemeClr>
                    </a:outerShdw>
                  </a:effectLst>
                  <a:latin typeface="HGS明朝B" panose="02020800000000000000" pitchFamily="18" charset="-128"/>
                  <a:ea typeface="HGS明朝B" panose="02020800000000000000" pitchFamily="18" charset="-128"/>
                </a:rPr>
                <a:t>の</a:t>
              </a:r>
              <a:r>
                <a:rPr lang="ja-JP" altLang="en-US" sz="7200" b="1" dirty="0" smtClean="0">
                  <a:ln/>
                  <a:solidFill>
                    <a:schemeClr val="tx1">
                      <a:lumMod val="85000"/>
                      <a:lumOff val="15000"/>
                    </a:schemeClr>
                  </a:solidFill>
                  <a:effectLst>
                    <a:outerShdw blurRad="38100" dist="19050" dir="2700000" algn="tl" rotWithShape="0">
                      <a:schemeClr val="dk1">
                        <a:lumMod val="50000"/>
                        <a:alpha val="40000"/>
                      </a:schemeClr>
                    </a:outerShdw>
                  </a:effectLst>
                  <a:latin typeface="HGS明朝B" panose="02020800000000000000" pitchFamily="18" charset="-128"/>
                  <a:ea typeface="HGS明朝B" panose="02020800000000000000" pitchFamily="18" charset="-128"/>
                </a:rPr>
                <a:t>関係</a:t>
              </a:r>
              <a:endParaRPr lang="ja-JP" altLang="en-US" sz="7200" b="1" dirty="0">
                <a:ln/>
                <a:solidFill>
                  <a:schemeClr val="tx1">
                    <a:lumMod val="85000"/>
                    <a:lumOff val="15000"/>
                  </a:schemeClr>
                </a:solidFill>
                <a:effectLst>
                  <a:outerShdw blurRad="38100" dist="19050" dir="2700000" algn="tl" rotWithShape="0">
                    <a:schemeClr val="dk1">
                      <a:lumMod val="50000"/>
                      <a:alpha val="40000"/>
                    </a:schemeClr>
                  </a:outerShdw>
                </a:effectLst>
                <a:latin typeface="HGS明朝B" panose="02020800000000000000" pitchFamily="18" charset="-128"/>
                <a:ea typeface="HGS明朝B" panose="02020800000000000000" pitchFamily="18" charset="-128"/>
              </a:endParaRPr>
            </a:p>
          </p:txBody>
        </p:sp>
        <p:grpSp>
          <p:nvGrpSpPr>
            <p:cNvPr id="5" name="グループ化 4"/>
            <p:cNvGrpSpPr/>
            <p:nvPr/>
          </p:nvGrpSpPr>
          <p:grpSpPr>
            <a:xfrm>
              <a:off x="612215" y="3995576"/>
              <a:ext cx="4223583" cy="2416363"/>
              <a:chOff x="612215" y="3995576"/>
              <a:chExt cx="4223583" cy="2416363"/>
            </a:xfrm>
          </p:grpSpPr>
          <p:sp>
            <p:nvSpPr>
              <p:cNvPr id="9" name="タイトル 1"/>
              <p:cNvSpPr txBox="1">
                <a:spLocks/>
              </p:cNvSpPr>
              <p:nvPr/>
            </p:nvSpPr>
            <p:spPr>
              <a:xfrm>
                <a:off x="612215" y="3995576"/>
                <a:ext cx="154814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38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メ</a:t>
                </a:r>
                <a:endParaRPr lang="ja-JP" altLang="en-US" sz="7200" b="1" dirty="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sp>
            <p:nvSpPr>
              <p:cNvPr id="11" name="タイトル 1"/>
              <p:cNvSpPr txBox="1">
                <a:spLocks/>
              </p:cNvSpPr>
              <p:nvPr/>
            </p:nvSpPr>
            <p:spPr>
              <a:xfrm>
                <a:off x="2347511" y="4540801"/>
                <a:ext cx="1433466"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38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タ</a:t>
                </a:r>
                <a:endParaRPr lang="ja-JP" altLang="en-US" sz="7200" b="1" dirty="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sp>
            <p:nvSpPr>
              <p:cNvPr id="12" name="タイトル 1"/>
              <p:cNvSpPr txBox="1">
                <a:spLocks/>
              </p:cNvSpPr>
              <p:nvPr/>
            </p:nvSpPr>
            <p:spPr>
              <a:xfrm>
                <a:off x="1090942" y="5073161"/>
                <a:ext cx="154814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38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ン</a:t>
                </a:r>
                <a:endParaRPr lang="ja-JP" altLang="en-US" sz="7200" b="1" dirty="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sp>
            <p:nvSpPr>
              <p:cNvPr id="13" name="タイトル 1"/>
              <p:cNvSpPr txBox="1">
                <a:spLocks/>
              </p:cNvSpPr>
              <p:nvPr/>
            </p:nvSpPr>
            <p:spPr>
              <a:xfrm>
                <a:off x="3402332" y="5086376"/>
                <a:ext cx="1433466"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3800" b="1" dirty="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ル</a:t>
                </a:r>
                <a:endParaRPr lang="ja-JP" altLang="en-US" sz="7200" b="1" dirty="0">
                  <a:ln w="12700">
                    <a:solidFill>
                      <a:schemeClr val="tx2">
                        <a:lumMod val="75000"/>
                      </a:schemeClr>
                    </a:solidFill>
                    <a:prstDash val="solid"/>
                  </a:ln>
                  <a:solidFill>
                    <a:srgbClr val="C00000"/>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grpSp>
      </p:grpSp>
      <p:sp>
        <p:nvSpPr>
          <p:cNvPr id="17" name="タイトル 1"/>
          <p:cNvSpPr txBox="1">
            <a:spLocks/>
          </p:cNvSpPr>
          <p:nvPr/>
        </p:nvSpPr>
        <p:spPr>
          <a:xfrm>
            <a:off x="2952875" y="1676932"/>
            <a:ext cx="2332380" cy="6577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b="1" dirty="0" smtClean="0">
                <a:ln/>
                <a:solidFill>
                  <a:schemeClr val="tx1">
                    <a:lumMod val="85000"/>
                    <a:lumOff val="15000"/>
                  </a:schemeClr>
                </a:solidFill>
                <a:effectLst>
                  <a:outerShdw blurRad="38100" dist="19050" dir="2700000" algn="tl" rotWithShape="0">
                    <a:schemeClr val="dk1">
                      <a:lumMod val="50000"/>
                      <a:alpha val="40000"/>
                    </a:schemeClr>
                  </a:outerShdw>
                </a:effectLst>
                <a:latin typeface="HGS明朝B" panose="02020800000000000000" pitchFamily="18" charset="-128"/>
                <a:ea typeface="HGS明朝B" panose="02020800000000000000" pitchFamily="18" charset="-128"/>
              </a:rPr>
              <a:t>に通用する</a:t>
            </a:r>
            <a:endParaRPr lang="ja-JP" altLang="en-US" sz="3200" b="1" dirty="0">
              <a:ln/>
              <a:solidFill>
                <a:schemeClr val="tx1">
                  <a:lumMod val="85000"/>
                  <a:lumOff val="15000"/>
                </a:schemeClr>
              </a:solidFill>
              <a:effectLst>
                <a:outerShdw blurRad="38100" dist="19050" dir="2700000" algn="tl" rotWithShape="0">
                  <a:schemeClr val="dk1">
                    <a:lumMod val="50000"/>
                    <a:alpha val="40000"/>
                  </a:schemeClr>
                </a:outerShdw>
              </a:effectLst>
              <a:latin typeface="HGS明朝B" panose="02020800000000000000" pitchFamily="18" charset="-128"/>
              <a:ea typeface="HGS明朝B" panose="02020800000000000000" pitchFamily="18" charset="-128"/>
            </a:endParaRPr>
          </a:p>
        </p:txBody>
      </p:sp>
      <p:grpSp>
        <p:nvGrpSpPr>
          <p:cNvPr id="3" name="グループ化 2"/>
          <p:cNvGrpSpPr/>
          <p:nvPr/>
        </p:nvGrpSpPr>
        <p:grpSpPr>
          <a:xfrm>
            <a:off x="182128" y="239902"/>
            <a:ext cx="3055960" cy="1887598"/>
            <a:chOff x="182128" y="239902"/>
            <a:chExt cx="3055960" cy="1887598"/>
          </a:xfrm>
        </p:grpSpPr>
        <p:sp>
          <p:nvSpPr>
            <p:cNvPr id="18" name="タイトル 1"/>
            <p:cNvSpPr txBox="1">
              <a:spLocks/>
            </p:cNvSpPr>
            <p:nvPr/>
          </p:nvSpPr>
          <p:spPr>
            <a:xfrm>
              <a:off x="1500624" y="801937"/>
              <a:ext cx="173746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smtClean="0">
                  <a:ln w="12700">
                    <a:solidFill>
                      <a:schemeClr val="tx2">
                        <a:lumMod val="75000"/>
                      </a:schemeClr>
                    </a:solidFill>
                    <a:prstDash val="solid"/>
                  </a:ln>
                  <a:solidFill>
                    <a:schemeClr val="tx1">
                      <a:lumMod val="50000"/>
                      <a:lumOff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界</a:t>
              </a:r>
              <a:endParaRPr lang="ja-JP" altLang="en-US" sz="6600" b="1" dirty="0">
                <a:ln w="12700">
                  <a:solidFill>
                    <a:schemeClr val="tx2">
                      <a:lumMod val="75000"/>
                    </a:schemeClr>
                  </a:solidFill>
                  <a:prstDash val="solid"/>
                </a:ln>
                <a:solidFill>
                  <a:schemeClr val="tx1">
                    <a:lumMod val="50000"/>
                    <a:lumOff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sp>
          <p:nvSpPr>
            <p:cNvPr id="19" name="タイトル 1"/>
            <p:cNvSpPr txBox="1">
              <a:spLocks/>
            </p:cNvSpPr>
            <p:nvPr/>
          </p:nvSpPr>
          <p:spPr>
            <a:xfrm>
              <a:off x="182128" y="239902"/>
              <a:ext cx="1715436"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smtClean="0">
                  <a:ln w="12700">
                    <a:solidFill>
                      <a:schemeClr val="tx2">
                        <a:lumMod val="75000"/>
                      </a:schemeClr>
                    </a:solidFill>
                    <a:prstDash val="solid"/>
                  </a:ln>
                  <a:solidFill>
                    <a:schemeClr val="tx1">
                      <a:lumMod val="50000"/>
                      <a:lumOff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rPr>
                <a:t>世</a:t>
              </a:r>
              <a:endParaRPr lang="ja-JP" altLang="en-US" sz="6600" b="1" dirty="0">
                <a:ln w="12700">
                  <a:solidFill>
                    <a:schemeClr val="tx2">
                      <a:lumMod val="75000"/>
                    </a:schemeClr>
                  </a:solidFill>
                  <a:prstDash val="solid"/>
                </a:ln>
                <a:solidFill>
                  <a:schemeClr val="tx1">
                    <a:lumMod val="50000"/>
                    <a:lumOff val="50000"/>
                  </a:schemeClr>
                </a:solidFill>
                <a:effectLst>
                  <a:outerShdw dist="38100" dir="2640000" algn="bl" rotWithShape="0">
                    <a:schemeClr val="tx2">
                      <a:lumMod val="75000"/>
                    </a:schemeClr>
                  </a:outerShdw>
                </a:effectLst>
                <a:latin typeface="HGS明朝B" panose="02020800000000000000" pitchFamily="18" charset="-128"/>
                <a:ea typeface="HGS明朝B" panose="02020800000000000000" pitchFamily="18" charset="-128"/>
              </a:endParaRPr>
            </a:p>
          </p:txBody>
        </p:sp>
      </p:grpSp>
      <p:pic>
        <p:nvPicPr>
          <p:cNvPr id="21" name="図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1807" y="5840355"/>
            <a:ext cx="1110600" cy="668581"/>
          </a:xfrm>
          <a:prstGeom prst="rect">
            <a:avLst/>
          </a:prstGeom>
        </p:spPr>
      </p:pic>
    </p:spTree>
    <p:extLst>
      <p:ext uri="{BB962C8B-B14F-4D97-AF65-F5344CB8AC3E}">
        <p14:creationId xmlns:p14="http://schemas.microsoft.com/office/powerpoint/2010/main" val="368631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51607" y="3633627"/>
            <a:ext cx="7622600" cy="2246769"/>
          </a:xfrm>
          <a:prstGeom prst="rect">
            <a:avLst/>
          </a:prstGeom>
          <a:noFill/>
        </p:spPr>
        <p:txBody>
          <a:bodyPr wrap="none" rtlCol="0">
            <a:spAutoFit/>
          </a:bodyPr>
          <a:lstStyle/>
          <a:p>
            <a:r>
              <a:rPr kumimoji="1" lang="ja-JP" altLang="en-US" sz="6000" dirty="0" smtClean="0"/>
              <a:t>日本大会</a:t>
            </a:r>
            <a:r>
              <a:rPr lang="ja-JP" altLang="en-US" sz="6000" dirty="0" smtClean="0"/>
              <a:t>優勝</a:t>
            </a:r>
            <a:r>
              <a:rPr kumimoji="1" lang="ja-JP" altLang="en-US" sz="6000" dirty="0" smtClean="0"/>
              <a:t>は</a:t>
            </a:r>
            <a:r>
              <a:rPr kumimoji="1" lang="ja-JP" altLang="en-US" sz="8000" dirty="0" smtClean="0">
                <a:solidFill>
                  <a:srgbClr val="C00000"/>
                </a:solidFill>
              </a:rPr>
              <a:t>目標</a:t>
            </a:r>
            <a:endParaRPr kumimoji="1" lang="en-US" altLang="ja-JP" sz="8000" dirty="0" smtClean="0">
              <a:solidFill>
                <a:srgbClr val="C00000"/>
              </a:solidFill>
            </a:endParaRPr>
          </a:p>
          <a:p>
            <a:r>
              <a:rPr kumimoji="1" lang="ja-JP" altLang="en-US" sz="6000" dirty="0" smtClean="0"/>
              <a:t>通過点にしか過ぎない</a:t>
            </a:r>
            <a:endParaRPr kumimoji="1" lang="ja-JP" altLang="en-US" sz="6000"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t="68658"/>
          <a:stretch/>
        </p:blipFill>
        <p:spPr>
          <a:xfrm>
            <a:off x="6523864" y="180303"/>
            <a:ext cx="2299857" cy="2783621"/>
          </a:xfrm>
          <a:prstGeom prst="rect">
            <a:avLst/>
          </a:prstGeom>
        </p:spPr>
      </p:pic>
      <p:sp>
        <p:nvSpPr>
          <p:cNvPr id="4" name="動作設定ボタン: 進む/次へ 3">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9671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82452" y="533473"/>
            <a:ext cx="7747742" cy="879735"/>
          </a:xfrm>
        </p:spPr>
        <p:txBody>
          <a:bodyPr>
            <a:normAutofit/>
          </a:bodyPr>
          <a:lstStyle/>
          <a:p>
            <a:r>
              <a:rPr kumimoji="1" lang="ja-JP" altLang="en-US" sz="5400" dirty="0" smtClean="0"/>
              <a:t>ミスユニバースといえば？</a:t>
            </a:r>
            <a:endParaRPr kumimoji="1" lang="ja-JP" altLang="en-US" sz="5400" dirty="0"/>
          </a:p>
        </p:txBody>
      </p:sp>
      <p:pic>
        <p:nvPicPr>
          <p:cNvPr id="1028" name="Picture 4" descr="ヘッダー画像"/>
          <p:cNvPicPr>
            <a:picLocks noChangeAspect="1" noChangeArrowheads="1"/>
          </p:cNvPicPr>
          <p:nvPr/>
        </p:nvPicPr>
        <p:blipFill>
          <a:blip r:embed="rId2" cstate="print"/>
          <a:srcRect/>
          <a:stretch>
            <a:fillRect/>
          </a:stretch>
        </p:blipFill>
        <p:spPr bwMode="auto">
          <a:xfrm>
            <a:off x="517606" y="4428745"/>
            <a:ext cx="8208912" cy="1980101"/>
          </a:xfrm>
          <a:prstGeom prst="rect">
            <a:avLst/>
          </a:prstGeom>
          <a:noFill/>
        </p:spPr>
      </p:pic>
      <p:grpSp>
        <p:nvGrpSpPr>
          <p:cNvPr id="16" name="グループ化 15"/>
          <p:cNvGrpSpPr/>
          <p:nvPr/>
        </p:nvGrpSpPr>
        <p:grpSpPr>
          <a:xfrm>
            <a:off x="505152" y="3041146"/>
            <a:ext cx="8273088" cy="620980"/>
            <a:chOff x="505153" y="3041146"/>
            <a:chExt cx="8273088" cy="620980"/>
          </a:xfrm>
        </p:grpSpPr>
        <p:sp>
          <p:nvSpPr>
            <p:cNvPr id="9" name="正方形/長方形 8"/>
            <p:cNvSpPr/>
            <p:nvPr/>
          </p:nvSpPr>
          <p:spPr>
            <a:xfrm>
              <a:off x="505153" y="3041146"/>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人間性</a:t>
              </a:r>
              <a:endParaRPr kumimoji="1" lang="ja-JP" altLang="en-US" sz="2800" dirty="0"/>
            </a:p>
          </p:txBody>
        </p:sp>
        <p:sp>
          <p:nvSpPr>
            <p:cNvPr id="7" name="正方形/長方形 6"/>
            <p:cNvSpPr/>
            <p:nvPr/>
          </p:nvSpPr>
          <p:spPr>
            <a:xfrm>
              <a:off x="1986647" y="3041146"/>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知性</a:t>
              </a:r>
              <a:endParaRPr kumimoji="1" lang="ja-JP" altLang="en-US" sz="2800" dirty="0"/>
            </a:p>
          </p:txBody>
        </p:sp>
        <p:sp>
          <p:nvSpPr>
            <p:cNvPr id="8" name="正方形/長方形 7"/>
            <p:cNvSpPr/>
            <p:nvPr/>
          </p:nvSpPr>
          <p:spPr>
            <a:xfrm>
              <a:off x="3493800" y="3041146"/>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感性</a:t>
              </a:r>
              <a:endParaRPr kumimoji="1" lang="ja-JP" altLang="en-US" sz="2800" dirty="0"/>
            </a:p>
          </p:txBody>
        </p:sp>
        <p:sp>
          <p:nvSpPr>
            <p:cNvPr id="10" name="正方形/長方形 9"/>
            <p:cNvSpPr/>
            <p:nvPr/>
          </p:nvSpPr>
          <p:spPr>
            <a:xfrm>
              <a:off x="6492241" y="3041146"/>
              <a:ext cx="2286000"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800" dirty="0" smtClean="0"/>
                <a:t>内面の美しさ</a:t>
              </a:r>
              <a:endParaRPr kumimoji="1" lang="ja-JP" altLang="en-US" sz="2800" dirty="0"/>
            </a:p>
          </p:txBody>
        </p:sp>
        <p:sp>
          <p:nvSpPr>
            <p:cNvPr id="11" name="正方形/長方形 10"/>
            <p:cNvSpPr/>
            <p:nvPr/>
          </p:nvSpPr>
          <p:spPr>
            <a:xfrm>
              <a:off x="4997738" y="3041146"/>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自信</a:t>
              </a:r>
              <a:endParaRPr kumimoji="1" lang="ja-JP" altLang="en-US" sz="2800" dirty="0"/>
            </a:p>
          </p:txBody>
        </p:sp>
      </p:grpSp>
      <p:sp>
        <p:nvSpPr>
          <p:cNvPr id="5" name="テキスト ボックス 4"/>
          <p:cNvSpPr txBox="1"/>
          <p:nvPr/>
        </p:nvSpPr>
        <p:spPr>
          <a:xfrm>
            <a:off x="4198340" y="1889846"/>
            <a:ext cx="747320" cy="1446550"/>
          </a:xfrm>
          <a:prstGeom prst="rect">
            <a:avLst/>
          </a:prstGeom>
          <a:noFill/>
        </p:spPr>
        <p:txBody>
          <a:bodyPr wrap="none" rtlCol="0">
            <a:spAutoFit/>
          </a:bodyPr>
          <a:lstStyle/>
          <a:p>
            <a:r>
              <a:rPr kumimoji="1" lang="en-US" altLang="ja-JP" sz="8800" dirty="0" smtClean="0"/>
              <a:t>+</a:t>
            </a:r>
            <a:endParaRPr kumimoji="1" lang="ja-JP" altLang="en-US" sz="8800" dirty="0"/>
          </a:p>
        </p:txBody>
      </p:sp>
      <p:grpSp>
        <p:nvGrpSpPr>
          <p:cNvPr id="12" name="グループ化 11"/>
          <p:cNvGrpSpPr/>
          <p:nvPr/>
        </p:nvGrpSpPr>
        <p:grpSpPr>
          <a:xfrm>
            <a:off x="1311620" y="1503563"/>
            <a:ext cx="6524018" cy="928386"/>
            <a:chOff x="1311620" y="1503563"/>
            <a:chExt cx="6524018" cy="928386"/>
          </a:xfrm>
        </p:grpSpPr>
        <p:sp>
          <p:nvSpPr>
            <p:cNvPr id="3" name="正方形/長方形 2"/>
            <p:cNvSpPr/>
            <p:nvPr/>
          </p:nvSpPr>
          <p:spPr>
            <a:xfrm>
              <a:off x="2951820" y="1690376"/>
              <a:ext cx="3240360" cy="62098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sz="3600" dirty="0"/>
                <a:t>外見の</a:t>
              </a:r>
              <a:r>
                <a:rPr lang="ja-JP" altLang="en-US" sz="3600" dirty="0" smtClean="0"/>
                <a:t>美しさ</a:t>
              </a:r>
              <a:endParaRPr lang="en-US" altLang="ja-JP" sz="3600" dirty="0"/>
            </a:p>
          </p:txBody>
        </p:sp>
        <p:pic>
          <p:nvPicPr>
            <p:cNvPr id="13" name="図 12"/>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11620" y="1525614"/>
              <a:ext cx="1619672" cy="906335"/>
            </a:xfrm>
            <a:prstGeom prst="rect">
              <a:avLst/>
            </a:prstGeom>
          </p:spPr>
        </p:pic>
        <p:pic>
          <p:nvPicPr>
            <p:cNvPr id="14" name="図 13"/>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6215966" y="1503563"/>
              <a:ext cx="1619672" cy="906335"/>
            </a:xfrm>
            <a:prstGeom prst="rect">
              <a:avLst/>
            </a:prstGeom>
          </p:spPr>
        </p:pic>
      </p:grpSp>
      <p:sp>
        <p:nvSpPr>
          <p:cNvPr id="15" name="動作設定ボタン: 進む/次へ 1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7250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54444" y="1821396"/>
            <a:ext cx="8371202" cy="3416320"/>
          </a:xfrm>
          <a:prstGeom prst="rect">
            <a:avLst/>
          </a:prstGeom>
          <a:noFill/>
        </p:spPr>
        <p:txBody>
          <a:bodyPr wrap="none" rtlCol="0">
            <a:spAutoFit/>
          </a:bodyPr>
          <a:lstStyle/>
          <a:p>
            <a:pPr algn="ctr"/>
            <a:r>
              <a:rPr lang="ja-JP" altLang="en-US" sz="6000" dirty="0" smtClean="0"/>
              <a:t>ミスユニバースをつくる</a:t>
            </a:r>
            <a:endParaRPr lang="en-US" altLang="ja-JP" sz="6000" dirty="0" smtClean="0"/>
          </a:p>
          <a:p>
            <a:pPr algn="ctr"/>
            <a:r>
              <a:rPr kumimoji="1" lang="en-US" altLang="ja-JP" sz="9600" dirty="0" smtClean="0">
                <a:solidFill>
                  <a:srgbClr val="C00000"/>
                </a:solidFill>
              </a:rPr>
              <a:t>5</a:t>
            </a:r>
            <a:r>
              <a:rPr kumimoji="1" lang="ja-JP" altLang="en-US" sz="9600" dirty="0" err="1" smtClean="0">
                <a:solidFill>
                  <a:srgbClr val="C00000"/>
                </a:solidFill>
              </a:rPr>
              <a:t>つ</a:t>
            </a:r>
            <a:r>
              <a:rPr kumimoji="1" lang="ja-JP" altLang="en-US" sz="6000" dirty="0" err="1" smtClean="0"/>
              <a:t>の</a:t>
            </a:r>
            <a:r>
              <a:rPr kumimoji="1" lang="ja-JP" altLang="en-US" sz="6000" dirty="0" smtClean="0"/>
              <a:t>要素</a:t>
            </a:r>
            <a:endParaRPr kumimoji="1" lang="en-US" altLang="ja-JP" sz="6000" dirty="0" smtClean="0"/>
          </a:p>
          <a:p>
            <a:pPr algn="ctr"/>
            <a:r>
              <a:rPr lang="ja-JP" altLang="en-US" sz="6000" dirty="0" smtClean="0"/>
              <a:t>について考えてみましょう</a:t>
            </a:r>
            <a:endParaRPr kumimoji="1" lang="ja-JP" altLang="en-US" sz="6000" dirty="0"/>
          </a:p>
        </p:txBody>
      </p:sp>
      <p:sp>
        <p:nvSpPr>
          <p:cNvPr id="3" name="動作設定ボタン: 進む/次へ 2">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3043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角形 2"/>
          <p:cNvSpPr/>
          <p:nvPr/>
        </p:nvSpPr>
        <p:spPr>
          <a:xfrm>
            <a:off x="2758260" y="1624997"/>
            <a:ext cx="3828668" cy="4191285"/>
          </a:xfrm>
          <a:prstGeom prst="pentagon">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p:cNvGrpSpPr/>
          <p:nvPr/>
        </p:nvGrpSpPr>
        <p:grpSpPr>
          <a:xfrm>
            <a:off x="1778829" y="1123100"/>
            <a:ext cx="5787529" cy="4960576"/>
            <a:chOff x="3122623" y="695500"/>
            <a:chExt cx="4025510" cy="3450324"/>
          </a:xfrm>
        </p:grpSpPr>
        <p:sp>
          <p:nvSpPr>
            <p:cNvPr id="5" name="正方形/長方形 4"/>
            <p:cNvSpPr/>
            <p:nvPr/>
          </p:nvSpPr>
          <p:spPr>
            <a:xfrm>
              <a:off x="3122623" y="1839514"/>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知性</a:t>
              </a:r>
              <a:endParaRPr kumimoji="1" lang="ja-JP" altLang="en-US" sz="2800" dirty="0"/>
            </a:p>
          </p:txBody>
        </p:sp>
        <p:sp>
          <p:nvSpPr>
            <p:cNvPr id="6" name="正方形/長方形 5"/>
            <p:cNvSpPr/>
            <p:nvPr/>
          </p:nvSpPr>
          <p:spPr>
            <a:xfrm>
              <a:off x="4348869" y="695500"/>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smtClean="0"/>
                <a:t>人間性</a:t>
              </a:r>
              <a:endParaRPr kumimoji="1" lang="ja-JP" altLang="en-US" sz="2800" dirty="0"/>
            </a:p>
          </p:txBody>
        </p:sp>
        <p:sp>
          <p:nvSpPr>
            <p:cNvPr id="7" name="正方形/長方形 6"/>
            <p:cNvSpPr/>
            <p:nvPr/>
          </p:nvSpPr>
          <p:spPr>
            <a:xfrm>
              <a:off x="3461743" y="3524844"/>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800" dirty="0" smtClean="0"/>
                <a:t>自信</a:t>
              </a:r>
              <a:endParaRPr kumimoji="1" lang="ja-JP" altLang="en-US" sz="2800" dirty="0"/>
            </a:p>
          </p:txBody>
        </p:sp>
        <p:sp>
          <p:nvSpPr>
            <p:cNvPr id="8" name="正方形/長方形 7"/>
            <p:cNvSpPr/>
            <p:nvPr/>
          </p:nvSpPr>
          <p:spPr>
            <a:xfrm>
              <a:off x="5711354" y="1839514"/>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a:t>感性</a:t>
              </a:r>
              <a:endParaRPr kumimoji="1" lang="ja-JP" altLang="en-US" sz="2800" dirty="0"/>
            </a:p>
          </p:txBody>
        </p:sp>
        <p:sp>
          <p:nvSpPr>
            <p:cNvPr id="9" name="正方形/長方形 8"/>
            <p:cNvSpPr/>
            <p:nvPr/>
          </p:nvSpPr>
          <p:spPr>
            <a:xfrm>
              <a:off x="5406379" y="3506562"/>
              <a:ext cx="1436779" cy="62098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smtClean="0"/>
                <a:t>内面の</a:t>
              </a:r>
              <a:endParaRPr lang="en-US" altLang="ja-JP" sz="2800" dirty="0" smtClean="0"/>
            </a:p>
            <a:p>
              <a:pPr algn="ctr"/>
              <a:r>
                <a:rPr lang="ja-JP" altLang="en-US" sz="2800" dirty="0" smtClean="0"/>
                <a:t>美しさ</a:t>
              </a:r>
              <a:endParaRPr kumimoji="1" lang="ja-JP" altLang="en-US" sz="2800" dirty="0"/>
            </a:p>
          </p:txBody>
        </p:sp>
      </p:grpSp>
      <p:grpSp>
        <p:nvGrpSpPr>
          <p:cNvPr id="2" name="グループ化 1"/>
          <p:cNvGrpSpPr/>
          <p:nvPr/>
        </p:nvGrpSpPr>
        <p:grpSpPr>
          <a:xfrm>
            <a:off x="267037" y="343448"/>
            <a:ext cx="8682663" cy="5004724"/>
            <a:chOff x="267037" y="343448"/>
            <a:chExt cx="8682663" cy="5004724"/>
          </a:xfrm>
        </p:grpSpPr>
        <p:sp>
          <p:nvSpPr>
            <p:cNvPr id="10" name="テキスト ボックス 9"/>
            <p:cNvSpPr txBox="1"/>
            <p:nvPr/>
          </p:nvSpPr>
          <p:spPr>
            <a:xfrm>
              <a:off x="2576645" y="343448"/>
              <a:ext cx="4551246" cy="707886"/>
            </a:xfrm>
            <a:prstGeom prst="rect">
              <a:avLst/>
            </a:prstGeom>
            <a:noFill/>
          </p:spPr>
          <p:txBody>
            <a:bodyPr wrap="none" rtlCol="0">
              <a:spAutoFit/>
            </a:bodyPr>
            <a:lstStyle/>
            <a:p>
              <a:r>
                <a:rPr lang="ja-JP" altLang="en-US" sz="2000" b="1" dirty="0" smtClean="0"/>
                <a:t>コミュニケーション</a:t>
              </a:r>
              <a:endParaRPr lang="en-US" altLang="ja-JP" sz="2000" b="1" dirty="0" smtClean="0"/>
            </a:p>
            <a:p>
              <a:r>
                <a:rPr lang="ja-JP" altLang="en-US" sz="2000" b="1" dirty="0" smtClean="0"/>
                <a:t>国際</a:t>
              </a:r>
              <a:r>
                <a:rPr lang="ja-JP" altLang="en-US" sz="2000" b="1" dirty="0"/>
                <a:t>感覚・ボランティア精神・</a:t>
              </a:r>
              <a:r>
                <a:rPr lang="ja-JP" altLang="en-US" sz="2000" b="1" dirty="0" smtClean="0"/>
                <a:t>チャリティー</a:t>
              </a:r>
              <a:endParaRPr lang="ja-JP" altLang="en-US" sz="2000" b="1" dirty="0"/>
            </a:p>
          </p:txBody>
        </p:sp>
        <p:sp>
          <p:nvSpPr>
            <p:cNvPr id="11" name="テキスト ボックス 10"/>
            <p:cNvSpPr txBox="1"/>
            <p:nvPr/>
          </p:nvSpPr>
          <p:spPr>
            <a:xfrm>
              <a:off x="267037" y="1788233"/>
              <a:ext cx="3023585" cy="1015663"/>
            </a:xfrm>
            <a:prstGeom prst="rect">
              <a:avLst/>
            </a:prstGeom>
            <a:noFill/>
          </p:spPr>
          <p:txBody>
            <a:bodyPr wrap="none" rtlCol="0">
              <a:spAutoFit/>
            </a:bodyPr>
            <a:lstStyle/>
            <a:p>
              <a:r>
                <a:rPr lang="ja-JP" altLang="en-US" sz="2000" b="1" dirty="0"/>
                <a:t>教育や文化や歴史の</a:t>
              </a:r>
              <a:r>
                <a:rPr lang="ja-JP" altLang="en-US" sz="2000" b="1" dirty="0" smtClean="0"/>
                <a:t>知識</a:t>
              </a:r>
              <a:endParaRPr lang="en-US" altLang="ja-JP" sz="2000" b="1" dirty="0" smtClean="0"/>
            </a:p>
            <a:p>
              <a:r>
                <a:rPr lang="ja-JP" altLang="en-US" sz="2000" b="1" dirty="0" smtClean="0"/>
                <a:t>国際</a:t>
              </a:r>
              <a:r>
                <a:rPr lang="ja-JP" altLang="en-US" sz="2000" b="1" dirty="0"/>
                <a:t>問題への</a:t>
              </a:r>
              <a:r>
                <a:rPr lang="ja-JP" altLang="en-US" sz="2000" b="1" dirty="0" smtClean="0"/>
                <a:t>関心</a:t>
              </a:r>
              <a:endParaRPr lang="en-US" altLang="ja-JP" sz="2000" b="1" dirty="0" smtClean="0"/>
            </a:p>
            <a:p>
              <a:r>
                <a:rPr lang="ja-JP" altLang="en-US" sz="2000" b="1" dirty="0" smtClean="0"/>
                <a:t>多言語力</a:t>
              </a:r>
              <a:endParaRPr lang="ja-JP" altLang="en-US" sz="2000" b="1" dirty="0"/>
            </a:p>
          </p:txBody>
        </p:sp>
        <p:sp>
          <p:nvSpPr>
            <p:cNvPr id="12" name="テキスト ボックス 11"/>
            <p:cNvSpPr txBox="1"/>
            <p:nvPr/>
          </p:nvSpPr>
          <p:spPr>
            <a:xfrm>
              <a:off x="5781845" y="1854759"/>
              <a:ext cx="3167855" cy="707886"/>
            </a:xfrm>
            <a:prstGeom prst="rect">
              <a:avLst/>
            </a:prstGeom>
            <a:noFill/>
          </p:spPr>
          <p:txBody>
            <a:bodyPr wrap="none" rtlCol="0">
              <a:spAutoFit/>
            </a:bodyPr>
            <a:lstStyle/>
            <a:p>
              <a:r>
                <a:rPr lang="ja-JP" altLang="en-US" sz="2000" b="1" dirty="0"/>
                <a:t>創造性・</a:t>
              </a:r>
              <a:r>
                <a:rPr lang="ja-JP" altLang="en-US" sz="2000" b="1" dirty="0" smtClean="0"/>
                <a:t>ライフスタイル</a:t>
              </a:r>
              <a:endParaRPr lang="en-US" altLang="ja-JP" sz="2000" b="1" dirty="0" smtClean="0"/>
            </a:p>
            <a:p>
              <a:r>
                <a:rPr lang="ja-JP" altLang="en-US" sz="2000" b="1" dirty="0" smtClean="0"/>
                <a:t>パフォーマー</a:t>
              </a:r>
              <a:r>
                <a:rPr lang="ja-JP" altLang="en-US" sz="2000" b="1" dirty="0"/>
                <a:t>・ファッション性</a:t>
              </a:r>
            </a:p>
          </p:txBody>
        </p:sp>
        <p:sp>
          <p:nvSpPr>
            <p:cNvPr id="13" name="テキスト ボックス 12"/>
            <p:cNvSpPr txBox="1"/>
            <p:nvPr/>
          </p:nvSpPr>
          <p:spPr>
            <a:xfrm>
              <a:off x="267037" y="4640286"/>
              <a:ext cx="2040943" cy="707886"/>
            </a:xfrm>
            <a:prstGeom prst="rect">
              <a:avLst/>
            </a:prstGeom>
            <a:noFill/>
          </p:spPr>
          <p:txBody>
            <a:bodyPr wrap="none" rtlCol="0">
              <a:spAutoFit/>
            </a:bodyPr>
            <a:lstStyle/>
            <a:p>
              <a:r>
                <a:rPr lang="ja-JP" altLang="en-US" sz="2000" b="1" dirty="0"/>
                <a:t>女性としての</a:t>
              </a:r>
              <a:r>
                <a:rPr lang="ja-JP" altLang="en-US" sz="2000" b="1" dirty="0" smtClean="0"/>
                <a:t>強さ</a:t>
              </a:r>
              <a:endParaRPr lang="en-US" altLang="ja-JP" sz="2000" b="1" dirty="0" smtClean="0"/>
            </a:p>
            <a:p>
              <a:r>
                <a:rPr lang="ja-JP" altLang="en-US" sz="2000" b="1" dirty="0" smtClean="0"/>
                <a:t>個性</a:t>
              </a:r>
              <a:r>
                <a:rPr lang="ja-JP" altLang="en-US" sz="2000" b="1" dirty="0"/>
                <a:t>・自立心</a:t>
              </a:r>
            </a:p>
          </p:txBody>
        </p:sp>
        <p:sp>
          <p:nvSpPr>
            <p:cNvPr id="14" name="テキスト ボックス 13"/>
            <p:cNvSpPr txBox="1"/>
            <p:nvPr/>
          </p:nvSpPr>
          <p:spPr>
            <a:xfrm>
              <a:off x="6814194" y="4412628"/>
              <a:ext cx="2044149" cy="707886"/>
            </a:xfrm>
            <a:prstGeom prst="rect">
              <a:avLst/>
            </a:prstGeom>
            <a:noFill/>
          </p:spPr>
          <p:txBody>
            <a:bodyPr wrap="none" rtlCol="0">
              <a:spAutoFit/>
            </a:bodyPr>
            <a:lstStyle/>
            <a:p>
              <a:r>
                <a:rPr lang="ja-JP" altLang="en-US" sz="2000" b="1" dirty="0" smtClean="0"/>
                <a:t>エレガント</a:t>
              </a:r>
              <a:endParaRPr lang="en-US" altLang="ja-JP" sz="2000" b="1" dirty="0" smtClean="0"/>
            </a:p>
            <a:p>
              <a:r>
                <a:rPr lang="ja-JP" altLang="en-US" sz="2000" b="1" dirty="0" smtClean="0"/>
                <a:t>ユーモア</a:t>
              </a:r>
              <a:r>
                <a:rPr lang="ja-JP" altLang="en-US" sz="2000" b="1" dirty="0"/>
                <a:t>・</a:t>
              </a:r>
              <a:r>
                <a:rPr lang="ja-JP" altLang="en-US" sz="2000" b="1" dirty="0" smtClean="0"/>
                <a:t>社交性</a:t>
              </a:r>
              <a:endParaRPr lang="ja-JP" altLang="en-US" sz="2000" b="1" dirty="0"/>
            </a:p>
          </p:txBody>
        </p:sp>
      </p:grpSp>
      <p:sp>
        <p:nvSpPr>
          <p:cNvPr id="15" name="動作設定ボタン: 進む/次へ 1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969" y="207034"/>
            <a:ext cx="8716623" cy="6366294"/>
          </a:xfrm>
          <a:prstGeom prst="rect">
            <a:avLst/>
          </a:prstGeom>
        </p:spPr>
      </p:pic>
      <p:sp>
        <p:nvSpPr>
          <p:cNvPr id="2" name="テキスト ボックス 1"/>
          <p:cNvSpPr txBox="1"/>
          <p:nvPr/>
        </p:nvSpPr>
        <p:spPr>
          <a:xfrm>
            <a:off x="622328" y="516048"/>
            <a:ext cx="7803739" cy="1569660"/>
          </a:xfrm>
          <a:prstGeom prst="rect">
            <a:avLst/>
          </a:prstGeom>
          <a:noFill/>
        </p:spPr>
        <p:txBody>
          <a:bodyPr wrap="none" rtlCol="0">
            <a:spAutoFit/>
          </a:bodyPr>
          <a:lstStyle/>
          <a:p>
            <a:r>
              <a:rPr kumimoji="1" lang="ja-JP" altLang="en-US" sz="4800" dirty="0" smtClean="0"/>
              <a:t>歴代の優勝者</a:t>
            </a:r>
            <a:endParaRPr kumimoji="1" lang="en-US" altLang="ja-JP" sz="4800" dirty="0" smtClean="0"/>
          </a:p>
          <a:p>
            <a:r>
              <a:rPr kumimoji="1" lang="ja-JP" altLang="en-US" sz="4800" dirty="0" smtClean="0"/>
              <a:t>最後の決め手となったのは？</a:t>
            </a:r>
            <a:endParaRPr kumimoji="1" lang="ja-JP" altLang="en-US" sz="4800" dirty="0"/>
          </a:p>
        </p:txBody>
      </p:sp>
      <p:pic>
        <p:nvPicPr>
          <p:cNvPr id="7" name="Picture 2"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10040">
            <a:off x="1037111" y="2649466"/>
            <a:ext cx="2535060" cy="3570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 name="Picture 4"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45301">
            <a:off x="5696393" y="2501625"/>
            <a:ext cx="2499413" cy="3758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 name="Picture 6"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30871" y="2973119"/>
            <a:ext cx="2482255" cy="33579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動作設定ボタン: 進む/次へ 9">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0259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3"/>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3"/>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3"/>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451238" y="1185269"/>
            <a:ext cx="6314549" cy="3770263"/>
          </a:xfrm>
          <a:prstGeom prst="rect">
            <a:avLst/>
          </a:prstGeom>
          <a:noFill/>
        </p:spPr>
        <p:txBody>
          <a:bodyPr wrap="none" rtlCol="0">
            <a:spAutoFit/>
          </a:bodyPr>
          <a:lstStyle/>
          <a:p>
            <a:r>
              <a:rPr kumimoji="1" lang="ja-JP" altLang="en-US" sz="23900" dirty="0" smtClean="0">
                <a:ln w="0"/>
                <a:solidFill>
                  <a:schemeClr val="accent1">
                    <a:lumMod val="50000"/>
                  </a:schemeClr>
                </a:solidFill>
                <a:effectLst>
                  <a:reflection blurRad="6350" stA="53000" endA="300" endPos="35500" dir="5400000" sy="-90000" algn="bl" rotWithShape="0"/>
                </a:effectLst>
                <a:latin typeface="HGP明朝E" panose="02020900000000000000" pitchFamily="18" charset="-128"/>
                <a:ea typeface="HGP明朝E" panose="02020900000000000000" pitchFamily="18" charset="-128"/>
              </a:rPr>
              <a:t>自信</a:t>
            </a:r>
            <a:endParaRPr kumimoji="1" lang="ja-JP" altLang="en-US" sz="23900" dirty="0">
              <a:ln w="0"/>
              <a:solidFill>
                <a:schemeClr val="accent1">
                  <a:lumMod val="50000"/>
                </a:schemeClr>
              </a:solidFill>
              <a:effectLst>
                <a:reflection blurRad="6350" stA="53000" endA="300" endPos="35500" dir="5400000" sy="-90000" algn="bl" rotWithShape="0"/>
              </a:effectLst>
              <a:latin typeface="HGP明朝E" panose="02020900000000000000" pitchFamily="18" charset="-128"/>
              <a:ea typeface="HGP明朝E" panose="02020900000000000000" pitchFamily="18" charset="-128"/>
            </a:endParaRPr>
          </a:p>
        </p:txBody>
      </p:sp>
      <p:sp>
        <p:nvSpPr>
          <p:cNvPr id="3" name="動作設定ボタン: 進む/次へ 2">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512152" y="1572687"/>
            <a:ext cx="6192721" cy="3785652"/>
          </a:xfrm>
          <a:prstGeom prst="rect">
            <a:avLst/>
          </a:prstGeom>
          <a:noFill/>
        </p:spPr>
        <p:txBody>
          <a:bodyPr wrap="none" rtlCol="0">
            <a:spAutoFit/>
          </a:bodyPr>
          <a:lstStyle/>
          <a:p>
            <a:pPr algn="ctr"/>
            <a:r>
              <a:rPr lang="ja-JP" altLang="en-US" sz="8000" dirty="0" smtClean="0"/>
              <a:t>自分</a:t>
            </a:r>
            <a:r>
              <a:rPr lang="ja-JP" altLang="en-US" sz="8000" dirty="0" smtClean="0"/>
              <a:t>の強み</a:t>
            </a:r>
            <a:r>
              <a:rPr lang="ja-JP" altLang="en-US" sz="8000" dirty="0" smtClean="0"/>
              <a:t>を</a:t>
            </a:r>
            <a:endParaRPr lang="en-US" altLang="ja-JP" sz="8000" dirty="0" smtClean="0"/>
          </a:p>
          <a:p>
            <a:pPr algn="ctr"/>
            <a:r>
              <a:rPr lang="ja-JP" altLang="en-US" sz="8000" dirty="0" smtClean="0">
                <a:solidFill>
                  <a:srgbClr val="C00000"/>
                </a:solidFill>
              </a:rPr>
              <a:t>“自信”</a:t>
            </a:r>
            <a:r>
              <a:rPr lang="ja-JP" altLang="en-US" sz="8000" dirty="0" smtClean="0"/>
              <a:t>に</a:t>
            </a:r>
            <a:endParaRPr lang="en-US" altLang="ja-JP" sz="8000" dirty="0" smtClean="0"/>
          </a:p>
          <a:p>
            <a:pPr algn="ctr"/>
            <a:r>
              <a:rPr lang="ja-JP" altLang="en-US" sz="8000" dirty="0" smtClean="0"/>
              <a:t>つなげる</a:t>
            </a:r>
            <a:endParaRPr kumimoji="1" lang="ja-JP" altLang="en-US" sz="8000" dirty="0"/>
          </a:p>
        </p:txBody>
      </p:sp>
      <p:sp>
        <p:nvSpPr>
          <p:cNvPr id="4" name="動作設定ボタン: 進む/次へ 3">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1589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0" y="435934"/>
            <a:ext cx="9144000" cy="1556767"/>
            <a:chOff x="0" y="435934"/>
            <a:chExt cx="9144000" cy="1556767"/>
          </a:xfrm>
        </p:grpSpPr>
        <p:sp>
          <p:nvSpPr>
            <p:cNvPr id="4" name="正方形/長方形 3"/>
            <p:cNvSpPr/>
            <p:nvPr/>
          </p:nvSpPr>
          <p:spPr>
            <a:xfrm>
              <a:off x="0" y="435934"/>
              <a:ext cx="9144000" cy="15567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828026" y="491042"/>
              <a:ext cx="7487947" cy="1446550"/>
            </a:xfrm>
            <a:prstGeom prst="rect">
              <a:avLst/>
            </a:prstGeom>
            <a:noFill/>
          </p:spPr>
          <p:txBody>
            <a:bodyPr wrap="none" rtlCol="0">
              <a:spAutoFit/>
            </a:bodyPr>
            <a:lstStyle/>
            <a:p>
              <a:r>
                <a:rPr lang="ja-JP" altLang="en-US" sz="4400" dirty="0">
                  <a:solidFill>
                    <a:schemeClr val="bg1"/>
                  </a:solidFill>
                  <a:latin typeface="HGPｺﾞｼｯｸE" panose="020B0900000000000000" pitchFamily="50" charset="-128"/>
                  <a:ea typeface="HGPｺﾞｼｯｸE" panose="020B0900000000000000" pitchFamily="50" charset="-128"/>
                </a:rPr>
                <a:t>日本女性の美意識は世界一！</a:t>
              </a:r>
              <a:br>
                <a:rPr lang="ja-JP" altLang="en-US" sz="4400" dirty="0">
                  <a:solidFill>
                    <a:schemeClr val="bg1"/>
                  </a:solidFill>
                  <a:latin typeface="HGPｺﾞｼｯｸE" panose="020B0900000000000000" pitchFamily="50" charset="-128"/>
                  <a:ea typeface="HGPｺﾞｼｯｸE" panose="020B0900000000000000" pitchFamily="50" charset="-128"/>
                </a:rPr>
              </a:br>
              <a:r>
                <a:rPr lang="ja-JP" altLang="en-US" sz="4400" dirty="0">
                  <a:solidFill>
                    <a:schemeClr val="bg1"/>
                  </a:solidFill>
                  <a:latin typeface="HGPｺﾞｼｯｸE" panose="020B0900000000000000" pitchFamily="50" charset="-128"/>
                  <a:ea typeface="HGPｺﾞｼｯｸE" panose="020B0900000000000000" pitchFamily="50" charset="-128"/>
                </a:rPr>
                <a:t>でも大事なものが足りて</a:t>
              </a:r>
              <a:r>
                <a:rPr lang="ja-JP" altLang="en-US" sz="4400" dirty="0" smtClean="0">
                  <a:solidFill>
                    <a:schemeClr val="bg1"/>
                  </a:solidFill>
                  <a:latin typeface="HGPｺﾞｼｯｸE" panose="020B0900000000000000" pitchFamily="50" charset="-128"/>
                  <a:ea typeface="HGPｺﾞｼｯｸE" panose="020B0900000000000000" pitchFamily="50" charset="-128"/>
                </a:rPr>
                <a:t>いない</a:t>
              </a:r>
              <a:endParaRPr lang="ja-JP" altLang="en-US" sz="4400" dirty="0">
                <a:solidFill>
                  <a:schemeClr val="bg1"/>
                </a:solidFill>
                <a:latin typeface="HGPｺﾞｼｯｸE" panose="020B0900000000000000" pitchFamily="50" charset="-128"/>
                <a:ea typeface="HGPｺﾞｼｯｸE" panose="020B0900000000000000" pitchFamily="50" charset="-128"/>
              </a:endParaRPr>
            </a:p>
          </p:txBody>
        </p:sp>
      </p:grpSp>
      <p:pic>
        <p:nvPicPr>
          <p:cNvPr id="2050" name="Picture 2" descr="「エリカ・アンギャルさん」の画像検索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300" y="2547323"/>
            <a:ext cx="6191391" cy="353062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グループ化 4"/>
          <p:cNvGrpSpPr/>
          <p:nvPr/>
        </p:nvGrpSpPr>
        <p:grpSpPr>
          <a:xfrm>
            <a:off x="6495691" y="3058274"/>
            <a:ext cx="2324675" cy="1946860"/>
            <a:chOff x="6495691" y="3058274"/>
            <a:chExt cx="2324675" cy="1946860"/>
          </a:xfrm>
        </p:grpSpPr>
        <p:sp>
          <p:nvSpPr>
            <p:cNvPr id="8" name="テキスト ボックス 7"/>
            <p:cNvSpPr txBox="1"/>
            <p:nvPr/>
          </p:nvSpPr>
          <p:spPr>
            <a:xfrm>
              <a:off x="6495691" y="3058274"/>
              <a:ext cx="2324675" cy="369332"/>
            </a:xfrm>
            <a:prstGeom prst="rect">
              <a:avLst/>
            </a:prstGeom>
            <a:noFill/>
          </p:spPr>
          <p:txBody>
            <a:bodyPr wrap="none" rtlCol="0">
              <a:spAutoFit/>
            </a:bodyPr>
            <a:lstStyle/>
            <a:p>
              <a:r>
                <a:rPr lang="ja-JP" altLang="en-US" b="1" dirty="0"/>
                <a:t>エリカ・アンギャルさん</a:t>
              </a:r>
              <a:endParaRPr kumimoji="1" lang="ja-JP" altLang="en-US" dirty="0"/>
            </a:p>
          </p:txBody>
        </p:sp>
        <p:sp>
          <p:nvSpPr>
            <p:cNvPr id="9" name="テキスト ボックス 8"/>
            <p:cNvSpPr txBox="1"/>
            <p:nvPr/>
          </p:nvSpPr>
          <p:spPr>
            <a:xfrm>
              <a:off x="6568753" y="3620139"/>
              <a:ext cx="2178550" cy="1384995"/>
            </a:xfrm>
            <a:prstGeom prst="rect">
              <a:avLst/>
            </a:prstGeom>
            <a:noFill/>
          </p:spPr>
          <p:txBody>
            <a:bodyPr wrap="square" rtlCol="0">
              <a:spAutoFit/>
            </a:bodyPr>
            <a:lstStyle/>
            <a:p>
              <a:r>
                <a:rPr lang="en-US" altLang="ja-JP" sz="1400" dirty="0"/>
                <a:t>2004</a:t>
              </a:r>
              <a:r>
                <a:rPr lang="ja-JP" altLang="en-US" sz="1400" dirty="0"/>
                <a:t>年から８年間ミス・ユニバース・ジャパン公式栄養コンサルタントとして世界一の美女を目指すファイナリストたちに食生活の指導を行った。</a:t>
              </a:r>
              <a:endParaRPr kumimoji="1" lang="ja-JP" altLang="en-US" sz="1400" dirty="0"/>
            </a:p>
          </p:txBody>
        </p:sp>
      </p:grpSp>
      <p:sp>
        <p:nvSpPr>
          <p:cNvPr id="10" name="動作設定ボタン: 進む/次へ 9">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0878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6807" y="3677513"/>
            <a:ext cx="4336920" cy="2890557"/>
          </a:xfrm>
          <a:prstGeom prst="rect">
            <a:avLst/>
          </a:prstGeom>
        </p:spPr>
      </p:pic>
      <p:sp>
        <p:nvSpPr>
          <p:cNvPr id="4" name="テキスト ボックス 3"/>
          <p:cNvSpPr txBox="1"/>
          <p:nvPr/>
        </p:nvSpPr>
        <p:spPr>
          <a:xfrm>
            <a:off x="190908" y="1467855"/>
            <a:ext cx="8953092" cy="523220"/>
          </a:xfrm>
          <a:prstGeom prst="rect">
            <a:avLst/>
          </a:prstGeom>
          <a:noFill/>
        </p:spPr>
        <p:txBody>
          <a:bodyPr wrap="none" rtlCol="0">
            <a:spAutoFit/>
          </a:bodyPr>
          <a:lstStyle/>
          <a:p>
            <a:r>
              <a:rPr lang="ja-JP" altLang="en-US" sz="2800" dirty="0"/>
              <a:t>ファッションやメイクに関して</a:t>
            </a:r>
            <a:r>
              <a:rPr lang="ja-JP" altLang="en-US" sz="2800" dirty="0" smtClean="0"/>
              <a:t>は日本が世界</a:t>
            </a:r>
            <a:r>
              <a:rPr lang="ja-JP" altLang="en-US" sz="2800" dirty="0"/>
              <a:t>でも</a:t>
            </a:r>
            <a:r>
              <a:rPr lang="ja-JP" altLang="en-US" sz="2800" dirty="0" smtClean="0"/>
              <a:t>トップレベル</a:t>
            </a:r>
            <a:endParaRPr kumimoji="1" lang="ja-JP" altLang="en-US" sz="2800" dirty="0"/>
          </a:p>
        </p:txBody>
      </p:sp>
      <p:grpSp>
        <p:nvGrpSpPr>
          <p:cNvPr id="3" name="グループ化 2"/>
          <p:cNvGrpSpPr/>
          <p:nvPr/>
        </p:nvGrpSpPr>
        <p:grpSpPr>
          <a:xfrm>
            <a:off x="436740" y="2249405"/>
            <a:ext cx="3825329" cy="1428108"/>
            <a:chOff x="436740" y="2249405"/>
            <a:chExt cx="3825329" cy="1428108"/>
          </a:xfrm>
        </p:grpSpPr>
        <p:sp>
          <p:nvSpPr>
            <p:cNvPr id="11" name="ホームベース 10"/>
            <p:cNvSpPr/>
            <p:nvPr/>
          </p:nvSpPr>
          <p:spPr>
            <a:xfrm>
              <a:off x="436740" y="2249405"/>
              <a:ext cx="3825329" cy="1428108"/>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660591" y="2565705"/>
              <a:ext cx="3139001" cy="830997"/>
            </a:xfrm>
            <a:prstGeom prst="rect">
              <a:avLst/>
            </a:prstGeom>
            <a:noFill/>
          </p:spPr>
          <p:txBody>
            <a:bodyPr wrap="none" rtlCol="0">
              <a:spAutoFit/>
            </a:bodyPr>
            <a:lstStyle/>
            <a:p>
              <a:r>
                <a:rPr lang="ja-JP" altLang="en-US" sz="2400" b="1" dirty="0" smtClean="0"/>
                <a:t>しかし、足りないものが</a:t>
              </a:r>
              <a:endParaRPr lang="en-US" altLang="ja-JP" sz="2400" b="1" dirty="0" smtClean="0"/>
            </a:p>
            <a:p>
              <a:r>
                <a:rPr lang="ja-JP" altLang="en-US" sz="2400" b="1" dirty="0" smtClean="0"/>
                <a:t>一つだけある</a:t>
              </a:r>
              <a:endParaRPr kumimoji="1" lang="ja-JP" altLang="en-US" sz="2400" b="1" dirty="0"/>
            </a:p>
          </p:txBody>
        </p:sp>
      </p:grpSp>
      <p:grpSp>
        <p:nvGrpSpPr>
          <p:cNvPr id="2" name="グループ化 1"/>
          <p:cNvGrpSpPr/>
          <p:nvPr/>
        </p:nvGrpSpPr>
        <p:grpSpPr>
          <a:xfrm>
            <a:off x="0" y="435935"/>
            <a:ext cx="9144000" cy="977230"/>
            <a:chOff x="0" y="435935"/>
            <a:chExt cx="9144000" cy="977230"/>
          </a:xfrm>
        </p:grpSpPr>
        <p:sp>
          <p:nvSpPr>
            <p:cNvPr id="7" name="正方形/長方形 6"/>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401615" y="580836"/>
              <a:ext cx="8340771" cy="769441"/>
            </a:xfrm>
            <a:prstGeom prst="rect">
              <a:avLst/>
            </a:prstGeom>
            <a:noFill/>
          </p:spPr>
          <p:txBody>
            <a:bodyPr wrap="square" rtlCol="0">
              <a:spAutoFit/>
            </a:bodyPr>
            <a:lstStyle/>
            <a:p>
              <a:r>
                <a:rPr lang="ja-JP" altLang="en-US" sz="4400" dirty="0">
                  <a:solidFill>
                    <a:schemeClr val="bg1"/>
                  </a:solidFill>
                </a:rPr>
                <a:t>日本の</a:t>
              </a:r>
              <a:r>
                <a:rPr lang="ja-JP" altLang="en-US" sz="4400" dirty="0" smtClean="0">
                  <a:solidFill>
                    <a:schemeClr val="bg1"/>
                  </a:solidFill>
                </a:rPr>
                <a:t>女性に足りないものが自信</a:t>
              </a:r>
              <a:endParaRPr lang="en-US" altLang="ja-JP" sz="4400" dirty="0">
                <a:solidFill>
                  <a:schemeClr val="bg1"/>
                </a:solidFill>
              </a:endParaRPr>
            </a:p>
          </p:txBody>
        </p:sp>
      </p:grpSp>
      <p:grpSp>
        <p:nvGrpSpPr>
          <p:cNvPr id="6" name="グループ化 5"/>
          <p:cNvGrpSpPr/>
          <p:nvPr/>
        </p:nvGrpSpPr>
        <p:grpSpPr>
          <a:xfrm>
            <a:off x="4662524" y="1971235"/>
            <a:ext cx="4136369" cy="2357899"/>
            <a:chOff x="4662524" y="1971235"/>
            <a:chExt cx="4136369" cy="2357899"/>
          </a:xfrm>
        </p:grpSpPr>
        <p:sp>
          <p:nvSpPr>
            <p:cNvPr id="9" name="星 12 8"/>
            <p:cNvSpPr/>
            <p:nvPr/>
          </p:nvSpPr>
          <p:spPr>
            <a:xfrm rot="574209">
              <a:off x="4662524" y="1971235"/>
              <a:ext cx="4002581" cy="2357899"/>
            </a:xfrm>
            <a:prstGeom prst="star1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946572">
              <a:off x="4735490" y="2426269"/>
              <a:ext cx="4063403" cy="1538883"/>
            </a:xfrm>
            <a:prstGeom prst="rect">
              <a:avLst/>
            </a:prstGeom>
            <a:noFill/>
          </p:spPr>
          <p:txBody>
            <a:bodyPr wrap="square" rtlCol="0">
              <a:spAutoFit/>
            </a:bodyPr>
            <a:lstStyle/>
            <a:p>
              <a:pPr algn="ctr"/>
              <a:r>
                <a:rPr lang="ja-JP" altLang="en-US" sz="4000" dirty="0" smtClean="0"/>
                <a:t>それは</a:t>
              </a:r>
              <a:endParaRPr lang="en-US" altLang="ja-JP" sz="4000" dirty="0" smtClean="0"/>
            </a:p>
            <a:p>
              <a:pPr algn="ctr"/>
              <a:r>
                <a:rPr kumimoji="1" lang="ja-JP" altLang="en-US" sz="5400" dirty="0" smtClean="0">
                  <a:solidFill>
                    <a:srgbClr val="C00000"/>
                  </a:solidFill>
                </a:rPr>
                <a:t>自信！</a:t>
              </a:r>
              <a:endParaRPr kumimoji="1" lang="ja-JP" altLang="en-US" sz="5400" dirty="0">
                <a:solidFill>
                  <a:srgbClr val="C00000"/>
                </a:solidFill>
              </a:endParaRPr>
            </a:p>
          </p:txBody>
        </p:sp>
      </p:grpSp>
      <p:grpSp>
        <p:nvGrpSpPr>
          <p:cNvPr id="14" name="グループ化 13"/>
          <p:cNvGrpSpPr/>
          <p:nvPr/>
        </p:nvGrpSpPr>
        <p:grpSpPr>
          <a:xfrm>
            <a:off x="491430" y="4617667"/>
            <a:ext cx="5722981" cy="1582367"/>
            <a:chOff x="491430" y="4617667"/>
            <a:chExt cx="5722981" cy="1582367"/>
          </a:xfrm>
        </p:grpSpPr>
        <p:sp>
          <p:nvSpPr>
            <p:cNvPr id="20" name="円/楕円 19"/>
            <p:cNvSpPr/>
            <p:nvPr/>
          </p:nvSpPr>
          <p:spPr>
            <a:xfrm>
              <a:off x="491430" y="5303348"/>
              <a:ext cx="1994159" cy="896686"/>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dirty="0" smtClean="0"/>
                <a:t>ハッピーで</a:t>
              </a:r>
              <a:endParaRPr lang="en-US" altLang="ja-JP" dirty="0" smtClean="0"/>
            </a:p>
            <a:p>
              <a:pPr algn="ctr"/>
              <a:r>
                <a:rPr lang="ja-JP" altLang="en-US" dirty="0" smtClean="0"/>
                <a:t>いるこ</a:t>
              </a:r>
              <a:r>
                <a:rPr lang="ja-JP" altLang="en-US" dirty="0"/>
                <a:t>と</a:t>
              </a:r>
            </a:p>
          </p:txBody>
        </p:sp>
        <p:sp>
          <p:nvSpPr>
            <p:cNvPr id="21" name="右矢印 20"/>
            <p:cNvSpPr/>
            <p:nvPr/>
          </p:nvSpPr>
          <p:spPr>
            <a:xfrm rot="19731194">
              <a:off x="1769867" y="4617667"/>
              <a:ext cx="4444544" cy="282119"/>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grpSp>
      <p:grpSp>
        <p:nvGrpSpPr>
          <p:cNvPr id="13" name="グループ化 12"/>
          <p:cNvGrpSpPr/>
          <p:nvPr/>
        </p:nvGrpSpPr>
        <p:grpSpPr>
          <a:xfrm>
            <a:off x="666282" y="3756693"/>
            <a:ext cx="5017947" cy="1205403"/>
            <a:chOff x="666282" y="3756693"/>
            <a:chExt cx="5017947" cy="1205403"/>
          </a:xfrm>
        </p:grpSpPr>
        <p:sp>
          <p:nvSpPr>
            <p:cNvPr id="16" name="円/楕円 15"/>
            <p:cNvSpPr/>
            <p:nvPr/>
          </p:nvSpPr>
          <p:spPr>
            <a:xfrm>
              <a:off x="666282" y="4065410"/>
              <a:ext cx="1994159" cy="896686"/>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en-US" dirty="0"/>
                <a:t>内面</a:t>
              </a:r>
              <a:r>
                <a:rPr lang="ja-JP" altLang="en-US" dirty="0" smtClean="0"/>
                <a:t>の</a:t>
              </a:r>
              <a:endParaRPr lang="en-US" altLang="ja-JP" dirty="0" smtClean="0"/>
            </a:p>
            <a:p>
              <a:pPr algn="ctr"/>
              <a:r>
                <a:rPr lang="ja-JP" altLang="en-US" dirty="0" smtClean="0"/>
                <a:t>美しさ</a:t>
              </a:r>
              <a:endParaRPr lang="ja-JP" altLang="en-US" dirty="0"/>
            </a:p>
          </p:txBody>
        </p:sp>
        <p:sp>
          <p:nvSpPr>
            <p:cNvPr id="22" name="右矢印 21"/>
            <p:cNvSpPr/>
            <p:nvPr/>
          </p:nvSpPr>
          <p:spPr>
            <a:xfrm rot="20318641">
              <a:off x="2300052" y="3756693"/>
              <a:ext cx="3384177" cy="282119"/>
            </a:xfrm>
            <a:prstGeom prst="rightArrow">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grpSp>
      <p:grpSp>
        <p:nvGrpSpPr>
          <p:cNvPr id="15" name="グループ化 14"/>
          <p:cNvGrpSpPr/>
          <p:nvPr/>
        </p:nvGrpSpPr>
        <p:grpSpPr>
          <a:xfrm>
            <a:off x="3314875" y="3673924"/>
            <a:ext cx="2398634" cy="2675292"/>
            <a:chOff x="3314875" y="3673924"/>
            <a:chExt cx="2398634" cy="2675292"/>
          </a:xfrm>
        </p:grpSpPr>
        <p:sp>
          <p:nvSpPr>
            <p:cNvPr id="19" name="円/楕円 18"/>
            <p:cNvSpPr/>
            <p:nvPr/>
          </p:nvSpPr>
          <p:spPr>
            <a:xfrm>
              <a:off x="3314875" y="5452530"/>
              <a:ext cx="1994159" cy="896686"/>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dirty="0" smtClean="0"/>
                <a:t>健康で</a:t>
              </a:r>
              <a:endParaRPr lang="en-US" altLang="ja-JP" dirty="0" smtClean="0"/>
            </a:p>
            <a:p>
              <a:pPr algn="ctr"/>
              <a:r>
                <a:rPr lang="ja-JP" altLang="en-US" dirty="0" smtClean="0"/>
                <a:t>いるこ</a:t>
              </a:r>
              <a:r>
                <a:rPr lang="ja-JP" altLang="en-US" dirty="0"/>
                <a:t>と</a:t>
              </a:r>
            </a:p>
          </p:txBody>
        </p:sp>
        <p:sp>
          <p:nvSpPr>
            <p:cNvPr id="23" name="右矢印 22"/>
            <p:cNvSpPr/>
            <p:nvPr/>
          </p:nvSpPr>
          <p:spPr>
            <a:xfrm rot="18062972">
              <a:off x="4367797" y="4737517"/>
              <a:ext cx="2409305" cy="282119"/>
            </a:xfrm>
            <a:prstGeom prst="rightArrow">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grpSp>
      <p:sp>
        <p:nvSpPr>
          <p:cNvPr id="24" name="動作設定ボタン: 進む/次へ 23">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0596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591" y="322584"/>
            <a:ext cx="7803134" cy="6285858"/>
          </a:xfrm>
          <a:prstGeom prst="rect">
            <a:avLst/>
          </a:prstGeom>
        </p:spPr>
      </p:pic>
      <p:grpSp>
        <p:nvGrpSpPr>
          <p:cNvPr id="2" name="グループ化 1"/>
          <p:cNvGrpSpPr/>
          <p:nvPr/>
        </p:nvGrpSpPr>
        <p:grpSpPr>
          <a:xfrm>
            <a:off x="0" y="2610935"/>
            <a:ext cx="9144000" cy="2092949"/>
            <a:chOff x="0" y="2610935"/>
            <a:chExt cx="9144000" cy="2092949"/>
          </a:xfrm>
        </p:grpSpPr>
        <p:sp>
          <p:nvSpPr>
            <p:cNvPr id="4" name="正方形/長方形 3"/>
            <p:cNvSpPr/>
            <p:nvPr/>
          </p:nvSpPr>
          <p:spPr>
            <a:xfrm>
              <a:off x="0" y="2610935"/>
              <a:ext cx="9144000" cy="20929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559523" y="2687913"/>
              <a:ext cx="8024954" cy="1938992"/>
            </a:xfrm>
            <a:prstGeom prst="rect">
              <a:avLst/>
            </a:prstGeom>
            <a:noFill/>
          </p:spPr>
          <p:txBody>
            <a:bodyPr wrap="none" rtlCol="0">
              <a:spAutoFit/>
            </a:bodyPr>
            <a:lstStyle/>
            <a:p>
              <a:pPr algn="ctr"/>
              <a:r>
                <a:rPr lang="ja-JP" altLang="en-US" sz="4000" dirty="0">
                  <a:solidFill>
                    <a:schemeClr val="bg1"/>
                  </a:solidFill>
                </a:rPr>
                <a:t>自分自身</a:t>
              </a:r>
              <a:r>
                <a:rPr lang="ja-JP" altLang="en-US" sz="4000" dirty="0" smtClean="0">
                  <a:solidFill>
                    <a:schemeClr val="bg1"/>
                  </a:solidFill>
                </a:rPr>
                <a:t>の</a:t>
              </a:r>
              <a:endParaRPr lang="en-US" altLang="ja-JP" sz="4000" dirty="0" smtClean="0">
                <a:solidFill>
                  <a:schemeClr val="bg1"/>
                </a:solidFill>
              </a:endParaRPr>
            </a:p>
            <a:p>
              <a:pPr algn="ctr"/>
              <a:r>
                <a:rPr lang="ja-JP" altLang="en-US" sz="4000" dirty="0" smtClean="0">
                  <a:solidFill>
                    <a:schemeClr val="bg1"/>
                  </a:solidFill>
                </a:rPr>
                <a:t>“</a:t>
              </a:r>
              <a:r>
                <a:rPr lang="ja-JP" altLang="en-US" sz="4000" dirty="0" smtClean="0">
                  <a:solidFill>
                    <a:schemeClr val="bg1"/>
                  </a:solidFill>
                </a:rPr>
                <a:t>マインドチェンジ”を</a:t>
              </a:r>
              <a:r>
                <a:rPr lang="ja-JP" altLang="en-US" sz="4000" dirty="0">
                  <a:solidFill>
                    <a:schemeClr val="bg1"/>
                  </a:solidFill>
                </a:rPr>
                <a:t>していくために</a:t>
              </a:r>
              <a:r>
                <a:rPr lang="ja-JP" altLang="en-US" sz="4000" dirty="0" smtClean="0">
                  <a:solidFill>
                    <a:schemeClr val="bg1"/>
                  </a:solidFill>
                </a:rPr>
                <a:t>、</a:t>
              </a:r>
              <a:endParaRPr lang="en-US" altLang="ja-JP" sz="4000" dirty="0" smtClean="0">
                <a:solidFill>
                  <a:schemeClr val="bg1"/>
                </a:solidFill>
              </a:endParaRPr>
            </a:p>
            <a:p>
              <a:pPr algn="ctr"/>
              <a:r>
                <a:rPr lang="ja-JP" altLang="en-US" sz="4000" dirty="0" smtClean="0">
                  <a:solidFill>
                    <a:schemeClr val="bg1"/>
                  </a:solidFill>
                </a:rPr>
                <a:t>何</a:t>
              </a:r>
              <a:r>
                <a:rPr lang="ja-JP" altLang="en-US" sz="4000" dirty="0">
                  <a:solidFill>
                    <a:schemeClr val="bg1"/>
                  </a:solidFill>
                </a:rPr>
                <a:t>をしていけばいい</a:t>
              </a:r>
              <a:r>
                <a:rPr lang="ja-JP" altLang="en-US" sz="4000" dirty="0" smtClean="0">
                  <a:solidFill>
                    <a:schemeClr val="bg1"/>
                  </a:solidFill>
                </a:rPr>
                <a:t>のでしょうか？</a:t>
              </a:r>
              <a:endParaRPr lang="ja-JP" altLang="en-US" sz="4000" dirty="0">
                <a:solidFill>
                  <a:schemeClr val="bg1"/>
                </a:solidFill>
              </a:endParaRPr>
            </a:p>
          </p:txBody>
        </p:sp>
      </p:grpSp>
      <p:sp>
        <p:nvSpPr>
          <p:cNvPr id="6" name="動作設定ボタン: 進む/次へ 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8140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416676" y="1068946"/>
            <a:ext cx="184731" cy="369332"/>
          </a:xfrm>
          <a:prstGeom prst="rect">
            <a:avLst/>
          </a:prstGeom>
          <a:noFill/>
        </p:spPr>
        <p:txBody>
          <a:bodyPr wrap="none" rtlCol="0">
            <a:spAutoFit/>
          </a:bodyPr>
          <a:lstStyle/>
          <a:p>
            <a:endParaRPr kumimoji="1" lang="ja-JP" altLang="en-US" dirty="0"/>
          </a:p>
        </p:txBody>
      </p:sp>
      <p:sp>
        <p:nvSpPr>
          <p:cNvPr id="3" name="テキスト ボックス 2"/>
          <p:cNvSpPr txBox="1"/>
          <p:nvPr/>
        </p:nvSpPr>
        <p:spPr>
          <a:xfrm>
            <a:off x="306048" y="1675000"/>
            <a:ext cx="4851008" cy="1477328"/>
          </a:xfrm>
          <a:prstGeom prst="rect">
            <a:avLst/>
          </a:prstGeom>
          <a:solidFill>
            <a:schemeClr val="bg1">
              <a:lumMod val="95000"/>
            </a:schemeClr>
          </a:solidFill>
        </p:spPr>
        <p:txBody>
          <a:bodyPr wrap="none" rtlCol="0">
            <a:spAutoFit/>
          </a:bodyPr>
          <a:lstStyle/>
          <a:p>
            <a:pPr marL="285750" indent="-285750">
              <a:buFont typeface="Arial" panose="020B0604020202020204" pitchFamily="34" charset="0"/>
              <a:buChar char="•"/>
            </a:pPr>
            <a:r>
              <a:rPr lang="ja-JP" altLang="en-US" dirty="0"/>
              <a:t>一般社団法人日本痩身美容協会 代表理事</a:t>
            </a:r>
          </a:p>
          <a:p>
            <a:pPr marL="285750" indent="-285750">
              <a:buFont typeface="Arial" panose="020B0604020202020204" pitchFamily="34" charset="0"/>
              <a:buChar char="•"/>
            </a:pPr>
            <a:r>
              <a:rPr lang="ja-JP" altLang="en-US" dirty="0"/>
              <a:t>ビューティー企画株式会社 </a:t>
            </a:r>
            <a:r>
              <a:rPr lang="ja-JP" altLang="en-US" dirty="0" smtClean="0"/>
              <a:t>代表取締役</a:t>
            </a:r>
            <a:endParaRPr lang="en-US" altLang="ja-JP" dirty="0" smtClean="0"/>
          </a:p>
          <a:p>
            <a:pPr marL="285750" indent="-285750">
              <a:buFont typeface="Arial" panose="020B0604020202020204" pitchFamily="34" charset="0"/>
              <a:buChar char="•"/>
            </a:pPr>
            <a:r>
              <a:rPr lang="ja-JP" altLang="en-US" dirty="0" smtClean="0"/>
              <a:t>ミスユニバース</a:t>
            </a:r>
            <a:r>
              <a:rPr lang="en-US" altLang="ja-JP" dirty="0"/>
              <a:t>2017 </a:t>
            </a:r>
            <a:r>
              <a:rPr lang="ja-JP" altLang="en-US" dirty="0" smtClean="0"/>
              <a:t>評議員</a:t>
            </a:r>
            <a:endParaRPr lang="en-US" altLang="ja-JP" dirty="0" smtClean="0"/>
          </a:p>
          <a:p>
            <a:pPr marL="285750" indent="-285750">
              <a:buFont typeface="Arial" panose="020B0604020202020204" pitchFamily="34" charset="0"/>
              <a:buChar char="•"/>
            </a:pPr>
            <a:r>
              <a:rPr lang="ja-JP" altLang="en-US" dirty="0" smtClean="0"/>
              <a:t>ミスユニバース</a:t>
            </a:r>
            <a:r>
              <a:rPr lang="en-US" altLang="ja-JP" dirty="0"/>
              <a:t>2016 </a:t>
            </a:r>
          </a:p>
          <a:p>
            <a:pPr marL="285750" indent="-285750">
              <a:buFont typeface="Arial" panose="020B0604020202020204" pitchFamily="34" charset="0"/>
              <a:buChar char="•"/>
            </a:pPr>
            <a:r>
              <a:rPr lang="ja-JP" altLang="en-US" dirty="0" smtClean="0"/>
              <a:t>ビューティーキャンプ</a:t>
            </a:r>
            <a:r>
              <a:rPr lang="ja-JP" altLang="en-US" dirty="0"/>
              <a:t>講師ミスユニバース</a:t>
            </a:r>
            <a:r>
              <a:rPr lang="en-US" altLang="ja-JP" dirty="0" smtClean="0"/>
              <a:t>2017</a:t>
            </a: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93190">
            <a:off x="5381452" y="513121"/>
            <a:ext cx="3257550"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グループ化 4"/>
          <p:cNvGrpSpPr/>
          <p:nvPr/>
        </p:nvGrpSpPr>
        <p:grpSpPr>
          <a:xfrm>
            <a:off x="182620" y="411480"/>
            <a:ext cx="4636394" cy="841488"/>
            <a:chOff x="182620" y="411480"/>
            <a:chExt cx="4636394" cy="841488"/>
          </a:xfrm>
        </p:grpSpPr>
        <p:sp>
          <p:nvSpPr>
            <p:cNvPr id="6" name="正方形/長方形 5"/>
            <p:cNvSpPr/>
            <p:nvPr/>
          </p:nvSpPr>
          <p:spPr>
            <a:xfrm>
              <a:off x="182620" y="411480"/>
              <a:ext cx="4636394" cy="841488"/>
            </a:xfrm>
            <a:prstGeom prst="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432657" y="509702"/>
              <a:ext cx="2337499" cy="646331"/>
            </a:xfrm>
            <a:prstGeom prst="rect">
              <a:avLst/>
            </a:prstGeom>
            <a:noFill/>
          </p:spPr>
          <p:txBody>
            <a:bodyPr wrap="none" rtlCol="0">
              <a:spAutoFit/>
            </a:bodyPr>
            <a:lstStyle/>
            <a:p>
              <a:r>
                <a:rPr kumimoji="1" lang="ja-JP" altLang="en-US" sz="3600" dirty="0" smtClean="0">
                  <a:solidFill>
                    <a:schemeClr val="bg1"/>
                  </a:solidFill>
                </a:rPr>
                <a:t>藤井　麻美</a:t>
              </a:r>
              <a:endParaRPr kumimoji="1" lang="ja-JP" altLang="en-US" sz="3600" dirty="0">
                <a:solidFill>
                  <a:schemeClr val="bg1"/>
                </a:solidFill>
              </a:endParaRPr>
            </a:p>
          </p:txBody>
        </p:sp>
        <p:sp>
          <p:nvSpPr>
            <p:cNvPr id="8" name="テキスト ボックス 7"/>
            <p:cNvSpPr txBox="1"/>
            <p:nvPr/>
          </p:nvSpPr>
          <p:spPr>
            <a:xfrm>
              <a:off x="2731552" y="522642"/>
              <a:ext cx="880369" cy="707886"/>
            </a:xfrm>
            <a:prstGeom prst="rect">
              <a:avLst/>
            </a:prstGeom>
            <a:noFill/>
          </p:spPr>
          <p:txBody>
            <a:bodyPr wrap="none" rtlCol="0">
              <a:spAutoFit/>
            </a:bodyPr>
            <a:lstStyle/>
            <a:p>
              <a:r>
                <a:rPr kumimoji="1" lang="ja-JP" altLang="en-US" sz="2000" dirty="0" smtClean="0">
                  <a:solidFill>
                    <a:schemeClr val="bg1"/>
                  </a:solidFill>
                </a:rPr>
                <a:t>ふじい</a:t>
              </a:r>
              <a:endParaRPr kumimoji="1" lang="en-US" altLang="ja-JP" sz="2000" dirty="0" smtClean="0">
                <a:solidFill>
                  <a:schemeClr val="bg1"/>
                </a:solidFill>
              </a:endParaRPr>
            </a:p>
            <a:p>
              <a:r>
                <a:rPr lang="ja-JP" altLang="en-US" sz="2000" dirty="0" smtClean="0">
                  <a:solidFill>
                    <a:schemeClr val="bg1"/>
                  </a:solidFill>
                </a:rPr>
                <a:t>ま</a:t>
              </a:r>
              <a:r>
                <a:rPr lang="ja-JP" altLang="en-US" sz="2000" dirty="0">
                  <a:solidFill>
                    <a:schemeClr val="bg1"/>
                  </a:solidFill>
                </a:rPr>
                <a:t>み</a:t>
              </a:r>
              <a:endParaRPr kumimoji="1" lang="ja-JP" altLang="en-US" sz="2000" dirty="0">
                <a:solidFill>
                  <a:schemeClr val="bg1"/>
                </a:solidFill>
              </a:endParaRPr>
            </a:p>
          </p:txBody>
        </p:sp>
      </p:grpSp>
      <p:sp>
        <p:nvSpPr>
          <p:cNvPr id="9" name="テキスト ボックス 8"/>
          <p:cNvSpPr txBox="1"/>
          <p:nvPr/>
        </p:nvSpPr>
        <p:spPr>
          <a:xfrm>
            <a:off x="306048" y="3770386"/>
            <a:ext cx="8124340" cy="2308324"/>
          </a:xfrm>
          <a:prstGeom prst="rect">
            <a:avLst/>
          </a:prstGeom>
          <a:noFill/>
        </p:spPr>
        <p:txBody>
          <a:bodyPr wrap="none" rtlCol="0">
            <a:spAutoFit/>
          </a:bodyPr>
          <a:lstStyle/>
          <a:p>
            <a:r>
              <a:rPr lang="en-US" altLang="ja-JP" dirty="0" smtClean="0"/>
              <a:t>2007</a:t>
            </a:r>
            <a:r>
              <a:rPr lang="ja-JP" altLang="en-US" dirty="0" smtClean="0"/>
              <a:t>年に痩身</a:t>
            </a:r>
            <a:r>
              <a:rPr lang="ja-JP" altLang="en-US" dirty="0"/>
              <a:t>サロンを</a:t>
            </a:r>
            <a:r>
              <a:rPr lang="ja-JP" altLang="en-US" dirty="0" smtClean="0"/>
              <a:t>オープン</a:t>
            </a:r>
            <a:endParaRPr lang="en-US" altLang="ja-JP" dirty="0" smtClean="0"/>
          </a:p>
          <a:p>
            <a:r>
              <a:rPr lang="en-US" altLang="ja-JP" dirty="0" smtClean="0"/>
              <a:t>10</a:t>
            </a:r>
            <a:r>
              <a:rPr lang="ja-JP" altLang="en-US" dirty="0" smtClean="0"/>
              <a:t>年に渡り、女性の美ボディ作りに関わる</a:t>
            </a:r>
            <a:endParaRPr lang="en-US" altLang="ja-JP" dirty="0" smtClean="0"/>
          </a:p>
          <a:p>
            <a:endParaRPr lang="ja-JP" altLang="en-US" dirty="0"/>
          </a:p>
          <a:p>
            <a:r>
              <a:rPr lang="ja-JP" altLang="en-US" dirty="0"/>
              <a:t>オープン当初に来店した何度もリバウンドしてやせなくなった</a:t>
            </a:r>
            <a:r>
              <a:rPr lang="en-US" altLang="ja-JP" dirty="0"/>
              <a:t>40</a:t>
            </a:r>
            <a:r>
              <a:rPr lang="ja-JP" altLang="en-US" dirty="0"/>
              <a:t>代の主婦をはじめ、</a:t>
            </a:r>
          </a:p>
          <a:p>
            <a:r>
              <a:rPr lang="ja-JP" altLang="en-US" dirty="0"/>
              <a:t>約</a:t>
            </a:r>
            <a:r>
              <a:rPr lang="en-US" altLang="ja-JP" dirty="0"/>
              <a:t>7000</a:t>
            </a:r>
            <a:r>
              <a:rPr lang="ja-JP" altLang="en-US" dirty="0"/>
              <a:t>人以上の「やせたい」を叶えてきたメソッド</a:t>
            </a:r>
            <a:r>
              <a:rPr lang="ja-JP" altLang="en-US" dirty="0" smtClean="0"/>
              <a:t>を</a:t>
            </a:r>
            <a:r>
              <a:rPr lang="en-US" altLang="ja-JP" dirty="0" smtClean="0"/>
              <a:t>2017</a:t>
            </a:r>
            <a:r>
              <a:rPr lang="ja-JP" altLang="en-US" dirty="0" smtClean="0"/>
              <a:t>年春、「</a:t>
            </a:r>
            <a:r>
              <a:rPr lang="ja-JP" altLang="en-US" dirty="0"/>
              <a:t>やせる家庭教師</a:t>
            </a:r>
            <a:r>
              <a:rPr lang="ja-JP" altLang="en-US" dirty="0" smtClean="0"/>
              <a:t>」</a:t>
            </a:r>
            <a:endParaRPr lang="en-US" altLang="ja-JP" dirty="0" smtClean="0"/>
          </a:p>
          <a:p>
            <a:r>
              <a:rPr lang="ja-JP" altLang="en-US" dirty="0" smtClean="0"/>
              <a:t>と</a:t>
            </a:r>
            <a:r>
              <a:rPr lang="ja-JP" altLang="en-US" dirty="0"/>
              <a:t>して</a:t>
            </a:r>
            <a:r>
              <a:rPr lang="ja-JP" altLang="en-US" dirty="0" smtClean="0"/>
              <a:t>講座化</a:t>
            </a:r>
            <a:endParaRPr lang="en-US" altLang="ja-JP" dirty="0"/>
          </a:p>
          <a:p>
            <a:endParaRPr lang="en-US" altLang="ja-JP" dirty="0" smtClean="0"/>
          </a:p>
          <a:p>
            <a:r>
              <a:rPr lang="ja-JP" altLang="en-US" dirty="0" smtClean="0"/>
              <a:t>現在、美容関係者に対して「痩身」「メンタル」についての研修を日々行っている。</a:t>
            </a:r>
            <a:endParaRPr lang="ja-JP" altLang="en-US" dirty="0"/>
          </a:p>
        </p:txBody>
      </p:sp>
      <p:sp>
        <p:nvSpPr>
          <p:cNvPr id="11" name="動作設定ボタン: 進む/次へ 10">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5789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148590" y="2526030"/>
            <a:ext cx="8858250" cy="1863090"/>
            <a:chOff x="148590" y="2526030"/>
            <a:chExt cx="8858250" cy="1863090"/>
          </a:xfrm>
        </p:grpSpPr>
        <p:sp>
          <p:nvSpPr>
            <p:cNvPr id="3" name="正方形/長方形 2"/>
            <p:cNvSpPr/>
            <p:nvPr/>
          </p:nvSpPr>
          <p:spPr>
            <a:xfrm>
              <a:off x="148590" y="2526030"/>
              <a:ext cx="8858250" cy="18630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515545" y="2734300"/>
              <a:ext cx="8124340" cy="1446550"/>
            </a:xfrm>
            <a:prstGeom prst="rect">
              <a:avLst/>
            </a:prstGeom>
            <a:noFill/>
          </p:spPr>
          <p:txBody>
            <a:bodyPr wrap="none" rtlCol="0">
              <a:spAutoFit/>
            </a:bodyPr>
            <a:lstStyle/>
            <a:p>
              <a:r>
                <a:rPr lang="ja-JP" altLang="en-US" sz="4400" dirty="0">
                  <a:solidFill>
                    <a:schemeClr val="bg1"/>
                  </a:solidFill>
                </a:rPr>
                <a:t>一流のメンタルトレーナーが</a:t>
              </a:r>
              <a:r>
                <a:rPr lang="ja-JP" altLang="en-US" sz="4400" dirty="0" smtClean="0">
                  <a:solidFill>
                    <a:schemeClr val="bg1"/>
                  </a:solidFill>
                </a:rPr>
                <a:t>、</a:t>
              </a:r>
              <a:endParaRPr lang="en-US" altLang="ja-JP" sz="4400" dirty="0" smtClean="0">
                <a:solidFill>
                  <a:schemeClr val="bg1"/>
                </a:solidFill>
              </a:endParaRPr>
            </a:p>
            <a:p>
              <a:r>
                <a:rPr lang="ja-JP" altLang="en-US" sz="4400" dirty="0" smtClean="0">
                  <a:solidFill>
                    <a:schemeClr val="bg1"/>
                  </a:solidFill>
                </a:rPr>
                <a:t>オリンピック</a:t>
              </a:r>
              <a:r>
                <a:rPr lang="ja-JP" altLang="en-US" sz="4400" dirty="0">
                  <a:solidFill>
                    <a:schemeClr val="bg1"/>
                  </a:solidFill>
                </a:rPr>
                <a:t>選手に教えている</a:t>
              </a:r>
              <a:r>
                <a:rPr lang="ja-JP" altLang="en-US" sz="4400" dirty="0" smtClean="0">
                  <a:solidFill>
                    <a:schemeClr val="bg1"/>
                  </a:solidFill>
                </a:rPr>
                <a:t>こと</a:t>
              </a:r>
              <a:endParaRPr lang="ja-JP" altLang="en-US" sz="4400" dirty="0">
                <a:solidFill>
                  <a:schemeClr val="bg1"/>
                </a:solidFill>
              </a:endParaRPr>
            </a:p>
          </p:txBody>
        </p:sp>
      </p:grpSp>
      <p:sp>
        <p:nvSpPr>
          <p:cNvPr id="5" name="動作設定ボタン: 進む/次へ 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076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53027" y="2588098"/>
            <a:ext cx="6290505" cy="1938992"/>
          </a:xfrm>
          <a:prstGeom prst="rect">
            <a:avLst/>
          </a:prstGeom>
          <a:noFill/>
        </p:spPr>
        <p:txBody>
          <a:bodyPr wrap="none" rtlCol="0">
            <a:spAutoFit/>
          </a:bodyPr>
          <a:lstStyle/>
          <a:p>
            <a:r>
              <a:rPr lang="ja-JP" altLang="en-US" sz="4000" b="1" dirty="0" smtClean="0"/>
              <a:t>パフォーマンス</a:t>
            </a:r>
            <a:r>
              <a:rPr lang="ja-JP" altLang="en-US" sz="4000" b="1" dirty="0"/>
              <a:t>が発揮できる</a:t>
            </a:r>
            <a:br>
              <a:rPr lang="ja-JP" altLang="en-US" sz="4000" b="1" dirty="0"/>
            </a:br>
            <a:r>
              <a:rPr lang="ja-JP" altLang="en-US" sz="4000" b="1" dirty="0"/>
              <a:t>自分の「最高」の状態</a:t>
            </a:r>
            <a:r>
              <a:rPr lang="ja-JP" altLang="en-US" sz="4000" b="1" dirty="0" smtClean="0"/>
              <a:t>を</a:t>
            </a:r>
            <a:endParaRPr lang="en-US" altLang="ja-JP" sz="4000" b="1" dirty="0" smtClean="0"/>
          </a:p>
          <a:p>
            <a:r>
              <a:rPr lang="ja-JP" altLang="en-US" sz="4000" b="1" dirty="0" smtClean="0"/>
              <a:t>知っておく</a:t>
            </a:r>
            <a:endParaRPr lang="ja-JP" altLang="en-US" sz="4000" b="1" dirty="0"/>
          </a:p>
        </p:txBody>
      </p:sp>
      <p:sp>
        <p:nvSpPr>
          <p:cNvPr id="3" name="円/楕円 2"/>
          <p:cNvSpPr/>
          <p:nvPr/>
        </p:nvSpPr>
        <p:spPr>
          <a:xfrm>
            <a:off x="824752" y="439270"/>
            <a:ext cx="1534625" cy="1534625"/>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ja-JP" sz="5400" b="1" dirty="0"/>
              <a:t>01.</a:t>
            </a:r>
            <a:endParaRPr kumimoji="1" lang="ja-JP" altLang="en-US" sz="5400" dirty="0"/>
          </a:p>
        </p:txBody>
      </p:sp>
      <p:sp>
        <p:nvSpPr>
          <p:cNvPr id="7" name="テキスト ボックス 6"/>
          <p:cNvSpPr txBox="1"/>
          <p:nvPr/>
        </p:nvSpPr>
        <p:spPr>
          <a:xfrm>
            <a:off x="4944965" y="6858000"/>
            <a:ext cx="4199035" cy="307777"/>
          </a:xfrm>
          <a:prstGeom prst="rect">
            <a:avLst/>
          </a:prstGeom>
          <a:noFill/>
        </p:spPr>
        <p:txBody>
          <a:bodyPr wrap="none" rtlCol="0">
            <a:spAutoFit/>
          </a:bodyPr>
          <a:lstStyle/>
          <a:p>
            <a:r>
              <a:rPr lang="en-US" altLang="ja-JP" sz="1400" dirty="0"/>
              <a:t>http://tabi-labo.com/279408/3-things-mental-strength</a:t>
            </a:r>
            <a:endParaRPr kumimoji="1" lang="ja-JP" altLang="en-US" sz="1400" dirty="0"/>
          </a:p>
        </p:txBody>
      </p:sp>
      <p:pic>
        <p:nvPicPr>
          <p:cNvPr id="12" name="図 11"/>
          <p:cNvPicPr>
            <a:picLocks noChangeAspect="1"/>
          </p:cNvPicPr>
          <p:nvPr/>
        </p:nvPicPr>
        <p:blipFill rotWithShape="1">
          <a:blip r:embed="rId3" cstate="print">
            <a:extLst>
              <a:ext uri="{28A0092B-C50C-407E-A947-70E740481C1C}">
                <a14:useLocalDpi xmlns:a14="http://schemas.microsoft.com/office/drawing/2010/main" val="0"/>
              </a:ext>
            </a:extLst>
          </a:blip>
          <a:srcRect l="26832" t="7166" r="22014" b="694"/>
          <a:stretch/>
        </p:blipFill>
        <p:spPr>
          <a:xfrm>
            <a:off x="5508978" y="439270"/>
            <a:ext cx="3635022" cy="6547510"/>
          </a:xfrm>
          <a:prstGeom prst="rect">
            <a:avLst/>
          </a:prstGeom>
        </p:spPr>
      </p:pic>
      <p:sp>
        <p:nvSpPr>
          <p:cNvPr id="6" name="動作設定ボタン: 進む/次へ 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1765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66829" y="2742238"/>
            <a:ext cx="6412333" cy="1446550"/>
          </a:xfrm>
          <a:prstGeom prst="rect">
            <a:avLst/>
          </a:prstGeom>
          <a:noFill/>
        </p:spPr>
        <p:txBody>
          <a:bodyPr wrap="none" rtlCol="0">
            <a:spAutoFit/>
          </a:bodyPr>
          <a:lstStyle/>
          <a:p>
            <a:r>
              <a:rPr lang="ja-JP" altLang="en-US" sz="4400" b="1" dirty="0" smtClean="0"/>
              <a:t>頭</a:t>
            </a:r>
            <a:r>
              <a:rPr lang="ja-JP" altLang="en-US" sz="4400" b="1" dirty="0"/>
              <a:t>を「空っぽ」にすることが</a:t>
            </a:r>
            <a:br>
              <a:rPr lang="ja-JP" altLang="en-US" sz="4400" b="1" dirty="0"/>
            </a:br>
            <a:r>
              <a:rPr lang="ja-JP" altLang="en-US" sz="4400" b="1" dirty="0"/>
              <a:t>集中力を高めるポイント</a:t>
            </a:r>
          </a:p>
        </p:txBody>
      </p:sp>
      <p:sp>
        <p:nvSpPr>
          <p:cNvPr id="5" name="テキスト ボックス 4"/>
          <p:cNvSpPr txBox="1"/>
          <p:nvPr/>
        </p:nvSpPr>
        <p:spPr>
          <a:xfrm>
            <a:off x="4779645" y="6920404"/>
            <a:ext cx="4199035" cy="307777"/>
          </a:xfrm>
          <a:prstGeom prst="rect">
            <a:avLst/>
          </a:prstGeom>
          <a:noFill/>
        </p:spPr>
        <p:txBody>
          <a:bodyPr wrap="none" rtlCol="0">
            <a:spAutoFit/>
          </a:bodyPr>
          <a:lstStyle/>
          <a:p>
            <a:r>
              <a:rPr lang="en-US" altLang="ja-JP" sz="1400" dirty="0"/>
              <a:t>http://tabi-labo.com/279408/3-things-mental-strength</a:t>
            </a:r>
            <a:endParaRPr kumimoji="1" lang="ja-JP" altLang="en-US" sz="1400" dirty="0"/>
          </a:p>
        </p:txBody>
      </p:sp>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6067" y="509064"/>
            <a:ext cx="1625672" cy="5976887"/>
          </a:xfrm>
          <a:prstGeom prst="rect">
            <a:avLst/>
          </a:prstGeom>
        </p:spPr>
      </p:pic>
      <p:sp>
        <p:nvSpPr>
          <p:cNvPr id="11" name="円/楕円 10"/>
          <p:cNvSpPr/>
          <p:nvPr/>
        </p:nvSpPr>
        <p:spPr>
          <a:xfrm>
            <a:off x="824752" y="439270"/>
            <a:ext cx="1534625" cy="1534625"/>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ja-JP" sz="5400" b="1" dirty="0" smtClean="0"/>
              <a:t>02.</a:t>
            </a:r>
            <a:endParaRPr kumimoji="1" lang="ja-JP" altLang="en-US" sz="5400" dirty="0"/>
          </a:p>
        </p:txBody>
      </p:sp>
      <p:sp>
        <p:nvSpPr>
          <p:cNvPr id="6" name="動作設定ボタン: 進む/次へ 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4694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06340" y="2742238"/>
            <a:ext cx="7143302" cy="1446550"/>
          </a:xfrm>
          <a:prstGeom prst="rect">
            <a:avLst/>
          </a:prstGeom>
          <a:noFill/>
        </p:spPr>
        <p:txBody>
          <a:bodyPr wrap="none" rtlCol="0">
            <a:spAutoFit/>
          </a:bodyPr>
          <a:lstStyle/>
          <a:p>
            <a:r>
              <a:rPr lang="ja-JP" altLang="en-US" sz="4400" b="1" dirty="0" smtClean="0"/>
              <a:t>身体</a:t>
            </a:r>
            <a:r>
              <a:rPr lang="ja-JP" altLang="en-US" sz="4400" b="1" dirty="0"/>
              <a:t>をコントロールすることで</a:t>
            </a:r>
            <a:br>
              <a:rPr lang="ja-JP" altLang="en-US" sz="4400" b="1" dirty="0"/>
            </a:br>
            <a:r>
              <a:rPr lang="ja-JP" altLang="en-US" sz="4400" b="1" dirty="0"/>
              <a:t>精神もコントロールできる</a:t>
            </a:r>
          </a:p>
        </p:txBody>
      </p:sp>
      <p:sp>
        <p:nvSpPr>
          <p:cNvPr id="5" name="テキスト ボックス 4"/>
          <p:cNvSpPr txBox="1"/>
          <p:nvPr/>
        </p:nvSpPr>
        <p:spPr>
          <a:xfrm>
            <a:off x="4789170" y="6858000"/>
            <a:ext cx="4199035" cy="307777"/>
          </a:xfrm>
          <a:prstGeom prst="rect">
            <a:avLst/>
          </a:prstGeom>
          <a:noFill/>
        </p:spPr>
        <p:txBody>
          <a:bodyPr wrap="none" rtlCol="0">
            <a:spAutoFit/>
          </a:bodyPr>
          <a:lstStyle/>
          <a:p>
            <a:r>
              <a:rPr lang="en-US" altLang="ja-JP" sz="1400" dirty="0"/>
              <a:t>http://tabi-labo.com/279408/3-things-mental-strength</a:t>
            </a:r>
            <a:endParaRPr kumimoji="1" lang="ja-JP" altLang="en-US" sz="1400" dirty="0"/>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6533" y="517644"/>
            <a:ext cx="1563906" cy="6039366"/>
          </a:xfrm>
          <a:prstGeom prst="rect">
            <a:avLst/>
          </a:prstGeom>
        </p:spPr>
      </p:pic>
      <p:sp>
        <p:nvSpPr>
          <p:cNvPr id="10" name="円/楕円 9"/>
          <p:cNvSpPr/>
          <p:nvPr/>
        </p:nvSpPr>
        <p:spPr>
          <a:xfrm>
            <a:off x="824752" y="439270"/>
            <a:ext cx="1534625" cy="153462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ltLang="ja-JP" sz="5400" b="1" dirty="0" smtClean="0"/>
              <a:t>03.</a:t>
            </a:r>
            <a:endParaRPr kumimoji="1" lang="ja-JP" altLang="en-US" sz="5400" dirty="0"/>
          </a:p>
        </p:txBody>
      </p:sp>
      <p:sp>
        <p:nvSpPr>
          <p:cNvPr id="7" name="動作設定ボタン: 進む/次へ 6">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7478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498502" y="2018355"/>
            <a:ext cx="5152373" cy="4524315"/>
          </a:xfrm>
          <a:prstGeom prst="rect">
            <a:avLst/>
          </a:prstGeom>
          <a:solidFill>
            <a:schemeClr val="accent6">
              <a:lumMod val="20000"/>
              <a:lumOff val="80000"/>
            </a:schemeClr>
          </a:solidFill>
        </p:spPr>
        <p:txBody>
          <a:bodyPr wrap="none" rtlCol="0">
            <a:spAutoFit/>
          </a:bodyPr>
          <a:lstStyle/>
          <a:p>
            <a:pPr fontAlgn="base">
              <a:lnSpc>
                <a:spcPct val="150000"/>
              </a:lnSpc>
            </a:pPr>
            <a:r>
              <a:rPr lang="ja-JP" altLang="en-US" sz="2400" b="1" dirty="0" smtClean="0"/>
              <a:t>１</a:t>
            </a:r>
            <a:r>
              <a:rPr lang="ja-JP" altLang="en-US" sz="2400" b="1" dirty="0"/>
              <a:t>：目標設定</a:t>
            </a:r>
            <a:br>
              <a:rPr lang="ja-JP" altLang="en-US" sz="2400" b="1" dirty="0"/>
            </a:br>
            <a:r>
              <a:rPr lang="ja-JP" altLang="en-US" sz="2400" b="1" dirty="0"/>
              <a:t>２：</a:t>
            </a:r>
            <a:r>
              <a:rPr lang="ja-JP" altLang="en-US" sz="2400" b="1" dirty="0" smtClean="0"/>
              <a:t>リラクゼーション＆</a:t>
            </a:r>
            <a:r>
              <a:rPr lang="ja-JP" altLang="en-US" sz="2400" b="1" dirty="0"/>
              <a:t>サイキングアップ</a:t>
            </a:r>
            <a:br>
              <a:rPr lang="ja-JP" altLang="en-US" sz="2400" b="1" dirty="0"/>
            </a:br>
            <a:r>
              <a:rPr lang="ja-JP" altLang="en-US" sz="2400" b="1" dirty="0"/>
              <a:t>３：イメージトレーニング</a:t>
            </a:r>
            <a:br>
              <a:rPr lang="ja-JP" altLang="en-US" sz="2400" b="1" dirty="0"/>
            </a:br>
            <a:r>
              <a:rPr lang="ja-JP" altLang="en-US" sz="2400" b="1" dirty="0"/>
              <a:t>４：集中力</a:t>
            </a:r>
            <a:br>
              <a:rPr lang="ja-JP" altLang="en-US" sz="2400" b="1" dirty="0"/>
            </a:br>
            <a:r>
              <a:rPr lang="ja-JP" altLang="en-US" sz="2400" b="1" dirty="0"/>
              <a:t>５：プラス思考</a:t>
            </a:r>
            <a:br>
              <a:rPr lang="ja-JP" altLang="en-US" sz="2400" b="1" dirty="0"/>
            </a:br>
            <a:r>
              <a:rPr lang="ja-JP" altLang="en-US" sz="2400" b="1" dirty="0"/>
              <a:t>６：セルフトーク</a:t>
            </a:r>
            <a:br>
              <a:rPr lang="ja-JP" altLang="en-US" sz="2400" b="1" dirty="0"/>
            </a:br>
            <a:r>
              <a:rPr lang="ja-JP" altLang="en-US" sz="2400" b="1" dirty="0"/>
              <a:t>７</a:t>
            </a:r>
            <a:r>
              <a:rPr lang="ja-JP" altLang="en-US" sz="2400" b="1" dirty="0" smtClean="0"/>
              <a:t>：本番に</a:t>
            </a:r>
            <a:r>
              <a:rPr lang="ja-JP" altLang="en-US" sz="2400" b="1" dirty="0"/>
              <a:t>対する心理的準備</a:t>
            </a:r>
            <a:br>
              <a:rPr lang="ja-JP" altLang="en-US" sz="2400" b="1" dirty="0"/>
            </a:br>
            <a:r>
              <a:rPr lang="ja-JP" altLang="en-US" sz="2400" b="1" dirty="0"/>
              <a:t>８：</a:t>
            </a:r>
            <a:r>
              <a:rPr lang="ja-JP" altLang="en-US" sz="2400" b="1" dirty="0" smtClean="0"/>
              <a:t>コミュニケーション</a:t>
            </a:r>
            <a:endParaRPr lang="ja-JP" altLang="en-US" sz="2400" b="1" dirty="0"/>
          </a:p>
        </p:txBody>
      </p:sp>
      <p:grpSp>
        <p:nvGrpSpPr>
          <p:cNvPr id="2" name="グループ化 1"/>
          <p:cNvGrpSpPr/>
          <p:nvPr/>
        </p:nvGrpSpPr>
        <p:grpSpPr>
          <a:xfrm>
            <a:off x="0" y="435935"/>
            <a:ext cx="9144000" cy="977230"/>
            <a:chOff x="0" y="435935"/>
            <a:chExt cx="9144000" cy="977230"/>
          </a:xfrm>
        </p:grpSpPr>
        <p:sp>
          <p:nvSpPr>
            <p:cNvPr id="4" name="正方形/長方形 3"/>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441703" y="566449"/>
              <a:ext cx="8260595" cy="769441"/>
            </a:xfrm>
            <a:prstGeom prst="rect">
              <a:avLst/>
            </a:prstGeom>
            <a:noFill/>
          </p:spPr>
          <p:txBody>
            <a:bodyPr wrap="none" rtlCol="0">
              <a:spAutoFit/>
            </a:bodyPr>
            <a:lstStyle/>
            <a:p>
              <a:pPr fontAlgn="base"/>
              <a:r>
                <a:rPr lang="ja-JP" altLang="en-US" sz="4400" dirty="0" smtClean="0">
                  <a:solidFill>
                    <a:schemeClr val="bg1"/>
                  </a:solidFill>
                </a:rPr>
                <a:t>自分</a:t>
              </a:r>
              <a:r>
                <a:rPr lang="ja-JP" altLang="en-US" sz="4400" dirty="0">
                  <a:solidFill>
                    <a:schemeClr val="bg1"/>
                  </a:solidFill>
                </a:rPr>
                <a:t>の心をコントロールする</a:t>
              </a:r>
              <a:r>
                <a:rPr lang="ja-JP" altLang="en-US" sz="4400" dirty="0" smtClean="0">
                  <a:solidFill>
                    <a:schemeClr val="bg1"/>
                  </a:solidFill>
                </a:rPr>
                <a:t>方法</a:t>
              </a:r>
              <a:endParaRPr lang="ja-JP" altLang="en-US" sz="4400" dirty="0">
                <a:solidFill>
                  <a:schemeClr val="bg1"/>
                </a:solidFill>
              </a:endParaRPr>
            </a:p>
          </p:txBody>
        </p:sp>
      </p:grpSp>
      <p:sp>
        <p:nvSpPr>
          <p:cNvPr id="6" name="テキスト ボックス 5"/>
          <p:cNvSpPr txBox="1"/>
          <p:nvPr/>
        </p:nvSpPr>
        <p:spPr>
          <a:xfrm>
            <a:off x="326980" y="1475220"/>
            <a:ext cx="8432117" cy="461665"/>
          </a:xfrm>
          <a:prstGeom prst="rect">
            <a:avLst/>
          </a:prstGeom>
          <a:noFill/>
        </p:spPr>
        <p:txBody>
          <a:bodyPr wrap="none" rtlCol="0">
            <a:spAutoFit/>
          </a:bodyPr>
          <a:lstStyle/>
          <a:p>
            <a:r>
              <a:rPr lang="ja-JP" altLang="en-US" sz="2400" dirty="0"/>
              <a:t>メンタルトレーニングには、主に８つの心理的スキルがあります</a:t>
            </a:r>
            <a:r>
              <a:rPr lang="ja-JP" altLang="en-US" sz="2400" dirty="0" smtClean="0"/>
              <a:t>。</a:t>
            </a:r>
            <a:endParaRPr lang="ja-JP" altLang="en-US" sz="2400" dirty="0"/>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55468" y="2018355"/>
            <a:ext cx="2723405" cy="4435062"/>
          </a:xfrm>
          <a:prstGeom prst="rect">
            <a:avLst/>
          </a:prstGeom>
          <a:ln>
            <a:noFill/>
          </a:ln>
          <a:effectLst>
            <a:outerShdw blurRad="292100" dist="139700" dir="2700000" algn="tl" rotWithShape="0">
              <a:srgbClr val="333333">
                <a:alpha val="65000"/>
              </a:srgbClr>
            </a:outerShdw>
          </a:effectLst>
        </p:spPr>
      </p:pic>
      <p:sp>
        <p:nvSpPr>
          <p:cNvPr id="8" name="動作設定ボタン: 進む/次へ 7">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17823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422031" y="4604049"/>
            <a:ext cx="6831063" cy="1569660"/>
          </a:xfrm>
          <a:prstGeom prst="rect">
            <a:avLst/>
          </a:prstGeom>
          <a:solidFill>
            <a:schemeClr val="accent6">
              <a:lumMod val="20000"/>
              <a:lumOff val="80000"/>
            </a:schemeClr>
          </a:solidFill>
        </p:spPr>
        <p:txBody>
          <a:bodyPr wrap="square">
            <a:spAutoFit/>
          </a:bodyPr>
          <a:lstStyle/>
          <a:p>
            <a:r>
              <a:rPr lang="ja-JP" altLang="en-US" sz="2400" b="0" i="0" dirty="0" smtClean="0">
                <a:effectLst/>
                <a:latin typeface="Verdana" panose="020B0604030504040204" pitchFamily="34" charset="0"/>
              </a:rPr>
              <a:t>それをやっている時はどういう触感、</a:t>
            </a:r>
            <a:endParaRPr lang="en-US" altLang="ja-JP" sz="2400" b="0" i="0" dirty="0" smtClean="0">
              <a:effectLst/>
              <a:latin typeface="Verdana" panose="020B0604030504040204" pitchFamily="34" charset="0"/>
            </a:endParaRPr>
          </a:p>
          <a:p>
            <a:r>
              <a:rPr lang="ja-JP" altLang="en-US" sz="2400" b="0" i="0" dirty="0" smtClean="0">
                <a:effectLst/>
                <a:latin typeface="Verdana" panose="020B0604030504040204" pitchFamily="34" charset="0"/>
              </a:rPr>
              <a:t>どういう匂い、どういう音・・・などと、</a:t>
            </a:r>
            <a:endParaRPr lang="en-US" altLang="ja-JP" sz="2400" b="0" i="0" dirty="0" smtClean="0">
              <a:effectLst/>
              <a:latin typeface="Verdana" panose="020B0604030504040204" pitchFamily="34" charset="0"/>
            </a:endParaRPr>
          </a:p>
          <a:p>
            <a:r>
              <a:rPr lang="ja-JP" altLang="en-US" sz="2400" b="0" i="0" dirty="0" smtClean="0">
                <a:effectLst/>
                <a:latin typeface="Verdana" panose="020B0604030504040204" pitchFamily="34" charset="0"/>
              </a:rPr>
              <a:t>五感をすべて使って</a:t>
            </a:r>
            <a:endParaRPr lang="en-US" altLang="ja-JP" sz="2400" b="0" i="0" dirty="0" smtClean="0">
              <a:effectLst/>
              <a:latin typeface="Verdana" panose="020B0604030504040204" pitchFamily="34" charset="0"/>
            </a:endParaRPr>
          </a:p>
          <a:p>
            <a:r>
              <a:rPr lang="ja-JP" altLang="en-US" sz="2400" b="0" i="0" dirty="0" smtClean="0">
                <a:effectLst/>
                <a:latin typeface="Verdana" panose="020B0604030504040204" pitchFamily="34" charset="0"/>
              </a:rPr>
              <a:t>想像した方がうまくいく</a:t>
            </a:r>
            <a:r>
              <a:rPr lang="ja-JP" altLang="en-US" sz="2400" dirty="0" smtClean="0">
                <a:latin typeface="Verdana" panose="020B0604030504040204" pitchFamily="34" charset="0"/>
              </a:rPr>
              <a:t>ので</a:t>
            </a:r>
            <a:r>
              <a:rPr lang="ja-JP" altLang="en-US" sz="2400" dirty="0">
                <a:latin typeface="Verdana" panose="020B0604030504040204" pitchFamily="34" charset="0"/>
              </a:rPr>
              <a:t>す</a:t>
            </a:r>
            <a:r>
              <a:rPr lang="ja-JP" altLang="en-US" sz="2400" b="0" i="0" dirty="0" smtClean="0">
                <a:effectLst/>
                <a:latin typeface="Verdana" panose="020B0604030504040204" pitchFamily="34" charset="0"/>
              </a:rPr>
              <a:t>。</a:t>
            </a:r>
            <a:endParaRPr lang="ja-JP" altLang="en-US" sz="2400" dirty="0"/>
          </a:p>
        </p:txBody>
      </p:sp>
      <p:grpSp>
        <p:nvGrpSpPr>
          <p:cNvPr id="11" name="グループ化 10"/>
          <p:cNvGrpSpPr/>
          <p:nvPr/>
        </p:nvGrpSpPr>
        <p:grpSpPr>
          <a:xfrm>
            <a:off x="0" y="435935"/>
            <a:ext cx="9144000" cy="977230"/>
            <a:chOff x="0" y="435935"/>
            <a:chExt cx="9144000" cy="977230"/>
          </a:xfrm>
        </p:grpSpPr>
        <p:sp>
          <p:nvSpPr>
            <p:cNvPr id="4" name="正方形/長方形 3"/>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498502" y="566449"/>
              <a:ext cx="5304657" cy="707886"/>
            </a:xfrm>
            <a:prstGeom prst="rect">
              <a:avLst/>
            </a:prstGeom>
            <a:noFill/>
          </p:spPr>
          <p:txBody>
            <a:bodyPr wrap="none" rtlCol="0">
              <a:spAutoFit/>
            </a:bodyPr>
            <a:lstStyle/>
            <a:p>
              <a:r>
                <a:rPr lang="ja-JP" altLang="en-US" sz="4000" b="1" dirty="0">
                  <a:solidFill>
                    <a:schemeClr val="bg1"/>
                  </a:solidFill>
                </a:rPr>
                <a:t>３．イメージトレーニング</a:t>
              </a:r>
            </a:p>
          </p:txBody>
        </p:sp>
      </p:grpSp>
      <p:grpSp>
        <p:nvGrpSpPr>
          <p:cNvPr id="12" name="グループ化 11"/>
          <p:cNvGrpSpPr/>
          <p:nvPr/>
        </p:nvGrpSpPr>
        <p:grpSpPr>
          <a:xfrm>
            <a:off x="422031" y="1678075"/>
            <a:ext cx="8291321" cy="646331"/>
            <a:chOff x="422031" y="1678075"/>
            <a:chExt cx="8291321" cy="646331"/>
          </a:xfrm>
        </p:grpSpPr>
        <p:sp>
          <p:nvSpPr>
            <p:cNvPr id="2" name="テキスト ボックス 1"/>
            <p:cNvSpPr txBox="1"/>
            <p:nvPr/>
          </p:nvSpPr>
          <p:spPr>
            <a:xfrm>
              <a:off x="422031" y="1678075"/>
              <a:ext cx="2678938" cy="646331"/>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ja-JP" altLang="en-US" sz="3600" dirty="0">
                  <a:solidFill>
                    <a:sysClr val="windowText" lastClr="000000"/>
                  </a:solidFill>
                  <a:latin typeface="Verdana" panose="020B0604030504040204" pitchFamily="34" charset="0"/>
                </a:rPr>
                <a:t>外的イメージ</a:t>
              </a:r>
              <a:endParaRPr kumimoji="1" lang="ja-JP" altLang="en-US" sz="3600" dirty="0">
                <a:solidFill>
                  <a:sysClr val="windowText" lastClr="000000"/>
                </a:solidFill>
              </a:endParaRPr>
            </a:p>
          </p:txBody>
        </p:sp>
        <p:sp>
          <p:nvSpPr>
            <p:cNvPr id="7" name="テキスト ボックス 6"/>
            <p:cNvSpPr txBox="1"/>
            <p:nvPr/>
          </p:nvSpPr>
          <p:spPr>
            <a:xfrm>
              <a:off x="3235570" y="1739630"/>
              <a:ext cx="5477782" cy="523220"/>
            </a:xfrm>
            <a:prstGeom prst="rect">
              <a:avLst/>
            </a:prstGeom>
            <a:noFill/>
          </p:spPr>
          <p:txBody>
            <a:bodyPr wrap="none" rtlCol="0">
              <a:spAutoFit/>
            </a:bodyPr>
            <a:lstStyle/>
            <a:p>
              <a:r>
                <a:rPr lang="ja-JP" altLang="en-US" sz="2800" dirty="0">
                  <a:latin typeface="Verdana" panose="020B0604030504040204" pitchFamily="34" charset="0"/>
                </a:rPr>
                <a:t>外から、あるいは上から自分を見る</a:t>
              </a:r>
              <a:endParaRPr kumimoji="1" lang="ja-JP" altLang="en-US" sz="2800" dirty="0"/>
            </a:p>
          </p:txBody>
        </p:sp>
      </p:grpSp>
      <p:grpSp>
        <p:nvGrpSpPr>
          <p:cNvPr id="14" name="グループ化 13"/>
          <p:cNvGrpSpPr/>
          <p:nvPr/>
        </p:nvGrpSpPr>
        <p:grpSpPr>
          <a:xfrm>
            <a:off x="422031" y="2485257"/>
            <a:ext cx="5785828" cy="647244"/>
            <a:chOff x="422031" y="2485257"/>
            <a:chExt cx="5785828" cy="647244"/>
          </a:xfrm>
        </p:grpSpPr>
        <p:sp>
          <p:nvSpPr>
            <p:cNvPr id="6" name="テキスト ボックス 5"/>
            <p:cNvSpPr txBox="1"/>
            <p:nvPr/>
          </p:nvSpPr>
          <p:spPr>
            <a:xfrm>
              <a:off x="422031" y="2486170"/>
              <a:ext cx="2678938" cy="646331"/>
            </a:xfrm>
            <a:prstGeom prst="rect">
              <a:avLst/>
            </a:prstGeom>
            <a:solidFill>
              <a:schemeClr val="accent5">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ja-JP" altLang="en-US" sz="3600" dirty="0">
                  <a:solidFill>
                    <a:sysClr val="windowText" lastClr="000000"/>
                  </a:solidFill>
                  <a:latin typeface="Verdana" panose="020B0604030504040204" pitchFamily="34" charset="0"/>
                </a:rPr>
                <a:t>内的イメージ</a:t>
              </a:r>
              <a:endParaRPr kumimoji="1" lang="ja-JP" altLang="en-US" sz="3600" dirty="0">
                <a:solidFill>
                  <a:sysClr val="windowText" lastClr="000000"/>
                </a:solidFill>
              </a:endParaRPr>
            </a:p>
          </p:txBody>
        </p:sp>
        <p:sp>
          <p:nvSpPr>
            <p:cNvPr id="8" name="テキスト ボックス 7"/>
            <p:cNvSpPr txBox="1"/>
            <p:nvPr/>
          </p:nvSpPr>
          <p:spPr>
            <a:xfrm>
              <a:off x="3235570" y="2485257"/>
              <a:ext cx="2972289" cy="523220"/>
            </a:xfrm>
            <a:prstGeom prst="rect">
              <a:avLst/>
            </a:prstGeom>
            <a:noFill/>
          </p:spPr>
          <p:txBody>
            <a:bodyPr wrap="none" rtlCol="0">
              <a:spAutoFit/>
            </a:bodyPr>
            <a:lstStyle/>
            <a:p>
              <a:r>
                <a:rPr lang="ja-JP" altLang="en-US" sz="2800" dirty="0">
                  <a:latin typeface="Verdana" panose="020B0604030504040204" pitchFamily="34" charset="0"/>
                </a:rPr>
                <a:t>自分の視線で見る</a:t>
              </a:r>
              <a:endParaRPr kumimoji="1" lang="ja-JP" altLang="en-US" sz="2800" dirty="0"/>
            </a:p>
          </p:txBody>
        </p:sp>
      </p:grpSp>
      <p:sp>
        <p:nvSpPr>
          <p:cNvPr id="9" name="テキスト ボックス 8"/>
          <p:cNvSpPr txBox="1"/>
          <p:nvPr/>
        </p:nvSpPr>
        <p:spPr>
          <a:xfrm>
            <a:off x="422031" y="3769270"/>
            <a:ext cx="3876382" cy="830997"/>
          </a:xfrm>
          <a:prstGeom prst="rect">
            <a:avLst/>
          </a:prstGeom>
          <a:noFill/>
        </p:spPr>
        <p:txBody>
          <a:bodyPr wrap="none" rtlCol="0">
            <a:spAutoFit/>
          </a:bodyPr>
          <a:lstStyle/>
          <a:p>
            <a:r>
              <a:rPr lang="ja-JP" altLang="en-US" sz="2400" b="1" dirty="0" smtClean="0">
                <a:solidFill>
                  <a:srgbClr val="C00000"/>
                </a:solidFill>
                <a:latin typeface="Verdana" panose="020B0604030504040204" pitchFamily="34" charset="0"/>
              </a:rPr>
              <a:t>ミスユニバースにおける</a:t>
            </a:r>
            <a:endParaRPr lang="en-US" altLang="ja-JP" sz="2400" b="1" dirty="0" smtClean="0">
              <a:solidFill>
                <a:srgbClr val="C00000"/>
              </a:solidFill>
              <a:latin typeface="Verdana" panose="020B0604030504040204" pitchFamily="34" charset="0"/>
            </a:endParaRPr>
          </a:p>
          <a:p>
            <a:r>
              <a:rPr lang="ja-JP" altLang="en-US" sz="2400" b="1" dirty="0" smtClean="0">
                <a:solidFill>
                  <a:srgbClr val="C00000"/>
                </a:solidFill>
                <a:latin typeface="Verdana" panose="020B0604030504040204" pitchFamily="34" charset="0"/>
              </a:rPr>
              <a:t>成功</a:t>
            </a:r>
            <a:r>
              <a:rPr lang="ja-JP" altLang="en-US" sz="2400" b="1" dirty="0">
                <a:solidFill>
                  <a:srgbClr val="C00000"/>
                </a:solidFill>
                <a:latin typeface="Verdana" panose="020B0604030504040204" pitchFamily="34" charset="0"/>
              </a:rPr>
              <a:t>イメージを持ちたい時</a:t>
            </a:r>
            <a:r>
              <a:rPr lang="ja-JP" altLang="en-US" sz="2400" b="1" dirty="0" smtClean="0">
                <a:solidFill>
                  <a:srgbClr val="C00000"/>
                </a:solidFill>
                <a:latin typeface="Verdana" panose="020B0604030504040204" pitchFamily="34" charset="0"/>
              </a:rPr>
              <a:t>は</a:t>
            </a:r>
            <a:endParaRPr kumimoji="1" lang="ja-JP" altLang="en-US" sz="2400" b="1" dirty="0">
              <a:solidFill>
                <a:srgbClr val="C00000"/>
              </a:solidFill>
            </a:endParaRPr>
          </a:p>
        </p:txBody>
      </p:sp>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4882">
            <a:off x="5284827" y="3621640"/>
            <a:ext cx="3445805" cy="25843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動作設定ボタン: 進む/次へ 1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1291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0" y="435935"/>
            <a:ext cx="9144000" cy="977230"/>
            <a:chOff x="0" y="435935"/>
            <a:chExt cx="9144000" cy="977230"/>
          </a:xfrm>
        </p:grpSpPr>
        <p:sp>
          <p:nvSpPr>
            <p:cNvPr id="4" name="正方形/長方形 3"/>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498502" y="566449"/>
              <a:ext cx="3246402" cy="707886"/>
            </a:xfrm>
            <a:prstGeom prst="rect">
              <a:avLst/>
            </a:prstGeom>
            <a:noFill/>
          </p:spPr>
          <p:txBody>
            <a:bodyPr wrap="none" rtlCol="0">
              <a:spAutoFit/>
            </a:bodyPr>
            <a:lstStyle/>
            <a:p>
              <a:r>
                <a:rPr lang="ja-JP" altLang="en-US" sz="4000" b="1" dirty="0">
                  <a:solidFill>
                    <a:schemeClr val="bg1"/>
                  </a:solidFill>
                </a:rPr>
                <a:t>５．プラス思考</a:t>
              </a:r>
            </a:p>
          </p:txBody>
        </p:sp>
      </p:grpSp>
      <p:pic>
        <p:nvPicPr>
          <p:cNvPr id="6" name="Picture 2" descr="C:\Users\藤井麻美\Desktop\イラスト素材\body_brain_nou.png"/>
          <p:cNvPicPr>
            <a:picLocks noChangeAspect="1" noChangeArrowheads="1"/>
          </p:cNvPicPr>
          <p:nvPr/>
        </p:nvPicPr>
        <p:blipFill>
          <a:blip r:embed="rId3" cstate="print"/>
          <a:srcRect/>
          <a:stretch>
            <a:fillRect/>
          </a:stretch>
        </p:blipFill>
        <p:spPr bwMode="auto">
          <a:xfrm>
            <a:off x="724906" y="3354163"/>
            <a:ext cx="3421348" cy="3164747"/>
          </a:xfrm>
          <a:prstGeom prst="rect">
            <a:avLst/>
          </a:prstGeom>
          <a:noFill/>
        </p:spPr>
      </p:pic>
      <p:grpSp>
        <p:nvGrpSpPr>
          <p:cNvPr id="3" name="グループ化 2"/>
          <p:cNvGrpSpPr/>
          <p:nvPr/>
        </p:nvGrpSpPr>
        <p:grpSpPr>
          <a:xfrm>
            <a:off x="797213" y="1552905"/>
            <a:ext cx="7622600" cy="1757465"/>
            <a:chOff x="797213" y="1552905"/>
            <a:chExt cx="7622600" cy="1757465"/>
          </a:xfrm>
        </p:grpSpPr>
        <p:sp>
          <p:nvSpPr>
            <p:cNvPr id="10" name="角丸四角形 9"/>
            <p:cNvSpPr/>
            <p:nvPr/>
          </p:nvSpPr>
          <p:spPr>
            <a:xfrm>
              <a:off x="797213" y="1552905"/>
              <a:ext cx="7622600" cy="17574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192180" y="1666618"/>
              <a:ext cx="6957354" cy="1600438"/>
            </a:xfrm>
            <a:prstGeom prst="rect">
              <a:avLst/>
            </a:prstGeom>
            <a:noFill/>
          </p:spPr>
          <p:txBody>
            <a:bodyPr wrap="none" rtlCol="0">
              <a:spAutoFit/>
            </a:bodyPr>
            <a:lstStyle/>
            <a:p>
              <a:pPr algn="ctr"/>
              <a:r>
                <a:rPr lang="ja-JP" altLang="en-US" sz="4400" dirty="0" smtClean="0"/>
                <a:t>ポジティブ</a:t>
              </a:r>
              <a:r>
                <a:rPr lang="ja-JP" altLang="en-US" sz="5400" dirty="0" smtClean="0">
                  <a:solidFill>
                    <a:srgbClr val="C00000"/>
                  </a:solidFill>
                </a:rPr>
                <a:t>思考</a:t>
              </a:r>
              <a:r>
                <a:rPr lang="ja-JP" altLang="en-US" sz="4400" dirty="0" smtClean="0"/>
                <a:t>であること</a:t>
              </a:r>
              <a:r>
                <a:rPr lang="ja-JP" altLang="en-US" sz="4400" dirty="0" smtClean="0"/>
                <a:t>が</a:t>
              </a:r>
              <a:endParaRPr lang="en-US" altLang="ja-JP" sz="4400" dirty="0" smtClean="0"/>
            </a:p>
            <a:p>
              <a:pPr algn="ctr"/>
              <a:r>
                <a:rPr lang="ja-JP" altLang="en-US" sz="4400" dirty="0" smtClean="0"/>
                <a:t>成功</a:t>
              </a:r>
              <a:r>
                <a:rPr lang="ja-JP" altLang="en-US" sz="4400" dirty="0" smtClean="0"/>
                <a:t>確率を高める</a:t>
              </a:r>
              <a:endParaRPr kumimoji="1" lang="ja-JP" altLang="en-US" sz="4400" dirty="0"/>
            </a:p>
          </p:txBody>
        </p:sp>
      </p:grpSp>
      <p:grpSp>
        <p:nvGrpSpPr>
          <p:cNvPr id="11" name="グループ化 10"/>
          <p:cNvGrpSpPr/>
          <p:nvPr/>
        </p:nvGrpSpPr>
        <p:grpSpPr>
          <a:xfrm>
            <a:off x="4245675" y="3844694"/>
            <a:ext cx="4067359" cy="2357899"/>
            <a:chOff x="4245675" y="3844694"/>
            <a:chExt cx="4067359" cy="2357899"/>
          </a:xfrm>
        </p:grpSpPr>
        <p:sp>
          <p:nvSpPr>
            <p:cNvPr id="8" name="星 12 7"/>
            <p:cNvSpPr/>
            <p:nvPr/>
          </p:nvSpPr>
          <p:spPr>
            <a:xfrm rot="574209">
              <a:off x="4245675" y="3844694"/>
              <a:ext cx="4002581" cy="2357899"/>
            </a:xfrm>
            <a:prstGeom prst="star1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9" name="テキスト ボックス 8"/>
            <p:cNvSpPr txBox="1"/>
            <p:nvPr/>
          </p:nvSpPr>
          <p:spPr>
            <a:xfrm rot="946572">
              <a:off x="4249631" y="4329828"/>
              <a:ext cx="4063403" cy="1323439"/>
            </a:xfrm>
            <a:prstGeom prst="rect">
              <a:avLst/>
            </a:prstGeom>
            <a:noFill/>
          </p:spPr>
          <p:txBody>
            <a:bodyPr wrap="square" rtlCol="0">
              <a:spAutoFit/>
            </a:bodyPr>
            <a:lstStyle/>
            <a:p>
              <a:pPr algn="ctr"/>
              <a:r>
                <a:rPr lang="ja-JP" altLang="en-US" sz="4000" b="1" dirty="0" smtClean="0"/>
                <a:t>常に</a:t>
              </a:r>
              <a:endParaRPr lang="en-US" altLang="ja-JP" sz="4000" b="1" dirty="0" smtClean="0"/>
            </a:p>
            <a:p>
              <a:pPr algn="ctr"/>
              <a:r>
                <a:rPr kumimoji="1" lang="ja-JP" altLang="en-US" sz="4000" b="1" dirty="0" smtClean="0">
                  <a:solidFill>
                    <a:srgbClr val="C00000"/>
                  </a:solidFill>
                </a:rPr>
                <a:t>ポジティブ</a:t>
              </a:r>
              <a:r>
                <a:rPr kumimoji="1" lang="ja-JP" altLang="en-US" sz="4000" b="1" dirty="0" smtClean="0">
                  <a:solidFill>
                    <a:srgbClr val="C00000"/>
                  </a:solidFill>
                </a:rPr>
                <a:t>で</a:t>
              </a:r>
              <a:r>
                <a:rPr kumimoji="1" lang="en-US" altLang="ja-JP" sz="4000" b="1" dirty="0" smtClean="0">
                  <a:solidFill>
                    <a:srgbClr val="C00000"/>
                  </a:solidFill>
                </a:rPr>
                <a:t>‼</a:t>
              </a:r>
              <a:endParaRPr kumimoji="1" lang="ja-JP" altLang="en-US" sz="4000" b="1" dirty="0">
                <a:solidFill>
                  <a:srgbClr val="C00000"/>
                </a:solidFill>
              </a:endParaRPr>
            </a:p>
          </p:txBody>
        </p:sp>
      </p:grpSp>
      <p:sp>
        <p:nvSpPr>
          <p:cNvPr id="12" name="動作設定ボタン: 進む/次へ 11">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0415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0" y="435935"/>
            <a:ext cx="9144000" cy="977230"/>
            <a:chOff x="0" y="435935"/>
            <a:chExt cx="9144000" cy="977230"/>
          </a:xfrm>
        </p:grpSpPr>
        <p:sp>
          <p:nvSpPr>
            <p:cNvPr id="4" name="正方形/長方形 3"/>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03788" y="632162"/>
              <a:ext cx="8736425" cy="646331"/>
            </a:xfrm>
            <a:prstGeom prst="rect">
              <a:avLst/>
            </a:prstGeom>
            <a:noFill/>
          </p:spPr>
          <p:txBody>
            <a:bodyPr wrap="square" rtlCol="0">
              <a:spAutoFit/>
            </a:bodyPr>
            <a:lstStyle/>
            <a:p>
              <a:pPr algn="ctr"/>
              <a:r>
                <a:rPr lang="ja-JP" altLang="en-US" sz="3600" dirty="0">
                  <a:solidFill>
                    <a:schemeClr val="bg1"/>
                  </a:solidFill>
                </a:rPr>
                <a:t>ハッピーでいることは才能ではなくスキル</a:t>
              </a:r>
            </a:p>
          </p:txBody>
        </p:sp>
      </p:grpSp>
      <p:pic>
        <p:nvPicPr>
          <p:cNvPr id="6" name="Picture 2" descr="C:\Users\藤井麻美\Desktop\イラスト素材\body_brain_nou.png"/>
          <p:cNvPicPr>
            <a:picLocks noChangeAspect="1" noChangeArrowheads="1"/>
          </p:cNvPicPr>
          <p:nvPr/>
        </p:nvPicPr>
        <p:blipFill>
          <a:blip r:embed="rId3" cstate="print"/>
          <a:srcRect/>
          <a:stretch>
            <a:fillRect/>
          </a:stretch>
        </p:blipFill>
        <p:spPr bwMode="auto">
          <a:xfrm>
            <a:off x="253465" y="1783624"/>
            <a:ext cx="3454517" cy="3195428"/>
          </a:xfrm>
          <a:prstGeom prst="rect">
            <a:avLst/>
          </a:prstGeom>
          <a:noFill/>
        </p:spPr>
      </p:pic>
      <p:grpSp>
        <p:nvGrpSpPr>
          <p:cNvPr id="3" name="グループ化 2"/>
          <p:cNvGrpSpPr/>
          <p:nvPr/>
        </p:nvGrpSpPr>
        <p:grpSpPr>
          <a:xfrm>
            <a:off x="3384585" y="1492555"/>
            <a:ext cx="5124534" cy="1706293"/>
            <a:chOff x="3606228" y="1568782"/>
            <a:chExt cx="4212404" cy="1477361"/>
          </a:xfrm>
          <a:solidFill>
            <a:schemeClr val="accent5">
              <a:lumMod val="20000"/>
              <a:lumOff val="80000"/>
            </a:schemeClr>
          </a:solidFill>
        </p:grpSpPr>
        <p:sp>
          <p:nvSpPr>
            <p:cNvPr id="8" name="雲形吹き出し 7"/>
            <p:cNvSpPr/>
            <p:nvPr/>
          </p:nvSpPr>
          <p:spPr>
            <a:xfrm>
              <a:off x="3606228" y="1568782"/>
              <a:ext cx="4212404" cy="1477361"/>
            </a:xfrm>
            <a:prstGeom prst="cloud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4634152" y="1805830"/>
              <a:ext cx="2422390" cy="932689"/>
            </a:xfrm>
            <a:prstGeom prst="rect">
              <a:avLst/>
            </a:prstGeom>
            <a:noFill/>
            <a:ln>
              <a:noFill/>
            </a:ln>
          </p:spPr>
          <p:txBody>
            <a:bodyPr wrap="square" rtlCol="0">
              <a:spAutoFit/>
            </a:bodyPr>
            <a:lstStyle/>
            <a:p>
              <a:r>
                <a:rPr lang="ja-JP" altLang="en-US" sz="3200" dirty="0"/>
                <a:t>人は１日６万</a:t>
              </a:r>
              <a:r>
                <a:rPr lang="ja-JP" altLang="en-US" sz="3200" dirty="0" smtClean="0"/>
                <a:t>の</a:t>
              </a:r>
              <a:endParaRPr lang="en-US" altLang="ja-JP" sz="3200" dirty="0" smtClean="0"/>
            </a:p>
            <a:p>
              <a:r>
                <a:rPr lang="ja-JP" altLang="en-US" sz="3200" dirty="0" smtClean="0"/>
                <a:t>物事</a:t>
              </a:r>
              <a:r>
                <a:rPr lang="ja-JP" altLang="en-US" sz="3200" dirty="0"/>
                <a:t>を考える</a:t>
              </a:r>
              <a:endParaRPr kumimoji="1" lang="ja-JP" altLang="en-US" sz="3200" dirty="0"/>
            </a:p>
          </p:txBody>
        </p:sp>
      </p:grpSp>
      <p:grpSp>
        <p:nvGrpSpPr>
          <p:cNvPr id="12" name="グループ化 11"/>
          <p:cNvGrpSpPr/>
          <p:nvPr/>
        </p:nvGrpSpPr>
        <p:grpSpPr>
          <a:xfrm>
            <a:off x="4635090" y="3348236"/>
            <a:ext cx="3649463" cy="1826186"/>
            <a:chOff x="4635090" y="3348236"/>
            <a:chExt cx="3649463" cy="1826186"/>
          </a:xfrm>
        </p:grpSpPr>
        <p:sp>
          <p:nvSpPr>
            <p:cNvPr id="7" name="星 12 6"/>
            <p:cNvSpPr/>
            <p:nvPr/>
          </p:nvSpPr>
          <p:spPr>
            <a:xfrm>
              <a:off x="4635090" y="3348236"/>
              <a:ext cx="3649463" cy="1826186"/>
            </a:xfrm>
            <a:prstGeom prst="star1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4912762" y="3534180"/>
              <a:ext cx="3094117" cy="1323439"/>
            </a:xfrm>
            <a:prstGeom prst="rect">
              <a:avLst/>
            </a:prstGeom>
            <a:noFill/>
          </p:spPr>
          <p:txBody>
            <a:bodyPr wrap="none" rtlCol="0">
              <a:spAutoFit/>
            </a:bodyPr>
            <a:lstStyle/>
            <a:p>
              <a:pPr algn="ctr"/>
              <a:r>
                <a:rPr lang="en-US" altLang="ja-JP" sz="4400" b="1" dirty="0" smtClean="0">
                  <a:solidFill>
                    <a:srgbClr val="C00000"/>
                  </a:solidFill>
                </a:rPr>
                <a:t>80</a:t>
              </a:r>
              <a:r>
                <a:rPr lang="ja-JP" altLang="en-US" sz="4400" b="1" dirty="0" smtClean="0">
                  <a:solidFill>
                    <a:srgbClr val="C00000"/>
                  </a:solidFill>
                </a:rPr>
                <a:t>％</a:t>
              </a:r>
              <a:r>
                <a:rPr lang="ja-JP" altLang="en-US" sz="3600" b="1" dirty="0" smtClean="0"/>
                <a:t>は</a:t>
              </a:r>
              <a:endParaRPr lang="en-US" altLang="ja-JP" sz="3600" b="1" dirty="0" smtClean="0"/>
            </a:p>
            <a:p>
              <a:pPr algn="ctr"/>
              <a:r>
                <a:rPr lang="ja-JP" altLang="en-US" sz="3600" b="1" dirty="0" smtClean="0"/>
                <a:t>ネ</a:t>
              </a:r>
              <a:r>
                <a:rPr kumimoji="1" lang="ja-JP" altLang="en-US" sz="3600" b="1" dirty="0" smtClean="0"/>
                <a:t>ガティブ</a:t>
              </a:r>
              <a:r>
                <a:rPr kumimoji="1" lang="ja-JP" altLang="en-US" sz="3600" b="1" dirty="0" smtClean="0"/>
                <a:t>思考</a:t>
              </a:r>
              <a:endParaRPr kumimoji="1" lang="ja-JP" altLang="en-US" sz="3600" b="1" dirty="0"/>
            </a:p>
          </p:txBody>
        </p:sp>
      </p:grpSp>
      <p:sp>
        <p:nvSpPr>
          <p:cNvPr id="11" name="テキスト ボックス 10"/>
          <p:cNvSpPr txBox="1"/>
          <p:nvPr/>
        </p:nvSpPr>
        <p:spPr>
          <a:xfrm>
            <a:off x="649388" y="5360366"/>
            <a:ext cx="7774885" cy="954107"/>
          </a:xfrm>
          <a:prstGeom prst="rect">
            <a:avLst/>
          </a:prstGeom>
          <a:solidFill>
            <a:srgbClr val="FFEBEB"/>
          </a:solidFill>
        </p:spPr>
        <p:txBody>
          <a:bodyPr wrap="none" rtlCol="0">
            <a:spAutoFit/>
          </a:bodyPr>
          <a:lstStyle/>
          <a:p>
            <a:r>
              <a:rPr lang="ja-JP" altLang="en-US" sz="2800" dirty="0"/>
              <a:t>ポジティブなマインドを持つには</a:t>
            </a:r>
            <a:r>
              <a:rPr lang="ja-JP" altLang="en-US" sz="2800" dirty="0" smtClean="0"/>
              <a:t>、</a:t>
            </a:r>
            <a:endParaRPr lang="en-US" altLang="ja-JP" sz="2800" dirty="0" smtClean="0"/>
          </a:p>
          <a:p>
            <a:r>
              <a:rPr lang="ja-JP" altLang="en-US" sz="2800" dirty="0" smtClean="0"/>
              <a:t>食生活</a:t>
            </a:r>
            <a:r>
              <a:rPr lang="ja-JP" altLang="en-US" sz="2800" dirty="0"/>
              <a:t>や姿勢を変えるなどのトレーニングが</a:t>
            </a:r>
            <a:r>
              <a:rPr lang="ja-JP" altLang="en-US" sz="2800" dirty="0" smtClean="0"/>
              <a:t>必要</a:t>
            </a:r>
            <a:r>
              <a:rPr lang="en-US" altLang="ja-JP" sz="2800" dirty="0" smtClean="0"/>
              <a:t>‼</a:t>
            </a:r>
            <a:endParaRPr kumimoji="1" lang="ja-JP" altLang="en-US" sz="2800" dirty="0"/>
          </a:p>
        </p:txBody>
      </p:sp>
      <p:sp>
        <p:nvSpPr>
          <p:cNvPr id="13" name="動作設定ボタン: 進む/次へ 12">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2180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p:cNvGrpSpPr/>
          <p:nvPr/>
        </p:nvGrpSpPr>
        <p:grpSpPr>
          <a:xfrm>
            <a:off x="345558" y="2229937"/>
            <a:ext cx="5674359" cy="3027104"/>
            <a:chOff x="345558" y="2229937"/>
            <a:chExt cx="5674359" cy="3027104"/>
          </a:xfrm>
        </p:grpSpPr>
        <p:sp>
          <p:nvSpPr>
            <p:cNvPr id="11" name="二等辺三角形 10"/>
            <p:cNvSpPr/>
            <p:nvPr/>
          </p:nvSpPr>
          <p:spPr>
            <a:xfrm rot="5570935">
              <a:off x="4995329" y="3365256"/>
              <a:ext cx="653142" cy="139603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p:cNvGrpSpPr/>
            <p:nvPr/>
          </p:nvGrpSpPr>
          <p:grpSpPr>
            <a:xfrm>
              <a:off x="345558" y="2229937"/>
              <a:ext cx="5184950" cy="3027104"/>
              <a:chOff x="345558" y="2229937"/>
              <a:chExt cx="5184950" cy="3027104"/>
            </a:xfrm>
          </p:grpSpPr>
          <p:sp>
            <p:nvSpPr>
              <p:cNvPr id="10" name="円/楕円 9"/>
              <p:cNvSpPr/>
              <p:nvPr/>
            </p:nvSpPr>
            <p:spPr>
              <a:xfrm>
                <a:off x="345558" y="2229937"/>
                <a:ext cx="5184950" cy="3027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554632" y="3089373"/>
                <a:ext cx="4817076" cy="1323439"/>
              </a:xfrm>
              <a:prstGeom prst="rect">
                <a:avLst/>
              </a:prstGeom>
              <a:noFill/>
            </p:spPr>
            <p:txBody>
              <a:bodyPr wrap="square" rtlCol="0">
                <a:spAutoFit/>
              </a:bodyPr>
              <a:lstStyle/>
              <a:p>
                <a:r>
                  <a:rPr lang="ja-JP" altLang="en-US" sz="4000" dirty="0" smtClean="0"/>
                  <a:t>自分にかける言葉に</a:t>
                </a:r>
                <a:endParaRPr lang="en-US" altLang="ja-JP" sz="4000" dirty="0" smtClean="0"/>
              </a:p>
              <a:p>
                <a:r>
                  <a:rPr lang="ja-JP" altLang="en-US" sz="4000" dirty="0" smtClean="0"/>
                  <a:t>気を付ける。</a:t>
                </a:r>
                <a:endParaRPr lang="en-US" altLang="ja-JP" sz="4000" dirty="0" smtClean="0"/>
              </a:p>
            </p:txBody>
          </p:sp>
        </p:grpSp>
      </p:grpSp>
      <p:grpSp>
        <p:nvGrpSpPr>
          <p:cNvPr id="13" name="グループ化 12"/>
          <p:cNvGrpSpPr/>
          <p:nvPr/>
        </p:nvGrpSpPr>
        <p:grpSpPr>
          <a:xfrm>
            <a:off x="0" y="435935"/>
            <a:ext cx="9144000" cy="977230"/>
            <a:chOff x="0" y="435935"/>
            <a:chExt cx="9144000" cy="977230"/>
          </a:xfrm>
        </p:grpSpPr>
        <p:sp>
          <p:nvSpPr>
            <p:cNvPr id="4" name="正方形/長方形 3"/>
            <p:cNvSpPr/>
            <p:nvPr/>
          </p:nvSpPr>
          <p:spPr>
            <a:xfrm>
              <a:off x="0" y="435935"/>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498502" y="566449"/>
              <a:ext cx="3526928" cy="707886"/>
            </a:xfrm>
            <a:prstGeom prst="rect">
              <a:avLst/>
            </a:prstGeom>
            <a:noFill/>
          </p:spPr>
          <p:txBody>
            <a:bodyPr wrap="none" rtlCol="0">
              <a:spAutoFit/>
            </a:bodyPr>
            <a:lstStyle/>
            <a:p>
              <a:r>
                <a:rPr lang="ja-JP" altLang="en-US" sz="4000" b="1" dirty="0">
                  <a:solidFill>
                    <a:schemeClr val="bg1"/>
                  </a:solidFill>
                </a:rPr>
                <a:t>６．セルフトーク</a:t>
              </a:r>
            </a:p>
          </p:txBody>
        </p:sp>
      </p:grpSp>
      <p:sp>
        <p:nvSpPr>
          <p:cNvPr id="2" name="テキスト ボックス 1"/>
          <p:cNvSpPr txBox="1"/>
          <p:nvPr/>
        </p:nvSpPr>
        <p:spPr>
          <a:xfrm>
            <a:off x="322926" y="1452574"/>
            <a:ext cx="6805068" cy="646331"/>
          </a:xfrm>
          <a:prstGeom prst="rect">
            <a:avLst/>
          </a:prstGeom>
          <a:noFill/>
        </p:spPr>
        <p:txBody>
          <a:bodyPr wrap="none" rtlCol="0">
            <a:spAutoFit/>
          </a:bodyPr>
          <a:lstStyle/>
          <a:p>
            <a:r>
              <a:rPr lang="ja-JP" altLang="en-US" sz="3600" dirty="0"/>
              <a:t>人間の心は言葉によって変化する</a:t>
            </a:r>
            <a:endParaRPr kumimoji="1" lang="ja-JP" altLang="en-US" sz="3600" dirty="0"/>
          </a:p>
        </p:txBody>
      </p:sp>
      <p:sp>
        <p:nvSpPr>
          <p:cNvPr id="6" name="テキスト ボックス 5"/>
          <p:cNvSpPr txBox="1"/>
          <p:nvPr/>
        </p:nvSpPr>
        <p:spPr>
          <a:xfrm>
            <a:off x="876685" y="5843985"/>
            <a:ext cx="1497526" cy="6463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ja-JP" altLang="en-US" sz="3600" dirty="0">
                <a:solidFill>
                  <a:sysClr val="windowText" lastClr="000000"/>
                </a:solidFill>
              </a:rPr>
              <a:t>認める</a:t>
            </a:r>
            <a:endParaRPr kumimoji="1" lang="ja-JP" altLang="en-US" sz="3600" dirty="0">
              <a:solidFill>
                <a:sysClr val="windowText" lastClr="000000"/>
              </a:solidFill>
            </a:endParaRPr>
          </a:p>
        </p:txBody>
      </p:sp>
      <p:sp>
        <p:nvSpPr>
          <p:cNvPr id="7" name="テキスト ボックス 6"/>
          <p:cNvSpPr txBox="1"/>
          <p:nvPr/>
        </p:nvSpPr>
        <p:spPr>
          <a:xfrm>
            <a:off x="2575343" y="5843985"/>
            <a:ext cx="1497526" cy="6463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ja-JP" altLang="en-US" sz="3600" dirty="0" smtClean="0">
                <a:solidFill>
                  <a:sysClr val="windowText" lastClr="000000"/>
                </a:solidFill>
              </a:rPr>
              <a:t>褒める</a:t>
            </a:r>
            <a:endParaRPr kumimoji="1" lang="ja-JP" altLang="en-US" sz="3600" dirty="0">
              <a:solidFill>
                <a:sysClr val="windowText" lastClr="000000"/>
              </a:solidFill>
            </a:endParaRPr>
          </a:p>
        </p:txBody>
      </p:sp>
      <p:sp>
        <p:nvSpPr>
          <p:cNvPr id="8" name="テキスト ボックス 7"/>
          <p:cNvSpPr txBox="1"/>
          <p:nvPr/>
        </p:nvSpPr>
        <p:spPr>
          <a:xfrm>
            <a:off x="4274001" y="5843985"/>
            <a:ext cx="1951175" cy="6463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ja-JP" altLang="en-US" sz="3600" dirty="0" smtClean="0">
                <a:solidFill>
                  <a:sysClr val="windowText" lastClr="000000"/>
                </a:solidFill>
              </a:rPr>
              <a:t>肯定す</a:t>
            </a:r>
            <a:r>
              <a:rPr lang="ja-JP" altLang="en-US" sz="3600" dirty="0">
                <a:solidFill>
                  <a:sysClr val="windowText" lastClr="000000"/>
                </a:solidFill>
              </a:rPr>
              <a:t>る</a:t>
            </a:r>
            <a:endParaRPr kumimoji="1" lang="ja-JP" altLang="en-US" sz="3600" dirty="0">
              <a:solidFill>
                <a:sysClr val="windowText" lastClr="000000"/>
              </a:solidFill>
            </a:endParaRPr>
          </a:p>
        </p:txBody>
      </p:sp>
      <p:sp>
        <p:nvSpPr>
          <p:cNvPr id="9" name="テキスト ボックス 8"/>
          <p:cNvSpPr txBox="1"/>
          <p:nvPr/>
        </p:nvSpPr>
        <p:spPr>
          <a:xfrm>
            <a:off x="6426309" y="5843985"/>
            <a:ext cx="1951175" cy="6463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ja-JP" altLang="en-US" sz="3600" dirty="0" smtClean="0">
                <a:solidFill>
                  <a:sysClr val="windowText" lastClr="000000"/>
                </a:solidFill>
              </a:rPr>
              <a:t>賛成する</a:t>
            </a:r>
            <a:endParaRPr kumimoji="1" lang="ja-JP" altLang="en-US" sz="3600" dirty="0">
              <a:solidFill>
                <a:sysClr val="windowText" lastClr="000000"/>
              </a:solidFill>
            </a:endParaRPr>
          </a:p>
        </p:txBody>
      </p:sp>
      <p:grpSp>
        <p:nvGrpSpPr>
          <p:cNvPr id="17" name="グループ化 16"/>
          <p:cNvGrpSpPr/>
          <p:nvPr/>
        </p:nvGrpSpPr>
        <p:grpSpPr>
          <a:xfrm>
            <a:off x="5503683" y="1825698"/>
            <a:ext cx="3380597" cy="3795037"/>
            <a:chOff x="5503683" y="1825698"/>
            <a:chExt cx="3380597" cy="3795037"/>
          </a:xfrm>
        </p:grpSpPr>
        <p:pic>
          <p:nvPicPr>
            <p:cNvPr id="2050" name="Picture 2" descr="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3683" y="2372113"/>
              <a:ext cx="3248622" cy="324862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グループ化 15"/>
            <p:cNvGrpSpPr/>
            <p:nvPr/>
          </p:nvGrpSpPr>
          <p:grpSpPr>
            <a:xfrm>
              <a:off x="7619152" y="1825698"/>
              <a:ext cx="1265128" cy="1272308"/>
              <a:chOff x="7619152" y="1825698"/>
              <a:chExt cx="1265128" cy="1272308"/>
            </a:xfrm>
          </p:grpSpPr>
          <p:pic>
            <p:nvPicPr>
              <p:cNvPr id="2052" name="Picture 4"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9152" y="1825698"/>
                <a:ext cx="1040931" cy="8597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47526" y="2572068"/>
                <a:ext cx="636754" cy="525938"/>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2" name="テキスト ボックス 11"/>
          <p:cNvSpPr txBox="1"/>
          <p:nvPr/>
        </p:nvSpPr>
        <p:spPr>
          <a:xfrm>
            <a:off x="761066" y="5257041"/>
            <a:ext cx="2387192" cy="584775"/>
          </a:xfrm>
          <a:prstGeom prst="rect">
            <a:avLst/>
          </a:prstGeom>
          <a:noFill/>
        </p:spPr>
        <p:txBody>
          <a:bodyPr wrap="none" rtlCol="0">
            <a:spAutoFit/>
          </a:bodyPr>
          <a:lstStyle/>
          <a:p>
            <a:r>
              <a:rPr kumimoji="1" lang="ja-JP" altLang="en-US" sz="3200" dirty="0" smtClean="0"/>
              <a:t>相手のことも</a:t>
            </a:r>
            <a:endParaRPr kumimoji="1" lang="ja-JP" altLang="en-US" sz="3200" dirty="0"/>
          </a:p>
        </p:txBody>
      </p:sp>
      <p:sp>
        <p:nvSpPr>
          <p:cNvPr id="21" name="動作設定ボタン: 進む/次へ 20">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8439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2" grpId="0"/>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163669" y="2188240"/>
            <a:ext cx="7180231" cy="2554545"/>
          </a:xfrm>
          <a:prstGeom prst="rect">
            <a:avLst/>
          </a:prstGeom>
          <a:noFill/>
        </p:spPr>
        <p:txBody>
          <a:bodyPr wrap="square" rtlCol="0">
            <a:spAutoFit/>
          </a:bodyPr>
          <a:lstStyle/>
          <a:p>
            <a:pPr fontAlgn="base"/>
            <a:r>
              <a:rPr lang="ja-JP" altLang="en-US" sz="8000" dirty="0" smtClean="0"/>
              <a:t>外見の美しさは</a:t>
            </a:r>
            <a:endParaRPr lang="en-US" altLang="ja-JP" sz="8000" dirty="0" smtClean="0"/>
          </a:p>
          <a:p>
            <a:pPr fontAlgn="base"/>
            <a:r>
              <a:rPr lang="ja-JP" altLang="en-US" sz="8000" dirty="0" smtClean="0">
                <a:solidFill>
                  <a:srgbClr val="C00000"/>
                </a:solidFill>
              </a:rPr>
              <a:t>自信</a:t>
            </a:r>
            <a:r>
              <a:rPr lang="ja-JP" altLang="en-US" sz="8000" dirty="0" smtClean="0"/>
              <a:t>につながる</a:t>
            </a:r>
            <a:endParaRPr lang="ja-JP" altLang="en-US" sz="8000" dirty="0"/>
          </a:p>
        </p:txBody>
      </p:sp>
      <p:sp>
        <p:nvSpPr>
          <p:cNvPr id="4" name="動作設定ボタン: 進む/次へ 3">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クリックすると新しいウィンドウで開きます"/>
          <p:cNvPicPr>
            <a:picLocks noChangeAspect="1" noChangeArrowheads="1"/>
          </p:cNvPicPr>
          <p:nvPr/>
        </p:nvPicPr>
        <p:blipFill rotWithShape="1">
          <a:blip r:embed="rId2" cstate="print"/>
          <a:srcRect r="23027" b="9048"/>
          <a:stretch/>
        </p:blipFill>
        <p:spPr bwMode="auto">
          <a:xfrm>
            <a:off x="237530" y="205883"/>
            <a:ext cx="8617849" cy="6364305"/>
          </a:xfrm>
          <a:prstGeom prst="rect">
            <a:avLst/>
          </a:prstGeom>
          <a:noFill/>
        </p:spPr>
      </p:pic>
      <p:sp>
        <p:nvSpPr>
          <p:cNvPr id="3" name="テキスト ボックス 2"/>
          <p:cNvSpPr txBox="1"/>
          <p:nvPr/>
        </p:nvSpPr>
        <p:spPr>
          <a:xfrm rot="20988432">
            <a:off x="538861" y="3738343"/>
            <a:ext cx="8193269" cy="2123658"/>
          </a:xfrm>
          <a:prstGeom prst="rect">
            <a:avLst/>
          </a:prstGeom>
          <a:noFill/>
        </p:spPr>
        <p:txBody>
          <a:bodyPr wrap="none" rtlCol="0">
            <a:spAutoFit/>
          </a:bodyPr>
          <a:lstStyle/>
          <a:p>
            <a:pPr algn="ctr"/>
            <a:r>
              <a:rPr kumimoji="1" lang="ja-JP" altLang="en-US" sz="6600" b="1" dirty="0" smtClean="0">
                <a:ln w="38100">
                  <a:solidFill>
                    <a:schemeClr val="accent1">
                      <a:lumMod val="50000"/>
                    </a:schemeClr>
                  </a:solidFill>
                  <a:prstDash val="solid"/>
                </a:ln>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ミスユニバースとしての</a:t>
            </a:r>
            <a:endParaRPr kumimoji="1" lang="en-US" altLang="ja-JP" sz="6600" b="1" dirty="0" smtClean="0">
              <a:ln w="38100">
                <a:solidFill>
                  <a:schemeClr val="accent1">
                    <a:lumMod val="50000"/>
                  </a:schemeClr>
                </a:solidFill>
                <a:prstDash val="solid"/>
              </a:ln>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lgn="ctr"/>
            <a:r>
              <a:rPr lang="ja-JP" altLang="en-US" sz="6600" b="1" dirty="0" smtClean="0">
                <a:ln w="38100">
                  <a:solidFill>
                    <a:schemeClr val="accent1">
                      <a:lumMod val="50000"/>
                    </a:schemeClr>
                  </a:solidFill>
                  <a:prstDash val="solid"/>
                </a:ln>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あなたのゴールとは</a:t>
            </a:r>
            <a:r>
              <a:rPr kumimoji="1" lang="ja-JP" altLang="en-US" sz="6600" b="1" dirty="0" smtClean="0">
                <a:ln w="38100">
                  <a:solidFill>
                    <a:schemeClr val="accent1">
                      <a:lumMod val="50000"/>
                    </a:schemeClr>
                  </a:solidFill>
                  <a:prstDash val="solid"/>
                </a:ln>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a:t>
            </a:r>
            <a:endParaRPr kumimoji="1" lang="ja-JP" altLang="en-US" sz="6600" b="1" dirty="0">
              <a:ln w="38100">
                <a:solidFill>
                  <a:schemeClr val="accent1">
                    <a:lumMod val="50000"/>
                  </a:schemeClr>
                </a:solidFill>
                <a:prstDash val="solid"/>
              </a:ln>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p:txBody>
      </p:sp>
      <p:sp>
        <p:nvSpPr>
          <p:cNvPr id="5" name="動作設定ボタン: 進む/次へ 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1451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randombar(horizontal)">
                                      <p:cBhvr>
                                        <p:cTn id="7" dur="500"/>
                                        <p:tgtEl>
                                          <p:spTgt spid="614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p:cNvGrpSpPr/>
          <p:nvPr/>
        </p:nvGrpSpPr>
        <p:grpSpPr>
          <a:xfrm>
            <a:off x="1584177" y="1644635"/>
            <a:ext cx="6048672" cy="4844191"/>
            <a:chOff x="1547664" y="1753161"/>
            <a:chExt cx="6048672" cy="4844191"/>
          </a:xfrm>
        </p:grpSpPr>
        <p:sp>
          <p:nvSpPr>
            <p:cNvPr id="11" name="二等辺三角形 10"/>
            <p:cNvSpPr/>
            <p:nvPr/>
          </p:nvSpPr>
          <p:spPr>
            <a:xfrm>
              <a:off x="3372841" y="3374159"/>
              <a:ext cx="2375979" cy="2048258"/>
            </a:xfrm>
            <a:prstGeom prst="triangl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p:nvGrpSpPr>
          <p:grpSpPr>
            <a:xfrm>
              <a:off x="5148064" y="4201433"/>
              <a:ext cx="2448272" cy="2376264"/>
              <a:chOff x="5148064" y="4201433"/>
              <a:chExt cx="2448272" cy="2376264"/>
            </a:xfrm>
          </p:grpSpPr>
          <p:sp>
            <p:nvSpPr>
              <p:cNvPr id="5" name="円/楕円 4"/>
              <p:cNvSpPr/>
              <p:nvPr/>
            </p:nvSpPr>
            <p:spPr>
              <a:xfrm>
                <a:off x="5148064" y="4201433"/>
                <a:ext cx="2448272" cy="237626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5508104" y="5149731"/>
                <a:ext cx="1728192" cy="707886"/>
              </a:xfrm>
              <a:prstGeom prst="rect">
                <a:avLst/>
              </a:prstGeom>
              <a:noFill/>
            </p:spPr>
            <p:txBody>
              <a:bodyPr wrap="square" rtlCol="0">
                <a:spAutoFit/>
              </a:bodyPr>
              <a:lstStyle/>
              <a:p>
                <a:r>
                  <a:rPr kumimoji="1" lang="ja-JP" altLang="en-US" sz="4000" dirty="0" smtClean="0">
                    <a:solidFill>
                      <a:schemeClr val="bg1"/>
                    </a:solidFill>
                  </a:rPr>
                  <a:t>美習慣</a:t>
                </a:r>
                <a:endParaRPr kumimoji="1" lang="ja-JP" altLang="en-US" sz="4000" dirty="0">
                  <a:solidFill>
                    <a:schemeClr val="bg1"/>
                  </a:solidFill>
                </a:endParaRPr>
              </a:p>
            </p:txBody>
          </p:sp>
        </p:grpSp>
        <p:grpSp>
          <p:nvGrpSpPr>
            <p:cNvPr id="13" name="グループ化 12"/>
            <p:cNvGrpSpPr/>
            <p:nvPr/>
          </p:nvGrpSpPr>
          <p:grpSpPr>
            <a:xfrm>
              <a:off x="1547664" y="4221088"/>
              <a:ext cx="2448272" cy="2376264"/>
              <a:chOff x="1547664" y="4221088"/>
              <a:chExt cx="2448272" cy="2376264"/>
            </a:xfrm>
          </p:grpSpPr>
          <p:sp>
            <p:nvSpPr>
              <p:cNvPr id="4" name="円/楕円 3"/>
              <p:cNvSpPr/>
              <p:nvPr/>
            </p:nvSpPr>
            <p:spPr>
              <a:xfrm>
                <a:off x="1547664" y="4221088"/>
                <a:ext cx="2448272" cy="2376264"/>
              </a:xfrm>
              <a:prstGeom prst="ellipse">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871700" y="5117457"/>
                <a:ext cx="1728192" cy="707886"/>
              </a:xfrm>
              <a:prstGeom prst="rect">
                <a:avLst/>
              </a:prstGeom>
              <a:noFill/>
            </p:spPr>
            <p:txBody>
              <a:bodyPr wrap="square" rtlCol="0">
                <a:spAutoFit/>
              </a:bodyPr>
              <a:lstStyle/>
              <a:p>
                <a:r>
                  <a:rPr kumimoji="1" lang="ja-JP" altLang="en-US" sz="4000" dirty="0" smtClean="0">
                    <a:solidFill>
                      <a:schemeClr val="bg1"/>
                    </a:solidFill>
                  </a:rPr>
                  <a:t>美意識</a:t>
                </a:r>
                <a:endParaRPr kumimoji="1" lang="ja-JP" altLang="en-US" sz="4000" dirty="0">
                  <a:solidFill>
                    <a:schemeClr val="bg1"/>
                  </a:solidFill>
                </a:endParaRPr>
              </a:p>
            </p:txBody>
          </p:sp>
        </p:grpSp>
        <p:grpSp>
          <p:nvGrpSpPr>
            <p:cNvPr id="12" name="グループ化 11"/>
            <p:cNvGrpSpPr/>
            <p:nvPr/>
          </p:nvGrpSpPr>
          <p:grpSpPr>
            <a:xfrm>
              <a:off x="3347864" y="1753161"/>
              <a:ext cx="2448272" cy="2376264"/>
              <a:chOff x="3347864" y="1753161"/>
              <a:chExt cx="2448272" cy="2376264"/>
            </a:xfrm>
          </p:grpSpPr>
          <p:sp>
            <p:nvSpPr>
              <p:cNvPr id="3" name="円/楕円 2"/>
              <p:cNvSpPr/>
              <p:nvPr/>
            </p:nvSpPr>
            <p:spPr>
              <a:xfrm>
                <a:off x="3347864" y="1753161"/>
                <a:ext cx="2448272" cy="237626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3707904" y="2617257"/>
                <a:ext cx="1728192" cy="707886"/>
              </a:xfrm>
              <a:prstGeom prst="rect">
                <a:avLst/>
              </a:prstGeom>
              <a:noFill/>
            </p:spPr>
            <p:txBody>
              <a:bodyPr wrap="square" rtlCol="0">
                <a:spAutoFit/>
              </a:bodyPr>
              <a:lstStyle/>
              <a:p>
                <a:r>
                  <a:rPr kumimoji="1" lang="ja-JP" altLang="en-US" sz="4000" dirty="0" smtClean="0">
                    <a:solidFill>
                      <a:schemeClr val="bg1"/>
                    </a:solidFill>
                  </a:rPr>
                  <a:t>美姿勢</a:t>
                </a:r>
                <a:endParaRPr kumimoji="1" lang="ja-JP" altLang="en-US" sz="4000" dirty="0">
                  <a:solidFill>
                    <a:schemeClr val="bg1"/>
                  </a:solidFill>
                </a:endParaRPr>
              </a:p>
            </p:txBody>
          </p:sp>
        </p:grpSp>
      </p:grpSp>
      <p:grpSp>
        <p:nvGrpSpPr>
          <p:cNvPr id="2" name="グループ化 1"/>
          <p:cNvGrpSpPr/>
          <p:nvPr/>
        </p:nvGrpSpPr>
        <p:grpSpPr>
          <a:xfrm>
            <a:off x="1369039" y="231605"/>
            <a:ext cx="6405921" cy="1413030"/>
            <a:chOff x="1369039" y="231605"/>
            <a:chExt cx="6405921" cy="1413030"/>
          </a:xfrm>
        </p:grpSpPr>
        <p:sp>
          <p:nvSpPr>
            <p:cNvPr id="9" name="テキスト ボックス 8"/>
            <p:cNvSpPr txBox="1"/>
            <p:nvPr/>
          </p:nvSpPr>
          <p:spPr>
            <a:xfrm>
              <a:off x="2508825" y="231605"/>
              <a:ext cx="4104009" cy="584775"/>
            </a:xfrm>
            <a:prstGeom prst="rect">
              <a:avLst/>
            </a:prstGeom>
            <a:noFill/>
          </p:spPr>
          <p:txBody>
            <a:bodyPr wrap="none" rtlCol="0">
              <a:spAutoFit/>
            </a:bodyPr>
            <a:lstStyle/>
            <a:p>
              <a:r>
                <a:rPr lang="ja-JP" altLang="en-US" sz="3200" dirty="0"/>
                <a:t>ビューティーキャンプ</a:t>
              </a:r>
              <a:r>
                <a:rPr lang="ja-JP" altLang="en-US" sz="3200" dirty="0" smtClean="0"/>
                <a:t>で</a:t>
              </a:r>
              <a:endParaRPr kumimoji="1" lang="ja-JP" altLang="en-US" sz="3200" dirty="0"/>
            </a:p>
          </p:txBody>
        </p:sp>
        <p:sp>
          <p:nvSpPr>
            <p:cNvPr id="10" name="テキスト ボックス 9"/>
            <p:cNvSpPr txBox="1"/>
            <p:nvPr/>
          </p:nvSpPr>
          <p:spPr>
            <a:xfrm>
              <a:off x="1369039" y="721305"/>
              <a:ext cx="6405921" cy="923330"/>
            </a:xfrm>
            <a:prstGeom prst="rect">
              <a:avLst/>
            </a:prstGeom>
            <a:noFill/>
          </p:spPr>
          <p:txBody>
            <a:bodyPr wrap="none" rtlCol="0">
              <a:spAutoFit/>
            </a:bodyPr>
            <a:lstStyle/>
            <a:p>
              <a:r>
                <a:rPr lang="ja-JP" altLang="en-US" sz="5400" dirty="0" smtClean="0"/>
                <a:t>美しさ</a:t>
              </a:r>
              <a:r>
                <a:rPr lang="ja-JP" altLang="en-US" sz="5400" dirty="0"/>
                <a:t>に磨きをかける</a:t>
              </a:r>
              <a:endParaRPr kumimoji="1" lang="ja-JP" altLang="en-US" sz="5400" dirty="0"/>
            </a:p>
          </p:txBody>
        </p:sp>
      </p:grpSp>
      <p:sp>
        <p:nvSpPr>
          <p:cNvPr id="16" name="動作設定ボタン: 進む/次へ 1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5018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299466" y="1001358"/>
            <a:ext cx="3819433" cy="5702149"/>
            <a:chOff x="299466" y="1001358"/>
            <a:chExt cx="3819433" cy="5702149"/>
          </a:xfrm>
        </p:grpSpPr>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466" y="1001358"/>
              <a:ext cx="3732983" cy="5599475"/>
            </a:xfrm>
            <a:prstGeom prst="rect">
              <a:avLst/>
            </a:prstGeom>
          </p:spPr>
        </p:pic>
        <p:sp>
          <p:nvSpPr>
            <p:cNvPr id="25" name="テキスト ボックス 24"/>
            <p:cNvSpPr txBox="1"/>
            <p:nvPr/>
          </p:nvSpPr>
          <p:spPr>
            <a:xfrm>
              <a:off x="519837" y="5595511"/>
              <a:ext cx="3599062" cy="1107996"/>
            </a:xfrm>
            <a:prstGeom prst="rect">
              <a:avLst/>
            </a:prstGeom>
            <a:noFill/>
          </p:spPr>
          <p:txBody>
            <a:bodyPr wrap="none" rtlCol="0">
              <a:spAutoFit/>
            </a:bodyPr>
            <a:lstStyle/>
            <a:p>
              <a:r>
                <a:rPr lang="ja-JP" altLang="en-US" sz="6600" b="1" dirty="0" smtClean="0">
                  <a:ln w="9525">
                    <a:solidFill>
                      <a:schemeClr val="bg1"/>
                    </a:solidFill>
                    <a:prstDash val="solid"/>
                  </a:ln>
                  <a:effectLst>
                    <a:outerShdw blurRad="12700" dist="38100" dir="2700000" algn="tl" rotWithShape="0">
                      <a:schemeClr val="bg1">
                        <a:lumMod val="50000"/>
                      </a:schemeClr>
                    </a:outerShdw>
                  </a:effectLst>
                </a:rPr>
                <a:t>例：</a:t>
              </a:r>
              <a:r>
                <a:rPr kumimoji="1" lang="en-US" altLang="ja-JP" sz="6600" b="1" dirty="0" smtClean="0">
                  <a:ln w="9525">
                    <a:solidFill>
                      <a:schemeClr val="bg1"/>
                    </a:solidFill>
                    <a:prstDash val="solid"/>
                  </a:ln>
                  <a:effectLst>
                    <a:outerShdw blurRad="12700" dist="38100" dir="2700000" algn="tl" rotWithShape="0">
                      <a:schemeClr val="bg1">
                        <a:lumMod val="50000"/>
                      </a:schemeClr>
                    </a:outerShdw>
                  </a:effectLst>
                </a:rPr>
                <a:t>170</a:t>
              </a:r>
              <a:r>
                <a:rPr kumimoji="1" lang="ja-JP" altLang="en-US" sz="6600" b="1" dirty="0" smtClean="0">
                  <a:ln w="9525">
                    <a:solidFill>
                      <a:schemeClr val="bg1"/>
                    </a:solidFill>
                    <a:prstDash val="solid"/>
                  </a:ln>
                  <a:effectLst>
                    <a:outerShdw blurRad="12700" dist="38100" dir="2700000" algn="tl" rotWithShape="0">
                      <a:schemeClr val="bg1">
                        <a:lumMod val="50000"/>
                      </a:schemeClr>
                    </a:outerShdw>
                  </a:effectLst>
                </a:rPr>
                <a:t>㎝</a:t>
              </a:r>
              <a:endParaRPr kumimoji="1" lang="ja-JP" altLang="en-US" sz="6600" b="1" dirty="0">
                <a:ln w="9525">
                  <a:solidFill>
                    <a:schemeClr val="bg1"/>
                  </a:solidFill>
                  <a:prstDash val="solid"/>
                </a:ln>
                <a:effectLst>
                  <a:outerShdw blurRad="12700" dist="38100" dir="2700000" algn="tl" rotWithShape="0">
                    <a:schemeClr val="bg1">
                      <a:lumMod val="50000"/>
                    </a:schemeClr>
                  </a:outerShdw>
                </a:effectLst>
              </a:endParaRPr>
            </a:p>
          </p:txBody>
        </p:sp>
      </p:grpSp>
      <p:grpSp>
        <p:nvGrpSpPr>
          <p:cNvPr id="2" name="グループ化 1"/>
          <p:cNvGrpSpPr/>
          <p:nvPr/>
        </p:nvGrpSpPr>
        <p:grpSpPr>
          <a:xfrm>
            <a:off x="-10274" y="158800"/>
            <a:ext cx="9144000" cy="977230"/>
            <a:chOff x="-10274" y="158800"/>
            <a:chExt cx="9144000" cy="977230"/>
          </a:xfrm>
        </p:grpSpPr>
        <p:sp>
          <p:nvSpPr>
            <p:cNvPr id="4" name="正方形/長方形 3"/>
            <p:cNvSpPr/>
            <p:nvPr/>
          </p:nvSpPr>
          <p:spPr>
            <a:xfrm>
              <a:off x="-10274" y="158800"/>
              <a:ext cx="9144000" cy="9772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561685" y="355027"/>
              <a:ext cx="8058331" cy="646331"/>
            </a:xfrm>
            <a:prstGeom prst="rect">
              <a:avLst/>
            </a:prstGeom>
            <a:noFill/>
          </p:spPr>
          <p:txBody>
            <a:bodyPr wrap="square" rtlCol="0">
              <a:spAutoFit/>
            </a:bodyPr>
            <a:lstStyle/>
            <a:p>
              <a:pPr algn="ctr"/>
              <a:r>
                <a:rPr lang="ja-JP" altLang="en-US" sz="3600" dirty="0">
                  <a:solidFill>
                    <a:schemeClr val="bg1"/>
                  </a:solidFill>
                </a:rPr>
                <a:t>ゴールデンプロポーションチェック</a:t>
              </a:r>
            </a:p>
          </p:txBody>
        </p:sp>
      </p:grpSp>
      <p:grpSp>
        <p:nvGrpSpPr>
          <p:cNvPr id="26" name="グループ化 25"/>
          <p:cNvGrpSpPr/>
          <p:nvPr/>
        </p:nvGrpSpPr>
        <p:grpSpPr>
          <a:xfrm>
            <a:off x="4411015" y="1115104"/>
            <a:ext cx="3705569" cy="898630"/>
            <a:chOff x="4411015" y="1115104"/>
            <a:chExt cx="3705569" cy="898630"/>
          </a:xfrm>
        </p:grpSpPr>
        <p:sp>
          <p:nvSpPr>
            <p:cNvPr id="6" name="テキスト ボックス 5"/>
            <p:cNvSpPr txBox="1"/>
            <p:nvPr/>
          </p:nvSpPr>
          <p:spPr>
            <a:xfrm>
              <a:off x="4411015" y="1115104"/>
              <a:ext cx="2223686" cy="369332"/>
            </a:xfrm>
            <a:prstGeom prst="rect">
              <a:avLst/>
            </a:prstGeom>
            <a:noFill/>
          </p:spPr>
          <p:txBody>
            <a:bodyPr wrap="none" rtlCol="0">
              <a:spAutoFit/>
            </a:bodyPr>
            <a:lstStyle/>
            <a:p>
              <a:r>
                <a:rPr kumimoji="1" lang="ja-JP" altLang="en-US" b="1" dirty="0" smtClean="0"/>
                <a:t>二の腕⇒身長</a:t>
              </a:r>
              <a:r>
                <a:rPr kumimoji="1" lang="en-US" altLang="ja-JP" b="1" dirty="0" smtClean="0"/>
                <a:t>×0.15</a:t>
              </a:r>
              <a:endParaRPr kumimoji="1" lang="ja-JP" altLang="en-US" b="1" dirty="0"/>
            </a:p>
          </p:txBody>
        </p:sp>
        <p:sp>
          <p:nvSpPr>
            <p:cNvPr id="7" name="正方形/長方形 6"/>
            <p:cNvSpPr/>
            <p:nvPr/>
          </p:nvSpPr>
          <p:spPr>
            <a:xfrm>
              <a:off x="4411015" y="1423441"/>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5643985" y="1367403"/>
              <a:ext cx="1568058" cy="646331"/>
            </a:xfrm>
            <a:prstGeom prst="rect">
              <a:avLst/>
            </a:prstGeom>
            <a:noFill/>
          </p:spPr>
          <p:txBody>
            <a:bodyPr wrap="none" rtlCol="0">
              <a:spAutoFit/>
            </a:bodyPr>
            <a:lstStyle/>
            <a:p>
              <a:r>
                <a:rPr kumimoji="1" lang="en-US" altLang="ja-JP" sz="3600" dirty="0" smtClean="0"/>
                <a:t>25.5cm</a:t>
              </a:r>
              <a:endParaRPr kumimoji="1" lang="ja-JP" altLang="en-US" sz="3600" dirty="0"/>
            </a:p>
          </p:txBody>
        </p:sp>
      </p:grpSp>
      <p:grpSp>
        <p:nvGrpSpPr>
          <p:cNvPr id="27" name="グループ化 26"/>
          <p:cNvGrpSpPr/>
          <p:nvPr/>
        </p:nvGrpSpPr>
        <p:grpSpPr>
          <a:xfrm>
            <a:off x="4411015" y="2025608"/>
            <a:ext cx="3705569" cy="897501"/>
            <a:chOff x="4411015" y="2025608"/>
            <a:chExt cx="3705569" cy="897501"/>
          </a:xfrm>
        </p:grpSpPr>
        <p:sp>
          <p:nvSpPr>
            <p:cNvPr id="8" name="テキスト ボックス 7"/>
            <p:cNvSpPr txBox="1"/>
            <p:nvPr/>
          </p:nvSpPr>
          <p:spPr>
            <a:xfrm>
              <a:off x="4411015" y="2025608"/>
              <a:ext cx="2945037" cy="369332"/>
            </a:xfrm>
            <a:prstGeom prst="rect">
              <a:avLst/>
            </a:prstGeom>
            <a:noFill/>
          </p:spPr>
          <p:txBody>
            <a:bodyPr wrap="none" rtlCol="0">
              <a:spAutoFit/>
            </a:bodyPr>
            <a:lstStyle/>
            <a:p>
              <a:r>
                <a:rPr kumimoji="1" lang="ja-JP" altLang="en-US" b="1" dirty="0" smtClean="0"/>
                <a:t>アンダーバスト⇒身長</a:t>
              </a:r>
              <a:r>
                <a:rPr kumimoji="1" lang="en-US" altLang="ja-JP" b="1" dirty="0" smtClean="0"/>
                <a:t>×0.44</a:t>
              </a:r>
              <a:endParaRPr kumimoji="1" lang="ja-JP" altLang="en-US" b="1" dirty="0"/>
            </a:p>
          </p:txBody>
        </p:sp>
        <p:sp>
          <p:nvSpPr>
            <p:cNvPr id="9" name="正方形/長方形 8"/>
            <p:cNvSpPr/>
            <p:nvPr/>
          </p:nvSpPr>
          <p:spPr>
            <a:xfrm>
              <a:off x="4411015" y="2327211"/>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5643985" y="2276778"/>
              <a:ext cx="1568058" cy="646331"/>
            </a:xfrm>
            <a:prstGeom prst="rect">
              <a:avLst/>
            </a:prstGeom>
            <a:noFill/>
          </p:spPr>
          <p:txBody>
            <a:bodyPr wrap="none" rtlCol="0">
              <a:spAutoFit/>
            </a:bodyPr>
            <a:lstStyle/>
            <a:p>
              <a:r>
                <a:rPr kumimoji="1" lang="en-US" altLang="ja-JP" sz="3600" dirty="0" smtClean="0"/>
                <a:t>74.8cm</a:t>
              </a:r>
              <a:endParaRPr kumimoji="1" lang="ja-JP" altLang="en-US" sz="3600" dirty="0"/>
            </a:p>
          </p:txBody>
        </p:sp>
      </p:grpSp>
      <p:grpSp>
        <p:nvGrpSpPr>
          <p:cNvPr id="28" name="グループ化 27"/>
          <p:cNvGrpSpPr/>
          <p:nvPr/>
        </p:nvGrpSpPr>
        <p:grpSpPr>
          <a:xfrm>
            <a:off x="4390180" y="2984286"/>
            <a:ext cx="3705569" cy="893491"/>
            <a:chOff x="4390180" y="2984286"/>
            <a:chExt cx="3705569" cy="893491"/>
          </a:xfrm>
        </p:grpSpPr>
        <p:sp>
          <p:nvSpPr>
            <p:cNvPr id="10" name="テキスト ボックス 9"/>
            <p:cNvSpPr txBox="1"/>
            <p:nvPr/>
          </p:nvSpPr>
          <p:spPr>
            <a:xfrm>
              <a:off x="4390180" y="2984286"/>
              <a:ext cx="2299027" cy="369332"/>
            </a:xfrm>
            <a:prstGeom prst="rect">
              <a:avLst/>
            </a:prstGeom>
            <a:noFill/>
          </p:spPr>
          <p:txBody>
            <a:bodyPr wrap="none" rtlCol="0">
              <a:spAutoFit/>
            </a:bodyPr>
            <a:lstStyle/>
            <a:p>
              <a:r>
                <a:rPr kumimoji="1" lang="ja-JP" altLang="en-US" b="1" dirty="0" smtClean="0"/>
                <a:t>ウエスト⇒身長</a:t>
              </a:r>
              <a:r>
                <a:rPr kumimoji="1" lang="en-US" altLang="ja-JP" b="1" dirty="0" smtClean="0"/>
                <a:t>×0.37</a:t>
              </a:r>
              <a:endParaRPr kumimoji="1" lang="ja-JP" altLang="en-US" b="1" dirty="0"/>
            </a:p>
          </p:txBody>
        </p:sp>
        <p:sp>
          <p:nvSpPr>
            <p:cNvPr id="11" name="正方形/長方形 10"/>
            <p:cNvSpPr/>
            <p:nvPr/>
          </p:nvSpPr>
          <p:spPr>
            <a:xfrm>
              <a:off x="4390180" y="3292623"/>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5676767" y="3231446"/>
              <a:ext cx="1568058" cy="646331"/>
            </a:xfrm>
            <a:prstGeom prst="rect">
              <a:avLst/>
            </a:prstGeom>
            <a:noFill/>
          </p:spPr>
          <p:txBody>
            <a:bodyPr wrap="none" rtlCol="0">
              <a:spAutoFit/>
            </a:bodyPr>
            <a:lstStyle/>
            <a:p>
              <a:r>
                <a:rPr kumimoji="1" lang="en-US" altLang="ja-JP" sz="3600" dirty="0" smtClean="0"/>
                <a:t>62.9cm</a:t>
              </a:r>
              <a:endParaRPr kumimoji="1" lang="ja-JP" altLang="en-US" sz="3600" dirty="0"/>
            </a:p>
          </p:txBody>
        </p:sp>
      </p:grpSp>
      <p:grpSp>
        <p:nvGrpSpPr>
          <p:cNvPr id="29" name="グループ化 28"/>
          <p:cNvGrpSpPr/>
          <p:nvPr/>
        </p:nvGrpSpPr>
        <p:grpSpPr>
          <a:xfrm>
            <a:off x="4390180" y="3894790"/>
            <a:ext cx="3705569" cy="892362"/>
            <a:chOff x="4390180" y="3894790"/>
            <a:chExt cx="3705569" cy="892362"/>
          </a:xfrm>
        </p:grpSpPr>
        <p:sp>
          <p:nvSpPr>
            <p:cNvPr id="12" name="テキスト ボックス 11"/>
            <p:cNvSpPr txBox="1"/>
            <p:nvPr/>
          </p:nvSpPr>
          <p:spPr>
            <a:xfrm>
              <a:off x="4390180" y="3894790"/>
              <a:ext cx="2526654" cy="369332"/>
            </a:xfrm>
            <a:prstGeom prst="rect">
              <a:avLst/>
            </a:prstGeom>
            <a:noFill/>
          </p:spPr>
          <p:txBody>
            <a:bodyPr wrap="none" rtlCol="0">
              <a:spAutoFit/>
            </a:bodyPr>
            <a:lstStyle/>
            <a:p>
              <a:r>
                <a:rPr lang="ja-JP" altLang="en-US" b="1" dirty="0"/>
                <a:t>太</a:t>
              </a:r>
              <a:r>
                <a:rPr lang="ja-JP" altLang="en-US" b="1" dirty="0" smtClean="0"/>
                <a:t>もも</a:t>
              </a:r>
              <a:r>
                <a:rPr kumimoji="1" lang="ja-JP" altLang="en-US" b="1" dirty="0" smtClean="0"/>
                <a:t>⇒身長</a:t>
              </a:r>
              <a:r>
                <a:rPr kumimoji="1" lang="en-US" altLang="ja-JP" b="1" dirty="0" smtClean="0"/>
                <a:t>×0.26+7.8</a:t>
              </a:r>
              <a:endParaRPr kumimoji="1" lang="ja-JP" altLang="en-US" b="1" dirty="0"/>
            </a:p>
          </p:txBody>
        </p:sp>
        <p:sp>
          <p:nvSpPr>
            <p:cNvPr id="13" name="正方形/長方形 12"/>
            <p:cNvSpPr/>
            <p:nvPr/>
          </p:nvSpPr>
          <p:spPr>
            <a:xfrm>
              <a:off x="4390180" y="4196393"/>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5676767" y="4140821"/>
              <a:ext cx="1217000" cy="646331"/>
            </a:xfrm>
            <a:prstGeom prst="rect">
              <a:avLst/>
            </a:prstGeom>
            <a:noFill/>
          </p:spPr>
          <p:txBody>
            <a:bodyPr wrap="none" rtlCol="0">
              <a:spAutoFit/>
            </a:bodyPr>
            <a:lstStyle/>
            <a:p>
              <a:r>
                <a:rPr kumimoji="1" lang="en-US" altLang="ja-JP" sz="3600" dirty="0" smtClean="0"/>
                <a:t>52cm</a:t>
              </a:r>
              <a:endParaRPr kumimoji="1" lang="ja-JP" altLang="en-US" sz="3600" dirty="0"/>
            </a:p>
          </p:txBody>
        </p:sp>
      </p:grpSp>
      <p:grpSp>
        <p:nvGrpSpPr>
          <p:cNvPr id="30" name="グループ化 29"/>
          <p:cNvGrpSpPr/>
          <p:nvPr/>
        </p:nvGrpSpPr>
        <p:grpSpPr>
          <a:xfrm>
            <a:off x="4390180" y="4803412"/>
            <a:ext cx="3705569" cy="910504"/>
            <a:chOff x="4390180" y="4803412"/>
            <a:chExt cx="3705569" cy="910504"/>
          </a:xfrm>
        </p:grpSpPr>
        <p:sp>
          <p:nvSpPr>
            <p:cNvPr id="14" name="テキスト ボックス 13"/>
            <p:cNvSpPr txBox="1"/>
            <p:nvPr/>
          </p:nvSpPr>
          <p:spPr>
            <a:xfrm>
              <a:off x="4390180" y="4803412"/>
              <a:ext cx="2392001" cy="369332"/>
            </a:xfrm>
            <a:prstGeom prst="rect">
              <a:avLst/>
            </a:prstGeom>
            <a:noFill/>
          </p:spPr>
          <p:txBody>
            <a:bodyPr wrap="none" rtlCol="0">
              <a:spAutoFit/>
            </a:bodyPr>
            <a:lstStyle/>
            <a:p>
              <a:r>
                <a:rPr kumimoji="1" lang="ja-JP" altLang="en-US" b="1" dirty="0" smtClean="0"/>
                <a:t>ふくらはぎ⇒身長</a:t>
              </a:r>
              <a:r>
                <a:rPr kumimoji="1" lang="en-US" altLang="ja-JP" b="1" dirty="0" smtClean="0"/>
                <a:t>×0.2</a:t>
              </a:r>
              <a:endParaRPr kumimoji="1" lang="ja-JP" altLang="en-US" b="1" dirty="0"/>
            </a:p>
          </p:txBody>
        </p:sp>
        <p:sp>
          <p:nvSpPr>
            <p:cNvPr id="15" name="正方形/長方形 14"/>
            <p:cNvSpPr/>
            <p:nvPr/>
          </p:nvSpPr>
          <p:spPr>
            <a:xfrm>
              <a:off x="4390180" y="5111749"/>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5650164" y="5067585"/>
              <a:ext cx="1217000" cy="646331"/>
            </a:xfrm>
            <a:prstGeom prst="rect">
              <a:avLst/>
            </a:prstGeom>
            <a:noFill/>
          </p:spPr>
          <p:txBody>
            <a:bodyPr wrap="none" rtlCol="0">
              <a:spAutoFit/>
            </a:bodyPr>
            <a:lstStyle/>
            <a:p>
              <a:r>
                <a:rPr lang="en-US" altLang="ja-JP" sz="3600" dirty="0" smtClean="0"/>
                <a:t>34</a:t>
              </a:r>
              <a:r>
                <a:rPr kumimoji="1" lang="en-US" altLang="ja-JP" sz="3600" dirty="0" smtClean="0"/>
                <a:t>cm</a:t>
              </a:r>
              <a:endParaRPr kumimoji="1" lang="ja-JP" altLang="en-US" sz="3600" dirty="0"/>
            </a:p>
          </p:txBody>
        </p:sp>
      </p:grpSp>
      <p:grpSp>
        <p:nvGrpSpPr>
          <p:cNvPr id="31" name="グループ化 30"/>
          <p:cNvGrpSpPr/>
          <p:nvPr/>
        </p:nvGrpSpPr>
        <p:grpSpPr>
          <a:xfrm>
            <a:off x="4390180" y="5713916"/>
            <a:ext cx="3705569" cy="909375"/>
            <a:chOff x="4390180" y="5713916"/>
            <a:chExt cx="3705569" cy="909375"/>
          </a:xfrm>
        </p:grpSpPr>
        <p:sp>
          <p:nvSpPr>
            <p:cNvPr id="16" name="テキスト ボックス 15"/>
            <p:cNvSpPr txBox="1"/>
            <p:nvPr/>
          </p:nvSpPr>
          <p:spPr>
            <a:xfrm>
              <a:off x="4390180" y="5713916"/>
              <a:ext cx="1861407" cy="369332"/>
            </a:xfrm>
            <a:prstGeom prst="rect">
              <a:avLst/>
            </a:prstGeom>
            <a:noFill/>
          </p:spPr>
          <p:txBody>
            <a:bodyPr wrap="none" rtlCol="0">
              <a:spAutoFit/>
            </a:bodyPr>
            <a:lstStyle/>
            <a:p>
              <a:r>
                <a:rPr lang="ja-JP" altLang="en-US" b="1" dirty="0"/>
                <a:t>足首</a:t>
              </a:r>
              <a:r>
                <a:rPr kumimoji="1" lang="ja-JP" altLang="en-US" b="1" dirty="0" smtClean="0"/>
                <a:t>⇒身長</a:t>
              </a:r>
              <a:r>
                <a:rPr kumimoji="1" lang="en-US" altLang="ja-JP" b="1" dirty="0" smtClean="0"/>
                <a:t>×0.2</a:t>
              </a:r>
              <a:endParaRPr kumimoji="1" lang="ja-JP" altLang="en-US" b="1" dirty="0"/>
            </a:p>
          </p:txBody>
        </p:sp>
        <p:sp>
          <p:nvSpPr>
            <p:cNvPr id="17" name="正方形/長方形 16"/>
            <p:cNvSpPr/>
            <p:nvPr/>
          </p:nvSpPr>
          <p:spPr>
            <a:xfrm>
              <a:off x="4390180" y="6015519"/>
              <a:ext cx="3705569" cy="53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5650164" y="5976960"/>
              <a:ext cx="1217000" cy="646331"/>
            </a:xfrm>
            <a:prstGeom prst="rect">
              <a:avLst/>
            </a:prstGeom>
            <a:noFill/>
          </p:spPr>
          <p:txBody>
            <a:bodyPr wrap="none" rtlCol="0">
              <a:spAutoFit/>
            </a:bodyPr>
            <a:lstStyle/>
            <a:p>
              <a:r>
                <a:rPr lang="en-US" altLang="ja-JP" sz="3600" dirty="0" smtClean="0"/>
                <a:t>34</a:t>
              </a:r>
              <a:r>
                <a:rPr kumimoji="1" lang="en-US" altLang="ja-JP" sz="3600" dirty="0" smtClean="0"/>
                <a:t>cm</a:t>
              </a:r>
              <a:endParaRPr kumimoji="1" lang="ja-JP" altLang="en-US" sz="3600" dirty="0"/>
            </a:p>
          </p:txBody>
        </p:sp>
      </p:grpSp>
      <p:sp>
        <p:nvSpPr>
          <p:cNvPr id="32" name="動作設定ボタン: 進む/次へ 31">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0724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812015" y="4549697"/>
            <a:ext cx="7592993" cy="1754326"/>
          </a:xfrm>
          <a:prstGeom prst="rect">
            <a:avLst/>
          </a:prstGeom>
          <a:noFill/>
        </p:spPr>
        <p:txBody>
          <a:bodyPr wrap="square" rtlCol="0">
            <a:spAutoFit/>
          </a:bodyPr>
          <a:lstStyle/>
          <a:p>
            <a:pPr algn="ctr"/>
            <a:r>
              <a:rPr lang="ja-JP" altLang="en-US" sz="3200" b="1" dirty="0" smtClean="0"/>
              <a:t>ミス</a:t>
            </a:r>
            <a:r>
              <a:rPr lang="ja-JP" altLang="en-US" sz="3200" b="1" dirty="0"/>
              <a:t>・ユニバース・ジャパンを</a:t>
            </a:r>
            <a:r>
              <a:rPr lang="ja-JP" altLang="en-US" sz="3200" b="1" dirty="0" smtClean="0"/>
              <a:t>育てた</a:t>
            </a:r>
            <a:endParaRPr lang="en-US" altLang="ja-JP" sz="3200" b="1" dirty="0" smtClean="0"/>
          </a:p>
          <a:p>
            <a:pPr algn="ctr"/>
            <a:r>
              <a:rPr lang="ja-JP" altLang="en-US" sz="3200" b="1" dirty="0" smtClean="0"/>
              <a:t>女性</a:t>
            </a:r>
            <a:r>
              <a:rPr lang="ja-JP" altLang="en-US" sz="3200" b="1" dirty="0"/>
              <a:t>が</a:t>
            </a:r>
            <a:r>
              <a:rPr lang="ja-JP" altLang="en-US" sz="3200" b="1" dirty="0" smtClean="0"/>
              <a:t>教える</a:t>
            </a:r>
            <a:endParaRPr lang="en-US" altLang="ja-JP" sz="3200" b="1" dirty="0" smtClean="0"/>
          </a:p>
          <a:p>
            <a:pPr algn="ctr"/>
            <a:r>
              <a:rPr lang="ja-JP" altLang="en-US" sz="4400" b="1" dirty="0" smtClean="0">
                <a:solidFill>
                  <a:schemeClr val="accent6">
                    <a:lumMod val="75000"/>
                  </a:schemeClr>
                </a:solidFill>
              </a:rPr>
              <a:t>「</a:t>
            </a:r>
            <a:r>
              <a:rPr lang="ja-JP" altLang="en-US" sz="4400" b="1" dirty="0">
                <a:solidFill>
                  <a:schemeClr val="accent6">
                    <a:lumMod val="75000"/>
                  </a:schemeClr>
                </a:solidFill>
              </a:rPr>
              <a:t>美しくなるため」にすべき</a:t>
            </a:r>
            <a:r>
              <a:rPr lang="ja-JP" altLang="en-US" sz="4400" b="1" dirty="0" smtClean="0">
                <a:solidFill>
                  <a:schemeClr val="accent6">
                    <a:lumMod val="75000"/>
                  </a:schemeClr>
                </a:solidFill>
              </a:rPr>
              <a:t>こと</a:t>
            </a:r>
            <a:endParaRPr lang="ja-JP" altLang="en-US" sz="4400" b="1" dirty="0">
              <a:solidFill>
                <a:schemeClr val="accent6">
                  <a:lumMod val="75000"/>
                </a:schemeClr>
              </a:solidFill>
            </a:endParaRPr>
          </a:p>
        </p:txBody>
      </p:sp>
      <p:sp>
        <p:nvSpPr>
          <p:cNvPr id="3" name="テキスト ボックス 2"/>
          <p:cNvSpPr txBox="1"/>
          <p:nvPr/>
        </p:nvSpPr>
        <p:spPr>
          <a:xfrm>
            <a:off x="4942390" y="6494455"/>
            <a:ext cx="3857146" cy="369332"/>
          </a:xfrm>
          <a:prstGeom prst="rect">
            <a:avLst/>
          </a:prstGeom>
          <a:noFill/>
        </p:spPr>
        <p:txBody>
          <a:bodyPr wrap="none" rtlCol="0">
            <a:spAutoFit/>
          </a:bodyPr>
          <a:lstStyle/>
          <a:p>
            <a:r>
              <a:rPr lang="en-US" altLang="ja-JP" dirty="0"/>
              <a:t>https://woman.type.jp/wt/feature/651</a:t>
            </a:r>
            <a:endParaRPr kumimoji="1" lang="ja-JP" altLang="en-US" dirty="0"/>
          </a:p>
        </p:txBody>
      </p:sp>
      <p:grpSp>
        <p:nvGrpSpPr>
          <p:cNvPr id="6" name="グループ化 5"/>
          <p:cNvGrpSpPr/>
          <p:nvPr/>
        </p:nvGrpSpPr>
        <p:grpSpPr>
          <a:xfrm>
            <a:off x="1140479" y="243925"/>
            <a:ext cx="6936067" cy="3981850"/>
            <a:chOff x="1140479" y="243925"/>
            <a:chExt cx="6936067" cy="3981850"/>
          </a:xfrm>
        </p:grpSpPr>
        <p:sp>
          <p:nvSpPr>
            <p:cNvPr id="5" name="星 16 4"/>
            <p:cNvSpPr/>
            <p:nvPr/>
          </p:nvSpPr>
          <p:spPr>
            <a:xfrm>
              <a:off x="1140479" y="243925"/>
              <a:ext cx="6936067" cy="3981850"/>
            </a:xfrm>
            <a:prstGeom prst="star1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2101027" y="1311521"/>
              <a:ext cx="5363969" cy="1846659"/>
            </a:xfrm>
            <a:prstGeom prst="rect">
              <a:avLst/>
            </a:prstGeom>
            <a:noFill/>
          </p:spPr>
          <p:txBody>
            <a:bodyPr wrap="none" rtlCol="0">
              <a:spAutoFit/>
            </a:bodyPr>
            <a:lstStyle/>
            <a:p>
              <a:pPr algn="ctr"/>
              <a:r>
                <a:rPr lang="ja-JP" altLang="en-US" sz="4800" b="1" dirty="0" smtClean="0"/>
                <a:t>痩せたら“キレイ”は</a:t>
              </a:r>
              <a:endParaRPr lang="en-US" altLang="ja-JP" sz="4800" b="1" dirty="0" smtClean="0"/>
            </a:p>
            <a:p>
              <a:pPr algn="ctr"/>
              <a:r>
                <a:rPr lang="ja-JP" altLang="en-US" sz="6600" b="1" dirty="0" smtClean="0">
                  <a:solidFill>
                    <a:srgbClr val="C00000"/>
                  </a:solidFill>
                </a:rPr>
                <a:t>大間違い</a:t>
              </a:r>
              <a:r>
                <a:rPr lang="ja-JP" altLang="en-US" sz="6600" b="1" dirty="0">
                  <a:solidFill>
                    <a:srgbClr val="C00000"/>
                  </a:solidFill>
                </a:rPr>
                <a:t>！ </a:t>
              </a:r>
              <a:endParaRPr lang="en-US" altLang="ja-JP" sz="6600" b="1" dirty="0">
                <a:solidFill>
                  <a:srgbClr val="C00000"/>
                </a:solidFill>
              </a:endParaRPr>
            </a:p>
          </p:txBody>
        </p:sp>
      </p:grpSp>
      <p:sp>
        <p:nvSpPr>
          <p:cNvPr id="7" name="動作設定ボタン: 進む/次へ 6">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17134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0" y="435935"/>
            <a:ext cx="9144000" cy="1422494"/>
            <a:chOff x="0" y="435935"/>
            <a:chExt cx="9144000" cy="1422494"/>
          </a:xfrm>
        </p:grpSpPr>
        <p:sp>
          <p:nvSpPr>
            <p:cNvPr id="4" name="正方形/長方形 3"/>
            <p:cNvSpPr/>
            <p:nvPr/>
          </p:nvSpPr>
          <p:spPr>
            <a:xfrm>
              <a:off x="0" y="435935"/>
              <a:ext cx="9144000" cy="13965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40300" y="534990"/>
              <a:ext cx="8736425" cy="1323439"/>
            </a:xfrm>
            <a:prstGeom prst="rect">
              <a:avLst/>
            </a:prstGeom>
            <a:noFill/>
          </p:spPr>
          <p:txBody>
            <a:bodyPr wrap="square" rtlCol="0">
              <a:spAutoFit/>
            </a:bodyPr>
            <a:lstStyle/>
            <a:p>
              <a:pPr algn="ctr"/>
              <a:r>
                <a:rPr lang="ja-JP" altLang="en-US" sz="4000" b="1" dirty="0" smtClean="0">
                  <a:solidFill>
                    <a:schemeClr val="bg1"/>
                  </a:solidFill>
                </a:rPr>
                <a:t>美ボディ</a:t>
              </a:r>
              <a:r>
                <a:rPr lang="ja-JP" altLang="en-US" sz="4000" b="1" dirty="0">
                  <a:solidFill>
                    <a:schemeClr val="bg1"/>
                  </a:solidFill>
                </a:rPr>
                <a:t>と</a:t>
              </a:r>
              <a:r>
                <a:rPr lang="ja-JP" altLang="en-US" sz="4000" b="1" dirty="0" smtClean="0">
                  <a:solidFill>
                    <a:schemeClr val="bg1"/>
                  </a:solidFill>
                </a:rPr>
                <a:t>自信に必要</a:t>
              </a:r>
              <a:r>
                <a:rPr lang="ja-JP" altLang="en-US" sz="4000" b="1" dirty="0">
                  <a:solidFill>
                    <a:schemeClr val="bg1"/>
                  </a:solidFill>
                </a:rPr>
                <a:t>なのは、</a:t>
              </a:r>
              <a:br>
                <a:rPr lang="ja-JP" altLang="en-US" sz="4000" b="1" dirty="0">
                  <a:solidFill>
                    <a:schemeClr val="bg1"/>
                  </a:solidFill>
                </a:rPr>
              </a:br>
              <a:r>
                <a:rPr lang="ja-JP" altLang="en-US" sz="4000" b="1" dirty="0">
                  <a:solidFill>
                    <a:schemeClr val="bg1"/>
                  </a:solidFill>
                </a:rPr>
                <a:t>「食事」と「姿勢」</a:t>
              </a:r>
            </a:p>
          </p:txBody>
        </p:sp>
      </p:grpSp>
      <p:grpSp>
        <p:nvGrpSpPr>
          <p:cNvPr id="3" name="グループ化 2"/>
          <p:cNvGrpSpPr/>
          <p:nvPr/>
        </p:nvGrpSpPr>
        <p:grpSpPr>
          <a:xfrm>
            <a:off x="452063" y="1931542"/>
            <a:ext cx="8116584" cy="2054831"/>
            <a:chOff x="452063" y="1931542"/>
            <a:chExt cx="8116584" cy="2054831"/>
          </a:xfrm>
        </p:grpSpPr>
        <p:sp>
          <p:nvSpPr>
            <p:cNvPr id="11" name="角丸四角形 10"/>
            <p:cNvSpPr/>
            <p:nvPr/>
          </p:nvSpPr>
          <p:spPr>
            <a:xfrm>
              <a:off x="452063" y="1931542"/>
              <a:ext cx="8116584" cy="205483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rot="1057402">
              <a:off x="689283" y="2520075"/>
              <a:ext cx="1877437" cy="1107996"/>
            </a:xfrm>
            <a:prstGeom prst="rect">
              <a:avLst/>
            </a:prstGeom>
            <a:noFill/>
          </p:spPr>
          <p:txBody>
            <a:bodyPr wrap="none" rtlCol="0">
              <a:spAutoFit/>
            </a:bodyPr>
            <a:lstStyle/>
            <a:p>
              <a:r>
                <a:rPr kumimoji="1" lang="ja-JP" altLang="en-US" sz="6600" dirty="0" smtClean="0"/>
                <a:t>食事</a:t>
              </a:r>
              <a:endParaRPr kumimoji="1" lang="ja-JP" altLang="en-US" sz="6600" dirty="0"/>
            </a:p>
          </p:txBody>
        </p:sp>
      </p:grpSp>
      <p:grpSp>
        <p:nvGrpSpPr>
          <p:cNvPr id="14" name="グループ化 13"/>
          <p:cNvGrpSpPr/>
          <p:nvPr/>
        </p:nvGrpSpPr>
        <p:grpSpPr>
          <a:xfrm>
            <a:off x="513708" y="4208371"/>
            <a:ext cx="8116584" cy="2295171"/>
            <a:chOff x="513708" y="4208371"/>
            <a:chExt cx="8116584" cy="2295171"/>
          </a:xfrm>
        </p:grpSpPr>
        <p:sp>
          <p:nvSpPr>
            <p:cNvPr id="12" name="角丸四角形 11"/>
            <p:cNvSpPr/>
            <p:nvPr/>
          </p:nvSpPr>
          <p:spPr>
            <a:xfrm>
              <a:off x="513708" y="4208371"/>
              <a:ext cx="8116584" cy="229517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rot="1057402">
              <a:off x="689283" y="4895955"/>
              <a:ext cx="1877437" cy="1107996"/>
            </a:xfrm>
            <a:prstGeom prst="rect">
              <a:avLst/>
            </a:prstGeom>
            <a:noFill/>
          </p:spPr>
          <p:txBody>
            <a:bodyPr wrap="none" rtlCol="0">
              <a:spAutoFit/>
            </a:bodyPr>
            <a:lstStyle/>
            <a:p>
              <a:r>
                <a:rPr kumimoji="1" lang="ja-JP" altLang="en-US" sz="6600" dirty="0" smtClean="0"/>
                <a:t>姿勢</a:t>
              </a:r>
              <a:endParaRPr kumimoji="1" lang="ja-JP" altLang="en-US" sz="6600" dirty="0"/>
            </a:p>
          </p:txBody>
        </p:sp>
      </p:grpSp>
      <p:sp>
        <p:nvSpPr>
          <p:cNvPr id="8" name="テキスト ボックス 7"/>
          <p:cNvSpPr txBox="1"/>
          <p:nvPr/>
        </p:nvSpPr>
        <p:spPr>
          <a:xfrm>
            <a:off x="2619910" y="2179642"/>
            <a:ext cx="5309467" cy="646331"/>
          </a:xfrm>
          <a:prstGeom prst="rect">
            <a:avLst/>
          </a:prstGeom>
          <a:noFill/>
        </p:spPr>
        <p:txBody>
          <a:bodyPr wrap="none" rtlCol="0">
            <a:spAutoFit/>
          </a:bodyPr>
          <a:lstStyle/>
          <a:p>
            <a:r>
              <a:rPr lang="ja-JP" altLang="en-US" dirty="0"/>
              <a:t>化学的に精製された油やマーガリン、ショートニング</a:t>
            </a:r>
            <a:r>
              <a:rPr lang="ja-JP" altLang="en-US" dirty="0" smtClean="0"/>
              <a:t>、</a:t>
            </a:r>
            <a:endParaRPr lang="en-US" altLang="ja-JP" dirty="0" smtClean="0"/>
          </a:p>
          <a:p>
            <a:r>
              <a:rPr lang="ja-JP" altLang="en-US" dirty="0" smtClean="0"/>
              <a:t>加工</a:t>
            </a:r>
            <a:r>
              <a:rPr lang="ja-JP" altLang="en-US" dirty="0"/>
              <a:t>食物油脂に含まれているトランス脂肪</a:t>
            </a:r>
            <a:endParaRPr kumimoji="1" lang="ja-JP" altLang="en-US" dirty="0"/>
          </a:p>
        </p:txBody>
      </p:sp>
      <p:sp>
        <p:nvSpPr>
          <p:cNvPr id="9" name="下矢印 8"/>
          <p:cNvSpPr/>
          <p:nvPr/>
        </p:nvSpPr>
        <p:spPr>
          <a:xfrm>
            <a:off x="4068566" y="2918751"/>
            <a:ext cx="1489753" cy="379564"/>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2934570" y="3328648"/>
            <a:ext cx="4209807" cy="523220"/>
          </a:xfrm>
          <a:prstGeom prst="rect">
            <a:avLst/>
          </a:prstGeom>
          <a:noFill/>
        </p:spPr>
        <p:txBody>
          <a:bodyPr wrap="none" rtlCol="0">
            <a:spAutoFit/>
          </a:bodyPr>
          <a:lstStyle/>
          <a:p>
            <a:r>
              <a:rPr lang="ja-JP" altLang="en-US" sz="2800" dirty="0">
                <a:solidFill>
                  <a:srgbClr val="C00000"/>
                </a:solidFill>
              </a:rPr>
              <a:t>鬱病やイライラの</a:t>
            </a:r>
            <a:r>
              <a:rPr lang="ja-JP" altLang="en-US" sz="2800" dirty="0" smtClean="0">
                <a:solidFill>
                  <a:srgbClr val="C00000"/>
                </a:solidFill>
              </a:rPr>
              <a:t>原因に！</a:t>
            </a:r>
            <a:endParaRPr kumimoji="1" lang="ja-JP" altLang="en-US" sz="2800" dirty="0">
              <a:solidFill>
                <a:srgbClr val="C00000"/>
              </a:solidFill>
            </a:endParaRPr>
          </a:p>
        </p:txBody>
      </p:sp>
      <p:sp>
        <p:nvSpPr>
          <p:cNvPr id="13" name="テキスト ボックス 12"/>
          <p:cNvSpPr txBox="1"/>
          <p:nvPr/>
        </p:nvSpPr>
        <p:spPr>
          <a:xfrm>
            <a:off x="6466900" y="2784923"/>
            <a:ext cx="1978427" cy="584775"/>
          </a:xfrm>
          <a:prstGeom prst="rect">
            <a:avLst/>
          </a:prstGeom>
          <a:noFill/>
        </p:spPr>
        <p:txBody>
          <a:bodyPr wrap="none" rtlCol="0">
            <a:spAutoFit/>
          </a:bodyPr>
          <a:lstStyle/>
          <a:p>
            <a:r>
              <a:rPr lang="en-US" altLang="ja-JP" sz="3200" b="1" smtClean="0">
                <a:solidFill>
                  <a:srgbClr val="002060"/>
                </a:solidFill>
              </a:rPr>
              <a:t>unhappy...</a:t>
            </a:r>
            <a:endParaRPr kumimoji="1" lang="ja-JP" altLang="en-US" sz="3200" b="1" dirty="0">
              <a:solidFill>
                <a:srgbClr val="002060"/>
              </a:solidFill>
            </a:endParaRPr>
          </a:p>
        </p:txBody>
      </p:sp>
      <p:sp>
        <p:nvSpPr>
          <p:cNvPr id="16" name="テキスト ボックス 15"/>
          <p:cNvSpPr txBox="1"/>
          <p:nvPr/>
        </p:nvSpPr>
        <p:spPr>
          <a:xfrm>
            <a:off x="2669360" y="4481896"/>
            <a:ext cx="4264309" cy="646331"/>
          </a:xfrm>
          <a:prstGeom prst="rect">
            <a:avLst/>
          </a:prstGeom>
          <a:noFill/>
        </p:spPr>
        <p:txBody>
          <a:bodyPr wrap="none" rtlCol="0">
            <a:spAutoFit/>
          </a:bodyPr>
          <a:lstStyle/>
          <a:p>
            <a:r>
              <a:rPr lang="ja-JP" altLang="en-US" dirty="0"/>
              <a:t>２分間、スーパーマンのように胸を張って</a:t>
            </a:r>
            <a:r>
              <a:rPr lang="ja-JP" altLang="en-US" dirty="0" smtClean="0"/>
              <a:t>、</a:t>
            </a:r>
            <a:endParaRPr lang="en-US" altLang="ja-JP" dirty="0" smtClean="0"/>
          </a:p>
          <a:p>
            <a:r>
              <a:rPr lang="ja-JP" altLang="en-US" dirty="0" smtClean="0"/>
              <a:t>腰</a:t>
            </a:r>
            <a:r>
              <a:rPr lang="ja-JP" altLang="en-US" dirty="0"/>
              <a:t>に手を当てるポーズ</a:t>
            </a:r>
            <a:r>
              <a:rPr lang="ja-JP" altLang="en-US" dirty="0" smtClean="0"/>
              <a:t>を適当に取る</a:t>
            </a:r>
            <a:endParaRPr kumimoji="1" lang="ja-JP" altLang="en-US" dirty="0"/>
          </a:p>
        </p:txBody>
      </p:sp>
      <p:sp>
        <p:nvSpPr>
          <p:cNvPr id="17" name="下矢印 16"/>
          <p:cNvSpPr/>
          <p:nvPr/>
        </p:nvSpPr>
        <p:spPr>
          <a:xfrm>
            <a:off x="4068566" y="5174616"/>
            <a:ext cx="1489753" cy="379564"/>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2928952" y="5642876"/>
            <a:ext cx="3768980" cy="830997"/>
          </a:xfrm>
          <a:prstGeom prst="rect">
            <a:avLst/>
          </a:prstGeom>
          <a:noFill/>
        </p:spPr>
        <p:txBody>
          <a:bodyPr wrap="none" rtlCol="0">
            <a:spAutoFit/>
          </a:bodyPr>
          <a:lstStyle/>
          <a:p>
            <a:r>
              <a:rPr lang="ja-JP" altLang="en-US" sz="2400" b="1" dirty="0">
                <a:solidFill>
                  <a:srgbClr val="C00000"/>
                </a:solidFill>
              </a:rPr>
              <a:t>テストストロンが</a:t>
            </a:r>
            <a:r>
              <a:rPr lang="en-US" altLang="ja-JP" sz="2400" b="1" dirty="0">
                <a:solidFill>
                  <a:srgbClr val="C00000"/>
                </a:solidFill>
              </a:rPr>
              <a:t>20</a:t>
            </a:r>
            <a:r>
              <a:rPr lang="ja-JP" altLang="en-US" sz="2400" b="1" dirty="0">
                <a:solidFill>
                  <a:srgbClr val="C00000"/>
                </a:solidFill>
              </a:rPr>
              <a:t>％</a:t>
            </a:r>
            <a:r>
              <a:rPr lang="ja-JP" altLang="en-US" sz="2400" b="1" dirty="0" smtClean="0">
                <a:solidFill>
                  <a:srgbClr val="C00000"/>
                </a:solidFill>
              </a:rPr>
              <a:t>上が</a:t>
            </a:r>
            <a:r>
              <a:rPr lang="ja-JP" altLang="en-US" sz="2400" b="1" dirty="0">
                <a:solidFill>
                  <a:srgbClr val="C00000"/>
                </a:solidFill>
              </a:rPr>
              <a:t>る</a:t>
            </a:r>
            <a:endParaRPr lang="en-US" altLang="ja-JP" sz="2400" b="1" dirty="0" smtClean="0">
              <a:solidFill>
                <a:srgbClr val="C00000"/>
              </a:solidFill>
            </a:endParaRPr>
          </a:p>
          <a:p>
            <a:r>
              <a:rPr lang="ja-JP" altLang="en-US" sz="2400" b="1" dirty="0" smtClean="0">
                <a:solidFill>
                  <a:srgbClr val="002060"/>
                </a:solidFill>
              </a:rPr>
              <a:t>コルチゾール</a:t>
            </a:r>
            <a:r>
              <a:rPr lang="ja-JP" altLang="en-US" sz="2400" b="1" dirty="0">
                <a:solidFill>
                  <a:srgbClr val="002060"/>
                </a:solidFill>
              </a:rPr>
              <a:t>は</a:t>
            </a:r>
            <a:r>
              <a:rPr lang="en-US" altLang="ja-JP" sz="2400" b="1" dirty="0">
                <a:solidFill>
                  <a:srgbClr val="002060"/>
                </a:solidFill>
              </a:rPr>
              <a:t>25</a:t>
            </a:r>
            <a:r>
              <a:rPr lang="ja-JP" altLang="en-US" sz="2400" b="1" dirty="0">
                <a:solidFill>
                  <a:srgbClr val="002060"/>
                </a:solidFill>
              </a:rPr>
              <a:t>％</a:t>
            </a:r>
            <a:r>
              <a:rPr lang="ja-JP" altLang="en-US" sz="2400" b="1" dirty="0" smtClean="0">
                <a:solidFill>
                  <a:srgbClr val="002060"/>
                </a:solidFill>
              </a:rPr>
              <a:t>下がる</a:t>
            </a:r>
            <a:endParaRPr kumimoji="1" lang="ja-JP" altLang="en-US" sz="2400" b="1" dirty="0">
              <a:solidFill>
                <a:srgbClr val="002060"/>
              </a:solidFill>
            </a:endParaRPr>
          </a:p>
        </p:txBody>
      </p:sp>
      <p:sp>
        <p:nvSpPr>
          <p:cNvPr id="19" name="動作設定ボタン: 進む/次へ 18">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4438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3" grpId="0"/>
      <p:bldP spid="16" grpId="0"/>
      <p:bldP spid="17" grpId="0" animBg="1"/>
      <p:bldP spid="18" grpId="0"/>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2047" r="2007"/>
          <a:stretch/>
        </p:blipFill>
        <p:spPr>
          <a:xfrm>
            <a:off x="281354" y="336135"/>
            <a:ext cx="8651632" cy="6015772"/>
          </a:xfrm>
          <a:prstGeom prst="rect">
            <a:avLst/>
          </a:prstGeom>
        </p:spPr>
      </p:pic>
      <p:grpSp>
        <p:nvGrpSpPr>
          <p:cNvPr id="4" name="グループ化 3"/>
          <p:cNvGrpSpPr/>
          <p:nvPr/>
        </p:nvGrpSpPr>
        <p:grpSpPr>
          <a:xfrm>
            <a:off x="0" y="2489679"/>
            <a:ext cx="9144000" cy="3035357"/>
            <a:chOff x="0" y="2489679"/>
            <a:chExt cx="9144000" cy="3035357"/>
          </a:xfrm>
        </p:grpSpPr>
        <p:sp>
          <p:nvSpPr>
            <p:cNvPr id="7" name="正方形/長方形 6"/>
            <p:cNvSpPr/>
            <p:nvPr/>
          </p:nvSpPr>
          <p:spPr>
            <a:xfrm>
              <a:off x="0" y="2489679"/>
              <a:ext cx="9144000" cy="3035357"/>
            </a:xfrm>
            <a:prstGeom prst="rect">
              <a:avLst/>
            </a:prstGeom>
            <a:solidFill>
              <a:srgbClr val="C0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396555" y="3152197"/>
              <a:ext cx="7058343" cy="1938992"/>
            </a:xfrm>
            <a:prstGeom prst="rect">
              <a:avLst/>
            </a:prstGeom>
            <a:noFill/>
          </p:spPr>
          <p:txBody>
            <a:bodyPr wrap="none" rtlCol="0">
              <a:spAutoFit/>
            </a:bodyPr>
            <a:lstStyle/>
            <a:p>
              <a:r>
                <a:rPr kumimoji="1" lang="ja-JP" altLang="en-US" sz="6000" dirty="0" smtClean="0">
                  <a:solidFill>
                    <a:schemeClr val="bg1"/>
                  </a:solidFill>
                </a:rPr>
                <a:t>美しい体型</a:t>
              </a:r>
              <a:r>
                <a:rPr lang="ja-JP" altLang="en-US" sz="6000" dirty="0" smtClean="0">
                  <a:solidFill>
                    <a:schemeClr val="bg1"/>
                  </a:solidFill>
                </a:rPr>
                <a:t>、カラダは</a:t>
              </a:r>
              <a:endParaRPr lang="en-US" altLang="ja-JP" sz="6000" dirty="0" smtClean="0">
                <a:solidFill>
                  <a:schemeClr val="bg1"/>
                </a:solidFill>
              </a:endParaRPr>
            </a:p>
            <a:p>
              <a:r>
                <a:rPr lang="ja-JP" altLang="en-US" sz="6000" dirty="0" smtClean="0">
                  <a:solidFill>
                    <a:schemeClr val="bg1"/>
                  </a:solidFill>
                </a:rPr>
                <a:t>食事できまる</a:t>
              </a:r>
              <a:endParaRPr lang="en-US" altLang="ja-JP" sz="6000" dirty="0" smtClean="0">
                <a:solidFill>
                  <a:schemeClr val="bg1"/>
                </a:solidFill>
              </a:endParaRPr>
            </a:p>
          </p:txBody>
        </p:sp>
      </p:grpSp>
      <p:sp>
        <p:nvSpPr>
          <p:cNvPr id="9" name="動作設定ボタン: 進む/次へ 8">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1370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05644" y="524783"/>
            <a:ext cx="7272808" cy="1569660"/>
          </a:xfrm>
          <a:prstGeom prst="rect">
            <a:avLst/>
          </a:prstGeom>
        </p:spPr>
        <p:txBody>
          <a:bodyPr wrap="square">
            <a:spAutoFit/>
          </a:bodyPr>
          <a:lstStyle/>
          <a:p>
            <a:r>
              <a:rPr lang="ja-JP" altLang="en-US" sz="3200" dirty="0" smtClean="0"/>
              <a:t>楽なものは求めてはいない。 </a:t>
            </a:r>
            <a:br>
              <a:rPr lang="ja-JP" altLang="en-US" sz="3200" dirty="0" smtClean="0"/>
            </a:br>
            <a:r>
              <a:rPr lang="ja-JP" altLang="en-US" sz="3200" dirty="0" smtClean="0"/>
              <a:t>楽なものは自分を成長させない。 </a:t>
            </a:r>
            <a:br>
              <a:rPr lang="ja-JP" altLang="en-US" sz="3200" dirty="0" smtClean="0"/>
            </a:br>
            <a:r>
              <a:rPr lang="ja-JP" altLang="en-US" sz="3200" dirty="0" smtClean="0"/>
              <a:t>楽なものは自分を考えさせてくれない。 </a:t>
            </a:r>
            <a:endParaRPr lang="ja-JP" altLang="en-US" sz="3200" dirty="0"/>
          </a:p>
        </p:txBody>
      </p:sp>
      <p:pic>
        <p:nvPicPr>
          <p:cNvPr id="1026" name="Picture 2" descr="クリックすると新しいウィンドウで開きます"/>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9483">
            <a:off x="561631" y="3412390"/>
            <a:ext cx="2104950" cy="28066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7321208" y="1632778"/>
            <a:ext cx="1304925" cy="461665"/>
          </a:xfrm>
          <a:prstGeom prst="rect">
            <a:avLst/>
          </a:prstGeom>
        </p:spPr>
        <p:txBody>
          <a:bodyPr wrap="square">
            <a:spAutoFit/>
          </a:bodyPr>
          <a:lstStyle/>
          <a:p>
            <a:r>
              <a:rPr lang="ja-JP" altLang="en-US" sz="2400" dirty="0" smtClean="0"/>
              <a:t>マドンナ </a:t>
            </a:r>
            <a:endParaRPr lang="ja-JP" altLang="en-US" sz="2400" dirty="0"/>
          </a:p>
        </p:txBody>
      </p:sp>
      <p:pic>
        <p:nvPicPr>
          <p:cNvPr id="1030" name="Picture 6"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6331" y="2319674"/>
            <a:ext cx="2994358" cy="37763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32" name="Picture 8"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66252">
            <a:off x="6270864" y="3214170"/>
            <a:ext cx="2237197" cy="298008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7" name="動作設定ボタン: 進む/次へ 6">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3457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1000" fill="hold"/>
                                        <p:tgtEl>
                                          <p:spTgt spid="1026"/>
                                        </p:tgtEl>
                                        <p:attrNameLst>
                                          <p:attrName>ppt_w</p:attrName>
                                        </p:attrNameLst>
                                      </p:cBhvr>
                                      <p:tavLst>
                                        <p:tav tm="0">
                                          <p:val>
                                            <p:strVal val="#ppt_w*0.70"/>
                                          </p:val>
                                        </p:tav>
                                        <p:tav tm="100000">
                                          <p:val>
                                            <p:strVal val="#ppt_w"/>
                                          </p:val>
                                        </p:tav>
                                      </p:tavLst>
                                    </p:anim>
                                    <p:anim calcmode="lin" valueType="num">
                                      <p:cBhvr>
                                        <p:cTn id="16" dur="1000" fill="hold"/>
                                        <p:tgtEl>
                                          <p:spTgt spid="1026"/>
                                        </p:tgtEl>
                                        <p:attrNameLst>
                                          <p:attrName>ppt_h</p:attrName>
                                        </p:attrNameLst>
                                      </p:cBhvr>
                                      <p:tavLst>
                                        <p:tav tm="0">
                                          <p:val>
                                            <p:strVal val="#ppt_h"/>
                                          </p:val>
                                        </p:tav>
                                        <p:tav tm="100000">
                                          <p:val>
                                            <p:strVal val="#ppt_h"/>
                                          </p:val>
                                        </p:tav>
                                      </p:tavLst>
                                    </p:anim>
                                    <p:animEffect transition="in" filter="fade">
                                      <p:cBhvr>
                                        <p:cTn id="17" dur="1000"/>
                                        <p:tgtEl>
                                          <p:spTgt spid="1026"/>
                                        </p:tgtEl>
                                      </p:cBhvr>
                                    </p:animEffect>
                                  </p:childTnLst>
                                </p:cTn>
                              </p:par>
                              <p:par>
                                <p:cTn id="18" presetID="55" presetClass="entr" presetSubtype="0" fill="hold" nodeType="withEffect">
                                  <p:stCondLst>
                                    <p:cond delay="0"/>
                                  </p:stCondLst>
                                  <p:childTnLst>
                                    <p:set>
                                      <p:cBhvr>
                                        <p:cTn id="19" dur="1" fill="hold">
                                          <p:stCondLst>
                                            <p:cond delay="0"/>
                                          </p:stCondLst>
                                        </p:cTn>
                                        <p:tgtEl>
                                          <p:spTgt spid="1030"/>
                                        </p:tgtEl>
                                        <p:attrNameLst>
                                          <p:attrName>style.visibility</p:attrName>
                                        </p:attrNameLst>
                                      </p:cBhvr>
                                      <p:to>
                                        <p:strVal val="visible"/>
                                      </p:to>
                                    </p:set>
                                    <p:anim calcmode="lin" valueType="num">
                                      <p:cBhvr>
                                        <p:cTn id="20" dur="1000" fill="hold"/>
                                        <p:tgtEl>
                                          <p:spTgt spid="1030"/>
                                        </p:tgtEl>
                                        <p:attrNameLst>
                                          <p:attrName>ppt_w</p:attrName>
                                        </p:attrNameLst>
                                      </p:cBhvr>
                                      <p:tavLst>
                                        <p:tav tm="0">
                                          <p:val>
                                            <p:strVal val="#ppt_w*0.70"/>
                                          </p:val>
                                        </p:tav>
                                        <p:tav tm="100000">
                                          <p:val>
                                            <p:strVal val="#ppt_w"/>
                                          </p:val>
                                        </p:tav>
                                      </p:tavLst>
                                    </p:anim>
                                    <p:anim calcmode="lin" valueType="num">
                                      <p:cBhvr>
                                        <p:cTn id="21" dur="1000" fill="hold"/>
                                        <p:tgtEl>
                                          <p:spTgt spid="1030"/>
                                        </p:tgtEl>
                                        <p:attrNameLst>
                                          <p:attrName>ppt_h</p:attrName>
                                        </p:attrNameLst>
                                      </p:cBhvr>
                                      <p:tavLst>
                                        <p:tav tm="0">
                                          <p:val>
                                            <p:strVal val="#ppt_h"/>
                                          </p:val>
                                        </p:tav>
                                        <p:tav tm="100000">
                                          <p:val>
                                            <p:strVal val="#ppt_h"/>
                                          </p:val>
                                        </p:tav>
                                      </p:tavLst>
                                    </p:anim>
                                    <p:animEffect transition="in" filter="fade">
                                      <p:cBhvr>
                                        <p:cTn id="22" dur="1000"/>
                                        <p:tgtEl>
                                          <p:spTgt spid="1030"/>
                                        </p:tgtEl>
                                      </p:cBhvr>
                                    </p:animEffect>
                                  </p:childTnLst>
                                </p:cTn>
                              </p:par>
                              <p:par>
                                <p:cTn id="23" presetID="55" presetClass="entr" presetSubtype="0" fill="hold" nodeType="withEffect">
                                  <p:stCondLst>
                                    <p:cond delay="0"/>
                                  </p:stCondLst>
                                  <p:childTnLst>
                                    <p:set>
                                      <p:cBhvr>
                                        <p:cTn id="24" dur="1" fill="hold">
                                          <p:stCondLst>
                                            <p:cond delay="0"/>
                                          </p:stCondLst>
                                        </p:cTn>
                                        <p:tgtEl>
                                          <p:spTgt spid="1032"/>
                                        </p:tgtEl>
                                        <p:attrNameLst>
                                          <p:attrName>style.visibility</p:attrName>
                                        </p:attrNameLst>
                                      </p:cBhvr>
                                      <p:to>
                                        <p:strVal val="visible"/>
                                      </p:to>
                                    </p:set>
                                    <p:anim calcmode="lin" valueType="num">
                                      <p:cBhvr>
                                        <p:cTn id="25" dur="1000" fill="hold"/>
                                        <p:tgtEl>
                                          <p:spTgt spid="1032"/>
                                        </p:tgtEl>
                                        <p:attrNameLst>
                                          <p:attrName>ppt_w</p:attrName>
                                        </p:attrNameLst>
                                      </p:cBhvr>
                                      <p:tavLst>
                                        <p:tav tm="0">
                                          <p:val>
                                            <p:strVal val="#ppt_w*0.70"/>
                                          </p:val>
                                        </p:tav>
                                        <p:tav tm="100000">
                                          <p:val>
                                            <p:strVal val="#ppt_w"/>
                                          </p:val>
                                        </p:tav>
                                      </p:tavLst>
                                    </p:anim>
                                    <p:anim calcmode="lin" valueType="num">
                                      <p:cBhvr>
                                        <p:cTn id="26" dur="1000" fill="hold"/>
                                        <p:tgtEl>
                                          <p:spTgt spid="1032"/>
                                        </p:tgtEl>
                                        <p:attrNameLst>
                                          <p:attrName>ppt_h</p:attrName>
                                        </p:attrNameLst>
                                      </p:cBhvr>
                                      <p:tavLst>
                                        <p:tav tm="0">
                                          <p:val>
                                            <p:strVal val="#ppt_h"/>
                                          </p:val>
                                        </p:tav>
                                        <p:tav tm="100000">
                                          <p:val>
                                            <p:strVal val="#ppt_h"/>
                                          </p:val>
                                        </p:tav>
                                      </p:tavLst>
                                    </p:anim>
                                    <p:animEffect transition="in" filter="fade">
                                      <p:cBhvr>
                                        <p:cTn id="27" dur="1000"/>
                                        <p:tgtEl>
                                          <p:spTgt spid="10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755438" y="1714600"/>
            <a:ext cx="7886700" cy="3428799"/>
          </a:xfrm>
        </p:spPr>
        <p:txBody>
          <a:bodyPr>
            <a:noAutofit/>
          </a:bodyPr>
          <a:lstStyle/>
          <a:p>
            <a:r>
              <a:rPr lang="ja-JP" altLang="en-US" sz="5400" dirty="0" smtClean="0"/>
              <a:t>皆さんは</a:t>
            </a:r>
            <a:r>
              <a:rPr kumimoji="1" lang="en-US" altLang="ja-JP" sz="5400" dirty="0" smtClean="0"/>
              <a:t>10</a:t>
            </a:r>
            <a:r>
              <a:rPr kumimoji="1" lang="ja-JP" altLang="en-US" sz="5400" dirty="0" smtClean="0"/>
              <a:t>日後、</a:t>
            </a:r>
            <a:r>
              <a:rPr kumimoji="1" lang="en-US" altLang="ja-JP" sz="5400" dirty="0" smtClean="0"/>
              <a:t/>
            </a:r>
            <a:br>
              <a:rPr kumimoji="1" lang="en-US" altLang="ja-JP" sz="5400" dirty="0" smtClean="0"/>
            </a:br>
            <a:r>
              <a:rPr lang="ja-JP" altLang="en-US" sz="5400" dirty="0" smtClean="0">
                <a:solidFill>
                  <a:srgbClr val="C00000"/>
                </a:solidFill>
              </a:rPr>
              <a:t>大きく変貌を遂げるのです</a:t>
            </a:r>
            <a:endParaRPr kumimoji="1" lang="ja-JP" altLang="en-US" sz="5400" dirty="0">
              <a:solidFill>
                <a:srgbClr val="C00000"/>
              </a:solidFill>
            </a:endParaRPr>
          </a:p>
        </p:txBody>
      </p:sp>
      <p:cxnSp>
        <p:nvCxnSpPr>
          <p:cNvPr id="4" name="直線コネクタ 3"/>
          <p:cNvCxnSpPr/>
          <p:nvPr/>
        </p:nvCxnSpPr>
        <p:spPr>
          <a:xfrm>
            <a:off x="85725" y="4257675"/>
            <a:ext cx="9058275" cy="19050"/>
          </a:xfrm>
          <a:prstGeom prst="line">
            <a:avLst/>
          </a:prstGeom>
          <a:ln w="57150">
            <a:solidFill>
              <a:schemeClr val="accent2">
                <a:lumMod val="50000"/>
              </a:schemeClr>
            </a:solidFill>
          </a:ln>
        </p:spPr>
        <p:style>
          <a:lnRef idx="1">
            <a:schemeClr val="accent6"/>
          </a:lnRef>
          <a:fillRef idx="0">
            <a:schemeClr val="accent6"/>
          </a:fillRef>
          <a:effectRef idx="0">
            <a:schemeClr val="accent6"/>
          </a:effectRef>
          <a:fontRef idx="minor">
            <a:schemeClr val="tx1"/>
          </a:fontRef>
        </p:style>
      </p:cxnSp>
      <p:sp>
        <p:nvSpPr>
          <p:cNvPr id="5" name="動作設定ボタン: 進む/次へ 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0041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クリックすると新しいウィンドウで開きます"/>
          <p:cNvPicPr>
            <a:picLocks noChangeAspect="1" noChangeArrowheads="1"/>
          </p:cNvPicPr>
          <p:nvPr/>
        </p:nvPicPr>
        <p:blipFill>
          <a:blip r:embed="rId2" cstate="print"/>
          <a:srcRect/>
          <a:stretch>
            <a:fillRect/>
          </a:stretch>
        </p:blipFill>
        <p:spPr bwMode="auto">
          <a:xfrm rot="415345">
            <a:off x="539552" y="707289"/>
            <a:ext cx="3780420" cy="2520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0270" y="3573755"/>
            <a:ext cx="3867646" cy="26274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855141">
            <a:off x="546009" y="3358861"/>
            <a:ext cx="3266217" cy="27436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68494">
            <a:off x="4567767" y="813949"/>
            <a:ext cx="4144289" cy="2306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動作設定ボタン: 進む/次へ 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9229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par>
                                <p:cTn id="8" presetID="22" presetClass="entr" presetSubtype="4"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down)">
                                      <p:cBhvr>
                                        <p:cTn id="10" dur="500"/>
                                        <p:tgtEl>
                                          <p:spTgt spid="1028"/>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wipe(down)">
                                      <p:cBhvr>
                                        <p:cTn id="16" dur="500"/>
                                        <p:tgtEl>
                                          <p:spTgt spid="1026"/>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9458"/>
                                        </p:tgtEl>
                                        <p:attrNameLst>
                                          <p:attrName>style.visibility</p:attrName>
                                        </p:attrNameLst>
                                      </p:cBhvr>
                                      <p:to>
                                        <p:strVal val="visible"/>
                                      </p:to>
                                    </p:set>
                                    <p:animEffect transition="in" filter="fade">
                                      <p:cBhvr>
                                        <p:cTn id="21" dur="1000"/>
                                        <p:tgtEl>
                                          <p:spTgt spid="19458"/>
                                        </p:tgtEl>
                                      </p:cBhvr>
                                    </p:animEffect>
                                    <p:anim calcmode="lin" valueType="num">
                                      <p:cBhvr>
                                        <p:cTn id="22" dur="1000" fill="hold"/>
                                        <p:tgtEl>
                                          <p:spTgt spid="19458"/>
                                        </p:tgtEl>
                                        <p:attrNameLst>
                                          <p:attrName>ppt_x</p:attrName>
                                        </p:attrNameLst>
                                      </p:cBhvr>
                                      <p:tavLst>
                                        <p:tav tm="0">
                                          <p:val>
                                            <p:strVal val="#ppt_x"/>
                                          </p:val>
                                        </p:tav>
                                        <p:tav tm="100000">
                                          <p:val>
                                            <p:strVal val="#ppt_x"/>
                                          </p:val>
                                        </p:tav>
                                      </p:tavLst>
                                    </p:anim>
                                    <p:anim calcmode="lin" valueType="num">
                                      <p:cBhvr>
                                        <p:cTn id="23" dur="1000" fill="hold"/>
                                        <p:tgtEl>
                                          <p:spTgt spid="19458"/>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fade">
                                      <p:cBhvr>
                                        <p:cTn id="26" dur="1000"/>
                                        <p:tgtEl>
                                          <p:spTgt spid="1028"/>
                                        </p:tgtEl>
                                      </p:cBhvr>
                                    </p:animEffect>
                                    <p:anim calcmode="lin" valueType="num">
                                      <p:cBhvr>
                                        <p:cTn id="27" dur="1000" fill="hold"/>
                                        <p:tgtEl>
                                          <p:spTgt spid="1028"/>
                                        </p:tgtEl>
                                        <p:attrNameLst>
                                          <p:attrName>ppt_x</p:attrName>
                                        </p:attrNameLst>
                                      </p:cBhvr>
                                      <p:tavLst>
                                        <p:tav tm="0">
                                          <p:val>
                                            <p:strVal val="#ppt_x"/>
                                          </p:val>
                                        </p:tav>
                                        <p:tav tm="100000">
                                          <p:val>
                                            <p:strVal val="#ppt_x"/>
                                          </p:val>
                                        </p:tav>
                                      </p:tavLst>
                                    </p:anim>
                                    <p:anim calcmode="lin" valueType="num">
                                      <p:cBhvr>
                                        <p:cTn id="28" dur="1000" fill="hold"/>
                                        <p:tgtEl>
                                          <p:spTgt spid="102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1000"/>
                                        <p:tgtEl>
                                          <p:spTgt spid="1026"/>
                                        </p:tgtEl>
                                      </p:cBhvr>
                                    </p:animEffect>
                                    <p:anim calcmode="lin" valueType="num">
                                      <p:cBhvr>
                                        <p:cTn id="37" dur="1000" fill="hold"/>
                                        <p:tgtEl>
                                          <p:spTgt spid="1026"/>
                                        </p:tgtEl>
                                        <p:attrNameLst>
                                          <p:attrName>ppt_x</p:attrName>
                                        </p:attrNameLst>
                                      </p:cBhvr>
                                      <p:tavLst>
                                        <p:tav tm="0">
                                          <p:val>
                                            <p:strVal val="#ppt_x"/>
                                          </p:val>
                                        </p:tav>
                                        <p:tav tm="100000">
                                          <p:val>
                                            <p:strVal val="#ppt_x"/>
                                          </p:val>
                                        </p:tav>
                                      </p:tavLst>
                                    </p:anim>
                                    <p:anim calcmode="lin" valueType="num">
                                      <p:cBhvr>
                                        <p:cTn id="3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t="12201" b="21651"/>
          <a:stretch/>
        </p:blipFill>
        <p:spPr>
          <a:xfrm>
            <a:off x="0" y="2692415"/>
            <a:ext cx="9144000" cy="4032448"/>
          </a:xfrm>
          <a:prstGeom prst="rect">
            <a:avLst/>
          </a:prstGeom>
        </p:spPr>
      </p:pic>
      <p:sp>
        <p:nvSpPr>
          <p:cNvPr id="4" name="タイトル 1"/>
          <p:cNvSpPr txBox="1">
            <a:spLocks/>
          </p:cNvSpPr>
          <p:nvPr/>
        </p:nvSpPr>
        <p:spPr>
          <a:xfrm>
            <a:off x="628650" y="410289"/>
            <a:ext cx="7886700" cy="21489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5400" dirty="0" smtClean="0">
                <a:solidFill>
                  <a:schemeClr val="bg1"/>
                </a:solidFill>
                <a:latin typeface="HGS明朝B" panose="02020800000000000000" pitchFamily="18" charset="-128"/>
                <a:ea typeface="HGS明朝B" panose="02020800000000000000" pitchFamily="18" charset="-128"/>
              </a:rPr>
              <a:t>7</a:t>
            </a:r>
            <a:r>
              <a:rPr lang="ja-JP" altLang="en-US" sz="5400" dirty="0" smtClean="0">
                <a:solidFill>
                  <a:schemeClr val="bg1"/>
                </a:solidFill>
                <a:latin typeface="HGS明朝B" panose="02020800000000000000" pitchFamily="18" charset="-128"/>
                <a:ea typeface="HGS明朝B" panose="02020800000000000000" pitchFamily="18" charset="-128"/>
              </a:rPr>
              <a:t>月</a:t>
            </a:r>
            <a:r>
              <a:rPr lang="en-US" altLang="ja-JP" sz="5400" dirty="0" smtClean="0">
                <a:solidFill>
                  <a:schemeClr val="bg1"/>
                </a:solidFill>
                <a:latin typeface="HGS明朝B" panose="02020800000000000000" pitchFamily="18" charset="-128"/>
                <a:ea typeface="HGS明朝B" panose="02020800000000000000" pitchFamily="18" charset="-128"/>
              </a:rPr>
              <a:t>4</a:t>
            </a:r>
            <a:r>
              <a:rPr lang="ja-JP" altLang="en-US" sz="5400" dirty="0" smtClean="0">
                <a:solidFill>
                  <a:schemeClr val="bg1"/>
                </a:solidFill>
                <a:latin typeface="HGS明朝B" panose="02020800000000000000" pitchFamily="18" charset="-128"/>
                <a:ea typeface="HGS明朝B" panose="02020800000000000000" pitchFamily="18" charset="-128"/>
              </a:rPr>
              <a:t>日、このステージで</a:t>
            </a:r>
            <a:endParaRPr lang="en-US" altLang="ja-JP" sz="5400" dirty="0" smtClean="0">
              <a:solidFill>
                <a:schemeClr val="bg1"/>
              </a:solidFill>
              <a:latin typeface="HGS明朝B" panose="02020800000000000000" pitchFamily="18" charset="-128"/>
              <a:ea typeface="HGS明朝B" panose="02020800000000000000" pitchFamily="18" charset="-128"/>
            </a:endParaRPr>
          </a:p>
          <a:p>
            <a:pPr algn="ctr"/>
            <a:r>
              <a:rPr lang="ja-JP" altLang="en-US" sz="5400" dirty="0" smtClean="0">
                <a:solidFill>
                  <a:schemeClr val="bg1"/>
                </a:solidFill>
                <a:latin typeface="HGS明朝B" panose="02020800000000000000" pitchFamily="18" charset="-128"/>
                <a:ea typeface="HGS明朝B" panose="02020800000000000000" pitchFamily="18" charset="-128"/>
              </a:rPr>
              <a:t>笑顔で立つのは</a:t>
            </a:r>
            <a:endParaRPr lang="en-US" altLang="ja-JP" sz="5400" dirty="0" smtClean="0">
              <a:solidFill>
                <a:schemeClr val="bg1"/>
              </a:solidFill>
              <a:latin typeface="HGS明朝B" panose="02020800000000000000" pitchFamily="18" charset="-128"/>
              <a:ea typeface="HGS明朝B" panose="02020800000000000000" pitchFamily="18" charset="-128"/>
            </a:endParaRPr>
          </a:p>
          <a:p>
            <a:pPr algn="ctr"/>
            <a:r>
              <a:rPr lang="ja-JP" altLang="en-US" sz="5400" dirty="0" smtClean="0">
                <a:solidFill>
                  <a:schemeClr val="bg1"/>
                </a:solidFill>
                <a:latin typeface="HGS明朝B" panose="02020800000000000000" pitchFamily="18" charset="-128"/>
                <a:ea typeface="HGS明朝B" panose="02020800000000000000" pitchFamily="18" charset="-128"/>
              </a:rPr>
              <a:t>貴女です</a:t>
            </a:r>
            <a:endParaRPr lang="ja-JP" altLang="en-US" sz="5400" dirty="0">
              <a:solidFill>
                <a:schemeClr val="bg1"/>
              </a:solidFill>
              <a:latin typeface="HGS明朝B" panose="02020800000000000000" pitchFamily="18" charset="-128"/>
              <a:ea typeface="HGS明朝B" panose="02020800000000000000" pitchFamily="18" charset="-128"/>
            </a:endParaRPr>
          </a:p>
        </p:txBody>
      </p:sp>
    </p:spTree>
    <p:extLst>
      <p:ext uri="{BB962C8B-B14F-4D97-AF65-F5344CB8AC3E}">
        <p14:creationId xmlns:p14="http://schemas.microsoft.com/office/powerpoint/2010/main" val="147794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p:cNvGrpSpPr/>
          <p:nvPr/>
        </p:nvGrpSpPr>
        <p:grpSpPr>
          <a:xfrm>
            <a:off x="2364468" y="246547"/>
            <a:ext cx="6432498" cy="6727364"/>
            <a:chOff x="2364468" y="246547"/>
            <a:chExt cx="6432498" cy="6727364"/>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6589" y="377190"/>
              <a:ext cx="1660377" cy="6104483"/>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8307" y="603848"/>
              <a:ext cx="1482068" cy="5723329"/>
            </a:xfrm>
            <a:prstGeom prst="rect">
              <a:avLst/>
            </a:prstGeom>
          </p:spPr>
        </p:pic>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l="26832" t="7166" r="22014" b="694"/>
            <a:stretch/>
          </p:blipFill>
          <p:spPr>
            <a:xfrm>
              <a:off x="2364468" y="246547"/>
              <a:ext cx="3734873" cy="6727364"/>
            </a:xfrm>
            <a:prstGeom prst="rect">
              <a:avLst/>
            </a:prstGeom>
          </p:spPr>
        </p:pic>
      </p:grpSp>
      <p:grpSp>
        <p:nvGrpSpPr>
          <p:cNvPr id="2" name="グループ化 1"/>
          <p:cNvGrpSpPr/>
          <p:nvPr/>
        </p:nvGrpSpPr>
        <p:grpSpPr>
          <a:xfrm>
            <a:off x="0" y="2489679"/>
            <a:ext cx="9144000" cy="3035357"/>
            <a:chOff x="0" y="2489679"/>
            <a:chExt cx="9144000" cy="3035357"/>
          </a:xfrm>
        </p:grpSpPr>
        <p:sp>
          <p:nvSpPr>
            <p:cNvPr id="7" name="正方形/長方形 6"/>
            <p:cNvSpPr/>
            <p:nvPr/>
          </p:nvSpPr>
          <p:spPr>
            <a:xfrm>
              <a:off x="0" y="2489679"/>
              <a:ext cx="9144000" cy="3035357"/>
            </a:xfrm>
            <a:prstGeom prst="rect">
              <a:avLst/>
            </a:prstGeom>
            <a:solidFill>
              <a:srgbClr val="C0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401947" y="2772560"/>
              <a:ext cx="5697394" cy="2585323"/>
            </a:xfrm>
            <a:prstGeom prst="rect">
              <a:avLst/>
            </a:prstGeom>
            <a:noFill/>
          </p:spPr>
          <p:txBody>
            <a:bodyPr wrap="none" rtlCol="0">
              <a:spAutoFit/>
            </a:bodyPr>
            <a:lstStyle/>
            <a:p>
              <a:r>
                <a:rPr kumimoji="1" lang="ja-JP" altLang="en-US" sz="5400" dirty="0" smtClean="0">
                  <a:solidFill>
                    <a:schemeClr val="bg1"/>
                  </a:solidFill>
                </a:rPr>
                <a:t>あなたが</a:t>
              </a:r>
              <a:endParaRPr kumimoji="1" lang="en-US" altLang="ja-JP" sz="5400" dirty="0" smtClean="0">
                <a:solidFill>
                  <a:schemeClr val="bg1"/>
                </a:solidFill>
              </a:endParaRPr>
            </a:p>
            <a:p>
              <a:r>
                <a:rPr kumimoji="1" lang="ja-JP" altLang="en-US" sz="5400" dirty="0" smtClean="0">
                  <a:solidFill>
                    <a:schemeClr val="bg1"/>
                  </a:solidFill>
                </a:rPr>
                <a:t>目指す</a:t>
              </a:r>
              <a:r>
                <a:rPr lang="ja-JP" altLang="en-US" sz="5400" dirty="0" smtClean="0">
                  <a:solidFill>
                    <a:schemeClr val="bg1"/>
                  </a:solidFill>
                </a:rPr>
                <a:t>理想の人は</a:t>
              </a:r>
              <a:endParaRPr lang="en-US" altLang="ja-JP" sz="5400" dirty="0" smtClean="0">
                <a:solidFill>
                  <a:schemeClr val="bg1"/>
                </a:solidFill>
              </a:endParaRPr>
            </a:p>
            <a:p>
              <a:r>
                <a:rPr lang="ja-JP" altLang="en-US" sz="5400" dirty="0" smtClean="0">
                  <a:solidFill>
                    <a:schemeClr val="bg1"/>
                  </a:solidFill>
                </a:rPr>
                <a:t>誰ですか？</a:t>
              </a:r>
              <a:endParaRPr kumimoji="1" lang="ja-JP" altLang="en-US" sz="5400" dirty="0">
                <a:solidFill>
                  <a:schemeClr val="bg1"/>
                </a:solidFill>
              </a:endParaRPr>
            </a:p>
          </p:txBody>
        </p:sp>
      </p:grpSp>
      <p:sp>
        <p:nvSpPr>
          <p:cNvPr id="14" name="動作設定ボタン: 進む/次へ 13">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35520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t="34188"/>
          <a:stretch/>
        </p:blipFill>
        <p:spPr>
          <a:xfrm>
            <a:off x="443089" y="202666"/>
            <a:ext cx="8591550" cy="5292395"/>
          </a:xfrm>
          <a:prstGeom prst="rect">
            <a:avLst/>
          </a:prstGeom>
        </p:spPr>
      </p:pic>
      <p:grpSp>
        <p:nvGrpSpPr>
          <p:cNvPr id="9" name="グループ化 8"/>
          <p:cNvGrpSpPr/>
          <p:nvPr/>
        </p:nvGrpSpPr>
        <p:grpSpPr>
          <a:xfrm>
            <a:off x="0" y="2489679"/>
            <a:ext cx="9144000" cy="3035357"/>
            <a:chOff x="0" y="2489679"/>
            <a:chExt cx="9144000" cy="3035357"/>
          </a:xfrm>
        </p:grpSpPr>
        <p:sp>
          <p:nvSpPr>
            <p:cNvPr id="10" name="正方形/長方形 9"/>
            <p:cNvSpPr/>
            <p:nvPr/>
          </p:nvSpPr>
          <p:spPr>
            <a:xfrm>
              <a:off x="0" y="2489679"/>
              <a:ext cx="9144000" cy="3035357"/>
            </a:xfrm>
            <a:prstGeom prst="rect">
              <a:avLst/>
            </a:prstGeom>
            <a:solidFill>
              <a:srgbClr val="C0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401947" y="2772560"/>
              <a:ext cx="6508513" cy="2585323"/>
            </a:xfrm>
            <a:prstGeom prst="rect">
              <a:avLst/>
            </a:prstGeom>
            <a:noFill/>
          </p:spPr>
          <p:txBody>
            <a:bodyPr wrap="none" rtlCol="0">
              <a:spAutoFit/>
            </a:bodyPr>
            <a:lstStyle/>
            <a:p>
              <a:r>
                <a:rPr lang="ja-JP" altLang="en-US" sz="5400" dirty="0">
                  <a:solidFill>
                    <a:schemeClr val="bg1"/>
                  </a:solidFill>
                </a:rPr>
                <a:t>その人が</a:t>
              </a:r>
              <a:endParaRPr lang="en-US" altLang="ja-JP" sz="5400" dirty="0">
                <a:solidFill>
                  <a:schemeClr val="bg1"/>
                </a:solidFill>
              </a:endParaRPr>
            </a:p>
            <a:p>
              <a:r>
                <a:rPr lang="ja-JP" altLang="en-US" sz="5400" dirty="0">
                  <a:solidFill>
                    <a:schemeClr val="bg1"/>
                  </a:solidFill>
                </a:rPr>
                <a:t>日々実行している</a:t>
              </a:r>
              <a:r>
                <a:rPr lang="ja-JP" altLang="en-US" sz="5400" dirty="0" smtClean="0">
                  <a:solidFill>
                    <a:schemeClr val="bg1"/>
                  </a:solidFill>
                </a:rPr>
                <a:t>と</a:t>
              </a:r>
              <a:endParaRPr lang="en-US" altLang="ja-JP" sz="5400" dirty="0" smtClean="0">
                <a:solidFill>
                  <a:schemeClr val="bg1"/>
                </a:solidFill>
              </a:endParaRPr>
            </a:p>
            <a:p>
              <a:r>
                <a:rPr lang="ja-JP" altLang="en-US" sz="5400" dirty="0" smtClean="0">
                  <a:solidFill>
                    <a:schemeClr val="bg1"/>
                  </a:solidFill>
                </a:rPr>
                <a:t>思う</a:t>
              </a:r>
              <a:r>
                <a:rPr lang="ja-JP" altLang="en-US" sz="5400" dirty="0">
                  <a:solidFill>
                    <a:schemeClr val="bg1"/>
                  </a:solidFill>
                </a:rPr>
                <a:t>こと</a:t>
              </a:r>
              <a:r>
                <a:rPr lang="ja-JP" altLang="en-US" sz="5400" dirty="0" smtClean="0">
                  <a:solidFill>
                    <a:schemeClr val="bg1"/>
                  </a:solidFill>
                </a:rPr>
                <a:t>は何</a:t>
              </a:r>
              <a:r>
                <a:rPr lang="ja-JP" altLang="en-US" sz="5400" dirty="0">
                  <a:solidFill>
                    <a:schemeClr val="bg1"/>
                  </a:solidFill>
                </a:rPr>
                <a:t>ですか？</a:t>
              </a:r>
              <a:endParaRPr lang="ja-JP" altLang="en-US" sz="5400" dirty="0">
                <a:solidFill>
                  <a:schemeClr val="bg1"/>
                </a:solidFill>
              </a:endParaRPr>
            </a:p>
          </p:txBody>
        </p:sp>
      </p:grpSp>
      <p:sp>
        <p:nvSpPr>
          <p:cNvPr id="12" name="動作設定ボタン: 進む/次へ 11">
            <a:hlinkClick r:id="" action="ppaction://hlinkshowjump?jump=nextslide" highlightClick="1"/>
          </p:cNvPr>
          <p:cNvSpPr/>
          <p:nvPr/>
        </p:nvSpPr>
        <p:spPr>
          <a:xfrm>
            <a:off x="8599092" y="6224953"/>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4129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7"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131528" y="159619"/>
            <a:ext cx="9407056" cy="1325563"/>
          </a:xfrm>
        </p:spPr>
        <p:txBody>
          <a:bodyPr>
            <a:noAutofit/>
          </a:bodyPr>
          <a:lstStyle/>
          <a:p>
            <a:pPr algn="ctr"/>
            <a:r>
              <a:rPr kumimoji="1" lang="ja-JP" altLang="en-US" sz="5400" dirty="0" smtClean="0">
                <a:solidFill>
                  <a:srgbClr val="C00000"/>
                </a:solidFill>
                <a:latin typeface="+mj-ea"/>
              </a:rPr>
              <a:t>世界レベル</a:t>
            </a:r>
            <a:r>
              <a:rPr kumimoji="1" lang="ja-JP" altLang="en-US" sz="4000" dirty="0" smtClean="0">
                <a:latin typeface="+mj-ea"/>
              </a:rPr>
              <a:t>で見たミスユニバース</a:t>
            </a:r>
            <a:endParaRPr kumimoji="1" lang="ja-JP" altLang="en-US" sz="4000" dirty="0">
              <a:solidFill>
                <a:srgbClr val="C00000"/>
              </a:solidFill>
              <a:latin typeface="+mj-ea"/>
            </a:endParaRPr>
          </a:p>
        </p:txBody>
      </p:sp>
      <p:pic>
        <p:nvPicPr>
          <p:cNvPr id="2054" name="Picture 6" descr="クリックすると新しいウィンドウで開きます"/>
          <p:cNvPicPr>
            <a:picLocks noChangeAspect="1" noChangeArrowheads="1"/>
          </p:cNvPicPr>
          <p:nvPr/>
        </p:nvPicPr>
        <p:blipFill>
          <a:blip r:embed="rId2" cstate="print"/>
          <a:srcRect l="11402" t="6001" r="20824" b="5487"/>
          <a:stretch>
            <a:fillRect/>
          </a:stretch>
        </p:blipFill>
        <p:spPr bwMode="auto">
          <a:xfrm>
            <a:off x="3491880" y="1569627"/>
            <a:ext cx="2481225" cy="4879742"/>
          </a:xfrm>
          <a:prstGeom prst="roundRect">
            <a:avLst>
              <a:gd name="adj" fmla="val 8594"/>
            </a:avLst>
          </a:prstGeom>
          <a:solidFill>
            <a:srgbClr val="FFFFFF">
              <a:shade val="85000"/>
            </a:srgbClr>
          </a:solidFill>
          <a:ln>
            <a:noFill/>
          </a:ln>
          <a:effectLst/>
        </p:spPr>
      </p:pic>
      <p:pic>
        <p:nvPicPr>
          <p:cNvPr id="2056" name="Picture 8" descr="http://ord.yahoo.co.jp/o/image/SIG=12ue98j09/EXP=1467810240;_ylc=X3IDMgRmc3QDMARpZHgDMARvaWQDQU5kOUdjVHRrUjN0U1pCeWZOMGgyVVdLbFp2TzI5M3BxU29KZ0Zma3UxR0lkVnRTSWVmY3ZBM2JIV1BBa29YWgRwAzQ0T2Y0NEs1NDRPbTQ0T0w0NE9RNDRPODQ0SzVJT2F3dE9lZGdBLS0EcG9zAzM4BHNlYwNzaHcEc2xrA3Jp/**http%3a/mainichi.jp/graph/2013/11/11/20131111org00m200003000c/image/062.jpg"/>
          <p:cNvPicPr>
            <a:picLocks noChangeAspect="1" noChangeArrowheads="1"/>
          </p:cNvPicPr>
          <p:nvPr/>
        </p:nvPicPr>
        <p:blipFill>
          <a:blip r:embed="rId3" cstate="print"/>
          <a:srcRect l="12470" t="7560" r="8071"/>
          <a:stretch>
            <a:fillRect/>
          </a:stretch>
        </p:blipFill>
        <p:spPr bwMode="auto">
          <a:xfrm>
            <a:off x="539552" y="1569627"/>
            <a:ext cx="2808837" cy="4906516"/>
          </a:xfrm>
          <a:prstGeom prst="roundRect">
            <a:avLst>
              <a:gd name="adj" fmla="val 8594"/>
            </a:avLst>
          </a:prstGeom>
          <a:solidFill>
            <a:srgbClr val="FFFFFF">
              <a:shade val="85000"/>
            </a:srgbClr>
          </a:solidFill>
          <a:ln>
            <a:noFill/>
          </a:ln>
          <a:effectLst/>
        </p:spPr>
      </p:pic>
      <p:cxnSp>
        <p:nvCxnSpPr>
          <p:cNvPr id="4" name="直線コネクタ 3"/>
          <p:cNvCxnSpPr/>
          <p:nvPr/>
        </p:nvCxnSpPr>
        <p:spPr>
          <a:xfrm>
            <a:off x="-360548" y="1400736"/>
            <a:ext cx="9865096" cy="0"/>
          </a:xfrm>
          <a:prstGeom prst="line">
            <a:avLst/>
          </a:prstGeom>
          <a:ln w="76200">
            <a:solidFill>
              <a:schemeClr val="tx1">
                <a:lumMod val="95000"/>
                <a:lumOff val="5000"/>
              </a:schemeClr>
            </a:solidFill>
          </a:ln>
        </p:spPr>
        <p:style>
          <a:lnRef idx="1">
            <a:schemeClr val="accent2"/>
          </a:lnRef>
          <a:fillRef idx="0">
            <a:schemeClr val="accent2"/>
          </a:fillRef>
          <a:effectRef idx="0">
            <a:schemeClr val="accent2"/>
          </a:effectRef>
          <a:fontRef idx="minor">
            <a:schemeClr val="tx1"/>
          </a:fontRef>
        </p:style>
      </p:cxnSp>
      <p:pic>
        <p:nvPicPr>
          <p:cNvPr id="1026" name="Picture 2" descr="「ミスユニバース 優勝」の画像検索結果"/>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504" t="6171" r="13613"/>
          <a:stretch/>
        </p:blipFill>
        <p:spPr bwMode="auto">
          <a:xfrm>
            <a:off x="6116596" y="1569627"/>
            <a:ext cx="2510569" cy="4915504"/>
          </a:xfrm>
          <a:prstGeom prst="roundRect">
            <a:avLst>
              <a:gd name="adj" fmla="val 8594"/>
            </a:avLst>
          </a:prstGeom>
          <a:solidFill>
            <a:srgbClr val="FFFFFF">
              <a:shade val="85000"/>
            </a:srgbClr>
          </a:solidFill>
          <a:ln>
            <a:noFill/>
          </a:ln>
          <a:effectLst/>
          <a:extLst/>
        </p:spPr>
      </p:pic>
      <p:sp>
        <p:nvSpPr>
          <p:cNvPr id="7" name="動作設定ボタン: 進む/次へ 6">
            <a:hlinkClick r:id="" action="ppaction://hlinkshowjump?jump=nextslide" highlightClick="1"/>
          </p:cNvPr>
          <p:cNvSpPr/>
          <p:nvPr/>
        </p:nvSpPr>
        <p:spPr>
          <a:xfrm>
            <a:off x="8599092" y="6216161"/>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0790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2056"/>
                                        </p:tgtEl>
                                        <p:attrNameLst>
                                          <p:attrName>style.visibility</p:attrName>
                                        </p:attrNameLst>
                                      </p:cBhvr>
                                      <p:to>
                                        <p:strVal val="visible"/>
                                      </p:to>
                                    </p:set>
                                    <p:anim calcmode="lin" valueType="num">
                                      <p:cBhvr>
                                        <p:cTn id="15" dur="1000" fill="hold"/>
                                        <p:tgtEl>
                                          <p:spTgt spid="2056"/>
                                        </p:tgtEl>
                                        <p:attrNameLst>
                                          <p:attrName>ppt_w</p:attrName>
                                        </p:attrNameLst>
                                      </p:cBhvr>
                                      <p:tavLst>
                                        <p:tav tm="0">
                                          <p:val>
                                            <p:strVal val="#ppt_w*0.70"/>
                                          </p:val>
                                        </p:tav>
                                        <p:tav tm="100000">
                                          <p:val>
                                            <p:strVal val="#ppt_w"/>
                                          </p:val>
                                        </p:tav>
                                      </p:tavLst>
                                    </p:anim>
                                    <p:anim calcmode="lin" valueType="num">
                                      <p:cBhvr>
                                        <p:cTn id="16" dur="1000" fill="hold"/>
                                        <p:tgtEl>
                                          <p:spTgt spid="2056"/>
                                        </p:tgtEl>
                                        <p:attrNameLst>
                                          <p:attrName>ppt_h</p:attrName>
                                        </p:attrNameLst>
                                      </p:cBhvr>
                                      <p:tavLst>
                                        <p:tav tm="0">
                                          <p:val>
                                            <p:strVal val="#ppt_h"/>
                                          </p:val>
                                        </p:tav>
                                        <p:tav tm="100000">
                                          <p:val>
                                            <p:strVal val="#ppt_h"/>
                                          </p:val>
                                        </p:tav>
                                      </p:tavLst>
                                    </p:anim>
                                    <p:animEffect transition="in" filter="fade">
                                      <p:cBhvr>
                                        <p:cTn id="17" dur="1000"/>
                                        <p:tgtEl>
                                          <p:spTgt spid="2056"/>
                                        </p:tgtEl>
                                      </p:cBhvr>
                                    </p:animEffect>
                                  </p:childTnLst>
                                </p:cTn>
                              </p:par>
                              <p:par>
                                <p:cTn id="18" presetID="55" presetClass="entr" presetSubtype="0" fill="hold" nodeType="withEffect">
                                  <p:stCondLst>
                                    <p:cond delay="0"/>
                                  </p:stCondLst>
                                  <p:childTnLst>
                                    <p:set>
                                      <p:cBhvr>
                                        <p:cTn id="19" dur="1" fill="hold">
                                          <p:stCondLst>
                                            <p:cond delay="0"/>
                                          </p:stCondLst>
                                        </p:cTn>
                                        <p:tgtEl>
                                          <p:spTgt spid="2054"/>
                                        </p:tgtEl>
                                        <p:attrNameLst>
                                          <p:attrName>style.visibility</p:attrName>
                                        </p:attrNameLst>
                                      </p:cBhvr>
                                      <p:to>
                                        <p:strVal val="visible"/>
                                      </p:to>
                                    </p:set>
                                    <p:anim calcmode="lin" valueType="num">
                                      <p:cBhvr>
                                        <p:cTn id="20" dur="1000" fill="hold"/>
                                        <p:tgtEl>
                                          <p:spTgt spid="2054"/>
                                        </p:tgtEl>
                                        <p:attrNameLst>
                                          <p:attrName>ppt_w</p:attrName>
                                        </p:attrNameLst>
                                      </p:cBhvr>
                                      <p:tavLst>
                                        <p:tav tm="0">
                                          <p:val>
                                            <p:strVal val="#ppt_w*0.70"/>
                                          </p:val>
                                        </p:tav>
                                        <p:tav tm="100000">
                                          <p:val>
                                            <p:strVal val="#ppt_w"/>
                                          </p:val>
                                        </p:tav>
                                      </p:tavLst>
                                    </p:anim>
                                    <p:anim calcmode="lin" valueType="num">
                                      <p:cBhvr>
                                        <p:cTn id="21" dur="1000" fill="hold"/>
                                        <p:tgtEl>
                                          <p:spTgt spid="2054"/>
                                        </p:tgtEl>
                                        <p:attrNameLst>
                                          <p:attrName>ppt_h</p:attrName>
                                        </p:attrNameLst>
                                      </p:cBhvr>
                                      <p:tavLst>
                                        <p:tav tm="0">
                                          <p:val>
                                            <p:strVal val="#ppt_h"/>
                                          </p:val>
                                        </p:tav>
                                        <p:tav tm="100000">
                                          <p:val>
                                            <p:strVal val="#ppt_h"/>
                                          </p:val>
                                        </p:tav>
                                      </p:tavLst>
                                    </p:anim>
                                    <p:animEffect transition="in" filter="fade">
                                      <p:cBhvr>
                                        <p:cTn id="22" dur="1000"/>
                                        <p:tgtEl>
                                          <p:spTgt spid="2054"/>
                                        </p:tgtEl>
                                      </p:cBhvr>
                                    </p:animEffect>
                                  </p:childTnLst>
                                </p:cTn>
                              </p:par>
                              <p:par>
                                <p:cTn id="23" presetID="55"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1000" fill="hold"/>
                                        <p:tgtEl>
                                          <p:spTgt spid="1026"/>
                                        </p:tgtEl>
                                        <p:attrNameLst>
                                          <p:attrName>ppt_w</p:attrName>
                                        </p:attrNameLst>
                                      </p:cBhvr>
                                      <p:tavLst>
                                        <p:tav tm="0">
                                          <p:val>
                                            <p:strVal val="#ppt_w*0.70"/>
                                          </p:val>
                                        </p:tav>
                                        <p:tav tm="100000">
                                          <p:val>
                                            <p:strVal val="#ppt_w"/>
                                          </p:val>
                                        </p:tav>
                                      </p:tavLst>
                                    </p:anim>
                                    <p:anim calcmode="lin" valueType="num">
                                      <p:cBhvr>
                                        <p:cTn id="26" dur="1000" fill="hold"/>
                                        <p:tgtEl>
                                          <p:spTgt spid="1026"/>
                                        </p:tgtEl>
                                        <p:attrNameLst>
                                          <p:attrName>ppt_h</p:attrName>
                                        </p:attrNameLst>
                                      </p:cBhvr>
                                      <p:tavLst>
                                        <p:tav tm="0">
                                          <p:val>
                                            <p:strVal val="#ppt_h"/>
                                          </p:val>
                                        </p:tav>
                                        <p:tav tm="100000">
                                          <p:val>
                                            <p:strVal val="#ppt_h"/>
                                          </p:val>
                                        </p:tav>
                                      </p:tavLst>
                                    </p:anim>
                                    <p:animEffect transition="in" filter="fade">
                                      <p:cBhvr>
                                        <p:cTn id="27" dur="10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228" y="183026"/>
            <a:ext cx="8754703" cy="6389484"/>
          </a:xfrm>
          <a:prstGeom prst="rect">
            <a:avLst/>
          </a:prstGeom>
        </p:spPr>
      </p:pic>
      <p:pic>
        <p:nvPicPr>
          <p:cNvPr id="1026" name="Picture 2"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10040">
            <a:off x="1037111" y="2649466"/>
            <a:ext cx="2535060" cy="3570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クリックすると新しいウィンドウで開きます"/>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45301">
            <a:off x="5696393" y="2501625"/>
            <a:ext cx="2499413" cy="3758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0" name="Picture 6"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30871" y="2973119"/>
            <a:ext cx="2482255" cy="33579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正方形/長方形 3"/>
          <p:cNvSpPr/>
          <p:nvPr/>
        </p:nvSpPr>
        <p:spPr>
          <a:xfrm>
            <a:off x="208227" y="344964"/>
            <a:ext cx="8754703" cy="1765426"/>
          </a:xfrm>
          <a:prstGeom prst="rect">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1630680" y="252034"/>
            <a:ext cx="5958840" cy="1323439"/>
          </a:xfrm>
          <a:prstGeom prst="rect">
            <a:avLst/>
          </a:prstGeom>
          <a:noFill/>
        </p:spPr>
        <p:txBody>
          <a:bodyPr wrap="square" rtlCol="0">
            <a:spAutoFit/>
          </a:bodyPr>
          <a:lstStyle/>
          <a:p>
            <a:r>
              <a:rPr kumimoji="1" lang="ja-JP" altLang="en-US" sz="8000" dirty="0" smtClean="0">
                <a:solidFill>
                  <a:schemeClr val="bg1"/>
                </a:solidFill>
              </a:rPr>
              <a:t>世界大会へ</a:t>
            </a:r>
            <a:endParaRPr kumimoji="1" lang="ja-JP" altLang="en-US" sz="8000" dirty="0">
              <a:solidFill>
                <a:schemeClr val="bg1"/>
              </a:solidFill>
            </a:endParaRPr>
          </a:p>
        </p:txBody>
      </p:sp>
      <p:sp>
        <p:nvSpPr>
          <p:cNvPr id="10" name="テキスト ボックス 9"/>
          <p:cNvSpPr txBox="1"/>
          <p:nvPr/>
        </p:nvSpPr>
        <p:spPr>
          <a:xfrm>
            <a:off x="1630679" y="1416433"/>
            <a:ext cx="5835252" cy="830997"/>
          </a:xfrm>
          <a:prstGeom prst="rect">
            <a:avLst/>
          </a:prstGeom>
          <a:noFill/>
        </p:spPr>
        <p:txBody>
          <a:bodyPr wrap="none" rtlCol="0">
            <a:spAutoFit/>
          </a:bodyPr>
          <a:lstStyle/>
          <a:p>
            <a:r>
              <a:rPr kumimoji="1" lang="ja-JP" altLang="en-US" sz="4800" dirty="0" smtClean="0">
                <a:solidFill>
                  <a:schemeClr val="bg1"/>
                </a:solidFill>
              </a:rPr>
              <a:t>その先のビジョンは？</a:t>
            </a:r>
            <a:endParaRPr kumimoji="1" lang="ja-JP" altLang="en-US" sz="4800" dirty="0">
              <a:solidFill>
                <a:schemeClr val="bg1"/>
              </a:solidFill>
            </a:endParaRPr>
          </a:p>
        </p:txBody>
      </p:sp>
      <p:sp>
        <p:nvSpPr>
          <p:cNvPr id="11" name="動作設定ボタン: 進む/次へ 10">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8152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1000" fill="hold"/>
                                        <p:tgtEl>
                                          <p:spTgt spid="1026"/>
                                        </p:tgtEl>
                                        <p:attrNameLst>
                                          <p:attrName>ppt_w</p:attrName>
                                        </p:attrNameLst>
                                      </p:cBhvr>
                                      <p:tavLst>
                                        <p:tav tm="0">
                                          <p:val>
                                            <p:strVal val="#ppt_w+.3"/>
                                          </p:val>
                                        </p:tav>
                                        <p:tav tm="100000">
                                          <p:val>
                                            <p:strVal val="#ppt_w"/>
                                          </p:val>
                                        </p:tav>
                                      </p:tavLst>
                                    </p:anim>
                                    <p:anim calcmode="lin" valueType="num">
                                      <p:cBhvr>
                                        <p:cTn id="20" dur="1000" fill="hold"/>
                                        <p:tgtEl>
                                          <p:spTgt spid="1026"/>
                                        </p:tgtEl>
                                        <p:attrNameLst>
                                          <p:attrName>ppt_h</p:attrName>
                                        </p:attrNameLst>
                                      </p:cBhvr>
                                      <p:tavLst>
                                        <p:tav tm="0">
                                          <p:val>
                                            <p:strVal val="#ppt_h"/>
                                          </p:val>
                                        </p:tav>
                                        <p:tav tm="100000">
                                          <p:val>
                                            <p:strVal val="#ppt_h"/>
                                          </p:val>
                                        </p:tav>
                                      </p:tavLst>
                                    </p:anim>
                                    <p:animEffect transition="in" filter="fade">
                                      <p:cBhvr>
                                        <p:cTn id="21" dur="1000"/>
                                        <p:tgtEl>
                                          <p:spTgt spid="1026"/>
                                        </p:tgtEl>
                                      </p:cBhvr>
                                    </p:animEffect>
                                  </p:childTnLst>
                                </p:cTn>
                              </p:par>
                              <p:par>
                                <p:cTn id="22" presetID="50" presetClass="entr" presetSubtype="0" decel="100000" fill="hold" nodeType="withEffect">
                                  <p:stCondLst>
                                    <p:cond delay="0"/>
                                  </p:stCondLst>
                                  <p:childTnLst>
                                    <p:set>
                                      <p:cBhvr>
                                        <p:cTn id="23" dur="1" fill="hold">
                                          <p:stCondLst>
                                            <p:cond delay="0"/>
                                          </p:stCondLst>
                                        </p:cTn>
                                        <p:tgtEl>
                                          <p:spTgt spid="1030"/>
                                        </p:tgtEl>
                                        <p:attrNameLst>
                                          <p:attrName>style.visibility</p:attrName>
                                        </p:attrNameLst>
                                      </p:cBhvr>
                                      <p:to>
                                        <p:strVal val="visible"/>
                                      </p:to>
                                    </p:set>
                                    <p:anim calcmode="lin" valueType="num">
                                      <p:cBhvr>
                                        <p:cTn id="24" dur="1000" fill="hold"/>
                                        <p:tgtEl>
                                          <p:spTgt spid="1030"/>
                                        </p:tgtEl>
                                        <p:attrNameLst>
                                          <p:attrName>ppt_w</p:attrName>
                                        </p:attrNameLst>
                                      </p:cBhvr>
                                      <p:tavLst>
                                        <p:tav tm="0">
                                          <p:val>
                                            <p:strVal val="#ppt_w+.3"/>
                                          </p:val>
                                        </p:tav>
                                        <p:tav tm="100000">
                                          <p:val>
                                            <p:strVal val="#ppt_w"/>
                                          </p:val>
                                        </p:tav>
                                      </p:tavLst>
                                    </p:anim>
                                    <p:anim calcmode="lin" valueType="num">
                                      <p:cBhvr>
                                        <p:cTn id="25" dur="1000" fill="hold"/>
                                        <p:tgtEl>
                                          <p:spTgt spid="1030"/>
                                        </p:tgtEl>
                                        <p:attrNameLst>
                                          <p:attrName>ppt_h</p:attrName>
                                        </p:attrNameLst>
                                      </p:cBhvr>
                                      <p:tavLst>
                                        <p:tav tm="0">
                                          <p:val>
                                            <p:strVal val="#ppt_h"/>
                                          </p:val>
                                        </p:tav>
                                        <p:tav tm="100000">
                                          <p:val>
                                            <p:strVal val="#ppt_h"/>
                                          </p:val>
                                        </p:tav>
                                      </p:tavLst>
                                    </p:anim>
                                    <p:animEffect transition="in" filter="fade">
                                      <p:cBhvr>
                                        <p:cTn id="26" dur="1000"/>
                                        <p:tgtEl>
                                          <p:spTgt spid="1030"/>
                                        </p:tgtEl>
                                      </p:cBhvr>
                                    </p:animEffect>
                                  </p:childTnLst>
                                </p:cTn>
                              </p:par>
                              <p:par>
                                <p:cTn id="27" presetID="50" presetClass="entr" presetSubtype="0" decel="100000" fill="hold" nodeType="with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p:cTn id="29" dur="1000" fill="hold"/>
                                        <p:tgtEl>
                                          <p:spTgt spid="1028"/>
                                        </p:tgtEl>
                                        <p:attrNameLst>
                                          <p:attrName>ppt_w</p:attrName>
                                        </p:attrNameLst>
                                      </p:cBhvr>
                                      <p:tavLst>
                                        <p:tav tm="0">
                                          <p:val>
                                            <p:strVal val="#ppt_w+.3"/>
                                          </p:val>
                                        </p:tav>
                                        <p:tav tm="100000">
                                          <p:val>
                                            <p:strVal val="#ppt_w"/>
                                          </p:val>
                                        </p:tav>
                                      </p:tavLst>
                                    </p:anim>
                                    <p:anim calcmode="lin" valueType="num">
                                      <p:cBhvr>
                                        <p:cTn id="30" dur="1000" fill="hold"/>
                                        <p:tgtEl>
                                          <p:spTgt spid="1028"/>
                                        </p:tgtEl>
                                        <p:attrNameLst>
                                          <p:attrName>ppt_h</p:attrName>
                                        </p:attrNameLst>
                                      </p:cBhvr>
                                      <p:tavLst>
                                        <p:tav tm="0">
                                          <p:val>
                                            <p:strVal val="#ppt_h"/>
                                          </p:val>
                                        </p:tav>
                                        <p:tav tm="100000">
                                          <p:val>
                                            <p:strVal val="#ppt_h"/>
                                          </p:val>
                                        </p:tav>
                                      </p:tavLst>
                                    </p:anim>
                                    <p:animEffect transition="in" filter="fade">
                                      <p:cBhvr>
                                        <p:cTn id="31" dur="1000"/>
                                        <p:tgtEl>
                                          <p:spTgt spid="10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0" y="262316"/>
            <a:ext cx="9144000" cy="1538014"/>
            <a:chOff x="0" y="262316"/>
            <a:chExt cx="9144000" cy="1538014"/>
          </a:xfrm>
        </p:grpSpPr>
        <p:sp>
          <p:nvSpPr>
            <p:cNvPr id="8" name="正方形/長方形 7"/>
            <p:cNvSpPr/>
            <p:nvPr/>
          </p:nvSpPr>
          <p:spPr>
            <a:xfrm>
              <a:off x="0" y="262316"/>
              <a:ext cx="9144000" cy="15380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914967" y="353780"/>
              <a:ext cx="7159331" cy="1446550"/>
            </a:xfrm>
            <a:prstGeom prst="rect">
              <a:avLst/>
            </a:prstGeom>
            <a:noFill/>
          </p:spPr>
          <p:txBody>
            <a:bodyPr wrap="none" rtlCol="0">
              <a:spAutoFit/>
            </a:bodyPr>
            <a:lstStyle/>
            <a:p>
              <a:pPr algn="ctr"/>
              <a:r>
                <a:rPr lang="ja-JP" altLang="en-US" sz="4400" b="1" dirty="0" smtClean="0">
                  <a:solidFill>
                    <a:schemeClr val="bg1"/>
                  </a:solidFill>
                </a:rPr>
                <a:t>世界大会で優勝した</a:t>
              </a:r>
              <a:r>
                <a:rPr lang="ja-JP" altLang="en-US" sz="4400" b="1" dirty="0">
                  <a:solidFill>
                    <a:schemeClr val="bg1"/>
                  </a:solidFill>
                </a:rPr>
                <a:t>あなた</a:t>
              </a:r>
              <a:r>
                <a:rPr lang="ja-JP" altLang="en-US" sz="4400" b="1" dirty="0" smtClean="0">
                  <a:solidFill>
                    <a:schemeClr val="bg1"/>
                  </a:solidFill>
                </a:rPr>
                <a:t>は</a:t>
              </a:r>
              <a:endParaRPr lang="en-US" altLang="ja-JP" sz="4400" b="1" dirty="0" smtClean="0">
                <a:solidFill>
                  <a:schemeClr val="bg1"/>
                </a:solidFill>
              </a:endParaRPr>
            </a:p>
            <a:p>
              <a:pPr algn="ctr"/>
              <a:r>
                <a:rPr lang="ja-JP" altLang="en-US" sz="4400" b="1" dirty="0" smtClean="0">
                  <a:solidFill>
                    <a:schemeClr val="bg1"/>
                  </a:solidFill>
                </a:rPr>
                <a:t>どう思っていますか？</a:t>
              </a:r>
              <a:endParaRPr lang="ja-JP" altLang="en-US" sz="4400" b="1" dirty="0">
                <a:solidFill>
                  <a:schemeClr val="bg1"/>
                </a:solidFill>
              </a:endParaRPr>
            </a:p>
          </p:txBody>
        </p:sp>
      </p:grpSp>
      <p:pic>
        <p:nvPicPr>
          <p:cNvPr id="10" name="Picture 2" descr="クリックすると新しいウィンドウで開きます"/>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6388" y="2065413"/>
            <a:ext cx="3524250" cy="42862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nvGrpSpPr>
          <p:cNvPr id="3" name="グループ化 2"/>
          <p:cNvGrpSpPr/>
          <p:nvPr/>
        </p:nvGrpSpPr>
        <p:grpSpPr>
          <a:xfrm>
            <a:off x="371219" y="3697653"/>
            <a:ext cx="2962275" cy="1504950"/>
            <a:chOff x="371219" y="3697653"/>
            <a:chExt cx="2962275" cy="1504950"/>
          </a:xfrm>
        </p:grpSpPr>
        <p:sp>
          <p:nvSpPr>
            <p:cNvPr id="12" name="雲形吹き出し 11"/>
            <p:cNvSpPr/>
            <p:nvPr/>
          </p:nvSpPr>
          <p:spPr>
            <a:xfrm rot="20463482" flipH="1">
              <a:off x="371219" y="3697653"/>
              <a:ext cx="2962275" cy="1504950"/>
            </a:xfrm>
            <a:prstGeom prst="cloudCallout">
              <a:avLst/>
            </a:prstGeom>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rot="20463482">
              <a:off x="1070947" y="3973074"/>
              <a:ext cx="1665684" cy="954107"/>
            </a:xfrm>
            <a:prstGeom prst="rect">
              <a:avLst/>
            </a:prstGeom>
            <a:noFill/>
          </p:spPr>
          <p:txBody>
            <a:bodyPr wrap="square" rtlCol="0">
              <a:spAutoFit/>
            </a:bodyPr>
            <a:lstStyle/>
            <a:p>
              <a:pPr algn="ctr"/>
              <a:r>
                <a:rPr kumimoji="1" lang="ja-JP" altLang="en-US" sz="2800" dirty="0" smtClean="0"/>
                <a:t>どんな</a:t>
              </a:r>
              <a:endParaRPr kumimoji="1" lang="en-US" altLang="ja-JP" sz="2800" dirty="0" smtClean="0"/>
            </a:p>
            <a:p>
              <a:pPr algn="ctr"/>
              <a:r>
                <a:rPr kumimoji="1" lang="ja-JP" altLang="en-US" sz="2800" dirty="0" smtClean="0"/>
                <a:t>気持ち？</a:t>
              </a:r>
              <a:endParaRPr kumimoji="1" lang="ja-JP" altLang="en-US" sz="2800" dirty="0"/>
            </a:p>
          </p:txBody>
        </p:sp>
      </p:grpSp>
      <p:grpSp>
        <p:nvGrpSpPr>
          <p:cNvPr id="4" name="グループ化 3"/>
          <p:cNvGrpSpPr/>
          <p:nvPr/>
        </p:nvGrpSpPr>
        <p:grpSpPr>
          <a:xfrm>
            <a:off x="5654493" y="2192703"/>
            <a:ext cx="2962275" cy="1504950"/>
            <a:chOff x="5654493" y="2192703"/>
            <a:chExt cx="2962275" cy="1504950"/>
          </a:xfrm>
        </p:grpSpPr>
        <p:sp>
          <p:nvSpPr>
            <p:cNvPr id="11" name="雲形吹き出し 10"/>
            <p:cNvSpPr/>
            <p:nvPr/>
          </p:nvSpPr>
          <p:spPr>
            <a:xfrm rot="1117879">
              <a:off x="5654493" y="2192703"/>
              <a:ext cx="2962275" cy="1504950"/>
            </a:xfrm>
            <a:prstGeom prst="cloudCallout">
              <a:avLst/>
            </a:prstGeom>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737058">
              <a:off x="6029124" y="2453440"/>
              <a:ext cx="2213012" cy="954107"/>
            </a:xfrm>
            <a:prstGeom prst="rect">
              <a:avLst/>
            </a:prstGeom>
            <a:noFill/>
          </p:spPr>
          <p:txBody>
            <a:bodyPr wrap="square" rtlCol="0">
              <a:spAutoFit/>
            </a:bodyPr>
            <a:lstStyle/>
            <a:p>
              <a:pPr algn="ctr"/>
              <a:r>
                <a:rPr kumimoji="1" lang="ja-JP" altLang="en-US" sz="2800" dirty="0" smtClean="0"/>
                <a:t>何を</a:t>
              </a:r>
              <a:endParaRPr kumimoji="1" lang="en-US" altLang="ja-JP" sz="2800" dirty="0" smtClean="0"/>
            </a:p>
            <a:p>
              <a:pPr algn="ctr"/>
              <a:r>
                <a:rPr kumimoji="1" lang="ja-JP" altLang="en-US" sz="2800" dirty="0" smtClean="0"/>
                <a:t>している？</a:t>
              </a:r>
              <a:endParaRPr kumimoji="1" lang="ja-JP" altLang="en-US" sz="2800" dirty="0"/>
            </a:p>
          </p:txBody>
        </p:sp>
      </p:grpSp>
      <p:sp>
        <p:nvSpPr>
          <p:cNvPr id="15" name="動作設定ボタン: 進む/次へ 14">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7688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グループ化 12"/>
          <p:cNvGrpSpPr/>
          <p:nvPr/>
        </p:nvGrpSpPr>
        <p:grpSpPr>
          <a:xfrm>
            <a:off x="764652" y="4656454"/>
            <a:ext cx="7602908" cy="1895134"/>
            <a:chOff x="764652" y="4656454"/>
            <a:chExt cx="7602908" cy="1895134"/>
          </a:xfrm>
        </p:grpSpPr>
        <p:sp>
          <p:nvSpPr>
            <p:cNvPr id="4" name="テキスト ボックス 3"/>
            <p:cNvSpPr txBox="1"/>
            <p:nvPr/>
          </p:nvSpPr>
          <p:spPr>
            <a:xfrm>
              <a:off x="764652" y="4656454"/>
              <a:ext cx="5622052" cy="584775"/>
            </a:xfrm>
            <a:prstGeom prst="rect">
              <a:avLst/>
            </a:prstGeom>
            <a:noFill/>
          </p:spPr>
          <p:txBody>
            <a:bodyPr wrap="none" rtlCol="0">
              <a:spAutoFit/>
            </a:bodyPr>
            <a:lstStyle/>
            <a:p>
              <a:r>
                <a:rPr lang="ja-JP" altLang="en-US" sz="3200" dirty="0" smtClean="0"/>
                <a:t>より</a:t>
              </a:r>
              <a:r>
                <a:rPr lang="ja-JP" altLang="en-US" sz="3200" dirty="0"/>
                <a:t>美しく輝いていくための</a:t>
              </a:r>
              <a:r>
                <a:rPr lang="ja-JP" altLang="en-US" sz="3200" dirty="0" smtClean="0"/>
                <a:t>秘訣</a:t>
              </a:r>
              <a:endParaRPr kumimoji="1" lang="ja-JP" altLang="en-US" sz="3200" dirty="0"/>
            </a:p>
          </p:txBody>
        </p:sp>
        <p:sp>
          <p:nvSpPr>
            <p:cNvPr id="5" name="テキスト ボックス 4"/>
            <p:cNvSpPr txBox="1"/>
            <p:nvPr/>
          </p:nvSpPr>
          <p:spPr>
            <a:xfrm>
              <a:off x="764652" y="5166593"/>
              <a:ext cx="7602908" cy="1384995"/>
            </a:xfrm>
            <a:prstGeom prst="rect">
              <a:avLst/>
            </a:prstGeom>
            <a:solidFill>
              <a:schemeClr val="accent1"/>
            </a:solidFill>
          </p:spPr>
          <p:txBody>
            <a:bodyPr wrap="square" rtlCol="0">
              <a:spAutoFit/>
            </a:bodyPr>
            <a:lstStyle/>
            <a:p>
              <a:pPr marL="342900" indent="-342900">
                <a:lnSpc>
                  <a:spcPct val="150000"/>
                </a:lnSpc>
                <a:buFont typeface="Arial" panose="020B0604020202020204" pitchFamily="34" charset="0"/>
                <a:buChar char="•"/>
              </a:pPr>
              <a:r>
                <a:rPr lang="ja-JP" altLang="en-US" sz="2800" dirty="0" smtClean="0"/>
                <a:t>ビジョン</a:t>
              </a:r>
              <a:r>
                <a:rPr lang="ja-JP" altLang="en-US" sz="2800" dirty="0"/>
                <a:t>やモチベーションをしっかり繋いで</a:t>
              </a:r>
              <a:r>
                <a:rPr lang="ja-JP" altLang="en-US" sz="2800" dirty="0" smtClean="0"/>
                <a:t>いく</a:t>
              </a:r>
              <a:endParaRPr lang="en-US" altLang="ja-JP" sz="2800" dirty="0"/>
            </a:p>
            <a:p>
              <a:pPr marL="342900" indent="-342900">
                <a:lnSpc>
                  <a:spcPct val="150000"/>
                </a:lnSpc>
                <a:buFont typeface="Arial" panose="020B0604020202020204" pitchFamily="34" charset="0"/>
                <a:buChar char="•"/>
              </a:pPr>
              <a:r>
                <a:rPr lang="ja-JP" altLang="en-US" sz="2800" dirty="0" smtClean="0"/>
                <a:t>美しい</a:t>
              </a:r>
              <a:r>
                <a:rPr lang="ja-JP" altLang="en-US" sz="2800" dirty="0"/>
                <a:t>ものを身の回りに置く</a:t>
              </a:r>
              <a:r>
                <a:rPr lang="ja-JP" altLang="en-US" sz="2800" dirty="0" smtClean="0"/>
                <a:t>こと</a:t>
              </a:r>
              <a:endParaRPr lang="en-US" altLang="ja-JP" sz="2800" dirty="0" smtClean="0"/>
            </a:p>
          </p:txBody>
        </p:sp>
      </p:grpSp>
      <p:sp>
        <p:nvSpPr>
          <p:cNvPr id="8" name="テキスト ボックス 7"/>
          <p:cNvSpPr txBox="1"/>
          <p:nvPr/>
        </p:nvSpPr>
        <p:spPr>
          <a:xfrm>
            <a:off x="3321934" y="6543612"/>
            <a:ext cx="5654497" cy="369332"/>
          </a:xfrm>
          <a:prstGeom prst="rect">
            <a:avLst/>
          </a:prstGeom>
          <a:noFill/>
        </p:spPr>
        <p:txBody>
          <a:bodyPr wrap="none" rtlCol="0">
            <a:spAutoFit/>
          </a:bodyPr>
          <a:lstStyle/>
          <a:p>
            <a:r>
              <a:rPr lang="en-US" altLang="ja-JP" dirty="0"/>
              <a:t>https://www.kouenirai.com/beautrise/interview/012.html</a:t>
            </a:r>
            <a:endParaRPr kumimoji="1" lang="ja-JP" altLang="en-US" dirty="0"/>
          </a:p>
        </p:txBody>
      </p:sp>
      <p:grpSp>
        <p:nvGrpSpPr>
          <p:cNvPr id="7" name="グループ化 6"/>
          <p:cNvGrpSpPr/>
          <p:nvPr/>
        </p:nvGrpSpPr>
        <p:grpSpPr>
          <a:xfrm>
            <a:off x="4786376" y="484642"/>
            <a:ext cx="4190055" cy="584775"/>
            <a:chOff x="4786376" y="404157"/>
            <a:chExt cx="4190055" cy="584775"/>
          </a:xfrm>
        </p:grpSpPr>
        <p:sp>
          <p:nvSpPr>
            <p:cNvPr id="2" name="正方形/長方形 1"/>
            <p:cNvSpPr/>
            <p:nvPr/>
          </p:nvSpPr>
          <p:spPr>
            <a:xfrm>
              <a:off x="4786376" y="435394"/>
              <a:ext cx="4190055" cy="5455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5441296" y="404157"/>
              <a:ext cx="1415772" cy="584775"/>
            </a:xfrm>
            <a:prstGeom prst="rect">
              <a:avLst/>
            </a:prstGeom>
            <a:noFill/>
          </p:spPr>
          <p:txBody>
            <a:bodyPr wrap="none" rtlCol="0">
              <a:spAutoFit/>
            </a:bodyPr>
            <a:lstStyle/>
            <a:p>
              <a:r>
                <a:rPr kumimoji="1" lang="ja-JP" altLang="en-US" sz="3200" dirty="0" smtClean="0"/>
                <a:t>森理世</a:t>
              </a:r>
              <a:endParaRPr kumimoji="1" lang="ja-JP" altLang="en-US" sz="3200" dirty="0"/>
            </a:p>
          </p:txBody>
        </p:sp>
        <p:sp>
          <p:nvSpPr>
            <p:cNvPr id="10" name="テキスト ボックス 9"/>
            <p:cNvSpPr txBox="1"/>
            <p:nvPr/>
          </p:nvSpPr>
          <p:spPr>
            <a:xfrm>
              <a:off x="7315669" y="496272"/>
              <a:ext cx="1051891" cy="400110"/>
            </a:xfrm>
            <a:prstGeom prst="rect">
              <a:avLst/>
            </a:prstGeom>
            <a:noFill/>
          </p:spPr>
          <p:txBody>
            <a:bodyPr wrap="none" rtlCol="0">
              <a:spAutoFit/>
            </a:bodyPr>
            <a:lstStyle/>
            <a:p>
              <a:r>
                <a:rPr kumimoji="1" lang="ja-JP" altLang="en-US" sz="2000" dirty="0" smtClean="0"/>
                <a:t>もり りよ</a:t>
              </a:r>
              <a:endParaRPr kumimoji="1" lang="ja-JP" altLang="en-US" sz="2000" dirty="0"/>
            </a:p>
          </p:txBody>
        </p:sp>
      </p:grpSp>
      <p:grpSp>
        <p:nvGrpSpPr>
          <p:cNvPr id="12" name="グループ化 11"/>
          <p:cNvGrpSpPr/>
          <p:nvPr/>
        </p:nvGrpSpPr>
        <p:grpSpPr>
          <a:xfrm>
            <a:off x="657174" y="1134478"/>
            <a:ext cx="8053220" cy="3456915"/>
            <a:chOff x="657174" y="1134478"/>
            <a:chExt cx="8053220" cy="3456915"/>
          </a:xfrm>
        </p:grpSpPr>
        <p:pic>
          <p:nvPicPr>
            <p:cNvPr id="58370" name="Picture 2" descr="クリックすると新しいウィンドウで開きます"/>
            <p:cNvPicPr>
              <a:picLocks noChangeAspect="1" noChangeArrowheads="1"/>
            </p:cNvPicPr>
            <p:nvPr/>
          </p:nvPicPr>
          <p:blipFill>
            <a:blip r:embed="rId3" cstate="print"/>
            <a:srcRect/>
            <a:stretch>
              <a:fillRect/>
            </a:stretch>
          </p:blipFill>
          <p:spPr bwMode="auto">
            <a:xfrm>
              <a:off x="657174" y="1134478"/>
              <a:ext cx="3625228" cy="3456915"/>
            </a:xfrm>
            <a:prstGeom prst="rect">
              <a:avLst/>
            </a:prstGeom>
            <a:ln>
              <a:noFill/>
            </a:ln>
            <a:effectLst>
              <a:outerShdw blurRad="292100" dist="139700" dir="2700000" algn="tl" rotWithShape="0">
                <a:srgbClr val="333333">
                  <a:alpha val="65000"/>
                </a:srgbClr>
              </a:outerShdw>
            </a:effectLst>
          </p:spPr>
        </p:pic>
        <p:pic>
          <p:nvPicPr>
            <p:cNvPr id="2050" name="Picture 2" descr="関連画像"/>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309" r="3650"/>
            <a:stretch/>
          </p:blipFill>
          <p:spPr bwMode="auto">
            <a:xfrm>
              <a:off x="4418686" y="1134478"/>
              <a:ext cx="4291708" cy="34569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grpSp>
        <p:nvGrpSpPr>
          <p:cNvPr id="3" name="グループ化 2"/>
          <p:cNvGrpSpPr/>
          <p:nvPr/>
        </p:nvGrpSpPr>
        <p:grpSpPr>
          <a:xfrm>
            <a:off x="549304" y="111552"/>
            <a:ext cx="3640081" cy="1121800"/>
            <a:chOff x="549304" y="111552"/>
            <a:chExt cx="3640081" cy="1121800"/>
          </a:xfrm>
        </p:grpSpPr>
        <p:sp>
          <p:nvSpPr>
            <p:cNvPr id="6" name="テキスト ボックス 5"/>
            <p:cNvSpPr txBox="1"/>
            <p:nvPr/>
          </p:nvSpPr>
          <p:spPr>
            <a:xfrm>
              <a:off x="549304" y="525466"/>
              <a:ext cx="3640081" cy="707886"/>
            </a:xfrm>
            <a:prstGeom prst="rect">
              <a:avLst/>
            </a:prstGeom>
            <a:noFill/>
          </p:spPr>
          <p:txBody>
            <a:bodyPr wrap="square" rtlCol="0">
              <a:spAutoFit/>
            </a:bodyPr>
            <a:lstStyle/>
            <a:p>
              <a:r>
                <a:rPr lang="ja-JP" altLang="en-US" sz="4000" b="1" dirty="0" smtClean="0">
                  <a:solidFill>
                    <a:srgbClr val="C00000"/>
                  </a:solidFill>
                </a:rPr>
                <a:t>世界</a:t>
              </a:r>
              <a:r>
                <a:rPr lang="ja-JP" altLang="en-US" sz="4000" b="1" dirty="0" smtClean="0">
                  <a:solidFill>
                    <a:srgbClr val="C00000"/>
                  </a:solidFill>
                </a:rPr>
                <a:t>大会優勝</a:t>
              </a:r>
              <a:endParaRPr kumimoji="1" lang="ja-JP" altLang="en-US" sz="4000" b="1" dirty="0">
                <a:solidFill>
                  <a:srgbClr val="C00000"/>
                </a:solidFill>
              </a:endParaRPr>
            </a:p>
          </p:txBody>
        </p:sp>
        <p:sp>
          <p:nvSpPr>
            <p:cNvPr id="11" name="テキスト ボックス 10"/>
            <p:cNvSpPr txBox="1"/>
            <p:nvPr/>
          </p:nvSpPr>
          <p:spPr>
            <a:xfrm>
              <a:off x="657174" y="111552"/>
              <a:ext cx="1648930" cy="584775"/>
            </a:xfrm>
            <a:prstGeom prst="rect">
              <a:avLst/>
            </a:prstGeom>
            <a:noFill/>
          </p:spPr>
          <p:txBody>
            <a:bodyPr wrap="square" rtlCol="0">
              <a:spAutoFit/>
            </a:bodyPr>
            <a:lstStyle/>
            <a:p>
              <a:r>
                <a:rPr lang="en-US" altLang="ja-JP" sz="3200" dirty="0" smtClean="0"/>
                <a:t>2007</a:t>
              </a:r>
              <a:r>
                <a:rPr lang="ja-JP" altLang="en-US" sz="3200" dirty="0" smtClean="0"/>
                <a:t>年</a:t>
              </a:r>
            </a:p>
          </p:txBody>
        </p:sp>
      </p:grpSp>
      <p:sp>
        <p:nvSpPr>
          <p:cNvPr id="16" name="動作設定ボタン: 進む/次へ 15">
            <a:hlinkClick r:id="" action="ppaction://hlinkshowjump?jump=nextslide" highlightClick="1"/>
          </p:cNvPr>
          <p:cNvSpPr/>
          <p:nvPr/>
        </p:nvSpPr>
        <p:spPr>
          <a:xfrm>
            <a:off x="8599092" y="6207369"/>
            <a:ext cx="334108" cy="334108"/>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7740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heme/theme1.xml><?xml version="1.0" encoding="utf-8"?>
<a:theme xmlns:a="http://schemas.openxmlformats.org/drawingml/2006/main" name="Office テーマ">
  <a:themeElements>
    <a:clrScheme name="ユーザー定義 1">
      <a:dk1>
        <a:sysClr val="windowText" lastClr="000000"/>
      </a:dk1>
      <a:lt1>
        <a:sysClr val="window" lastClr="FFFFFF"/>
      </a:lt1>
      <a:dk2>
        <a:srgbClr val="454551"/>
      </a:dk2>
      <a:lt2>
        <a:srgbClr val="D8D9DC"/>
      </a:lt2>
      <a:accent1>
        <a:srgbClr val="F9D5E9"/>
      </a:accent1>
      <a:accent2>
        <a:srgbClr val="F3ACD3"/>
      </a:accent2>
      <a:accent3>
        <a:srgbClr val="FFC000"/>
      </a:accent3>
      <a:accent4>
        <a:srgbClr val="FFC000"/>
      </a:accent4>
      <a:accent5>
        <a:srgbClr val="8971E1"/>
      </a:accent5>
      <a:accent6>
        <a:srgbClr val="D54773"/>
      </a:accent6>
      <a:hlink>
        <a:srgbClr val="6B9F25"/>
      </a:hlink>
      <a:folHlink>
        <a:srgbClr val="8C8C8C"/>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4271</TotalTime>
  <Words>2811</Words>
  <Application>Microsoft Office PowerPoint</Application>
  <PresentationFormat>画面に合わせる (4:3)</PresentationFormat>
  <Paragraphs>253</Paragraphs>
  <Slides>38</Slides>
  <Notes>10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38</vt:i4>
      </vt:variant>
    </vt:vector>
  </HeadingPairs>
  <TitlesOfParts>
    <vt:vector size="48" baseType="lpstr">
      <vt:lpstr>HGPｺﾞｼｯｸE</vt:lpstr>
      <vt:lpstr>HGP創英角ｺﾞｼｯｸUB</vt:lpstr>
      <vt:lpstr>HGP明朝E</vt:lpstr>
      <vt:lpstr>HGS明朝B</vt:lpstr>
      <vt:lpstr>ＭＳ Ｐゴシック</vt:lpstr>
      <vt:lpstr>Arial</vt:lpstr>
      <vt:lpstr>Calibri</vt:lpstr>
      <vt:lpstr>Calibri Light</vt:lpstr>
      <vt:lpstr>Verdana</vt:lpstr>
      <vt:lpstr>Office テーマ</vt:lpstr>
      <vt:lpstr>美</vt:lpstr>
      <vt:lpstr>PowerPoint プレゼンテーション</vt:lpstr>
      <vt:lpstr>PowerPoint プレゼンテーション</vt:lpstr>
      <vt:lpstr>PowerPoint プレゼンテーション</vt:lpstr>
      <vt:lpstr>PowerPoint プレゼンテーション</vt:lpstr>
      <vt:lpstr>世界レベルで見たミスユニバース</vt:lpstr>
      <vt:lpstr>PowerPoint プレゼンテーション</vt:lpstr>
      <vt:lpstr>PowerPoint プレゼンテーション</vt:lpstr>
      <vt:lpstr>PowerPoint プレゼンテーション</vt:lpstr>
      <vt:lpstr>PowerPoint プレゼンテーション</vt:lpstr>
      <vt:lpstr>ミスユニバースといえば？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皆さんは10日後、 大きく変貌を遂げるのです</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世界レベルのメンタルの 作り方</dc:title>
  <dc:creator>藤井麻美</dc:creator>
  <cp:lastModifiedBy>藤井麻美</cp:lastModifiedBy>
  <cp:revision>142</cp:revision>
  <dcterms:created xsi:type="dcterms:W3CDTF">2017-06-03T01:14:26Z</dcterms:created>
  <dcterms:modified xsi:type="dcterms:W3CDTF">2017-06-20T10:13:33Z</dcterms:modified>
</cp:coreProperties>
</file>