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0"/>
  </p:notesMasterIdLst>
  <p:sldIdLst>
    <p:sldId id="256" r:id="rId2"/>
    <p:sldId id="331" r:id="rId3"/>
    <p:sldId id="332" r:id="rId4"/>
    <p:sldId id="333" r:id="rId5"/>
    <p:sldId id="334" r:id="rId6"/>
    <p:sldId id="335" r:id="rId7"/>
    <p:sldId id="329" r:id="rId8"/>
    <p:sldId id="258" r:id="rId9"/>
    <p:sldId id="271" r:id="rId10"/>
    <p:sldId id="269" r:id="rId11"/>
    <p:sldId id="268" r:id="rId12"/>
    <p:sldId id="267" r:id="rId13"/>
    <p:sldId id="273" r:id="rId14"/>
    <p:sldId id="266" r:id="rId15"/>
    <p:sldId id="260" r:id="rId16"/>
    <p:sldId id="296" r:id="rId17"/>
    <p:sldId id="298" r:id="rId18"/>
    <p:sldId id="270" r:id="rId19"/>
    <p:sldId id="328" r:id="rId20"/>
    <p:sldId id="325" r:id="rId21"/>
    <p:sldId id="326" r:id="rId22"/>
    <p:sldId id="261" r:id="rId23"/>
    <p:sldId id="274" r:id="rId24"/>
    <p:sldId id="272" r:id="rId25"/>
    <p:sldId id="263" r:id="rId26"/>
    <p:sldId id="302" r:id="rId27"/>
    <p:sldId id="301" r:id="rId28"/>
    <p:sldId id="306" r:id="rId29"/>
    <p:sldId id="257" r:id="rId30"/>
    <p:sldId id="288" r:id="rId31"/>
    <p:sldId id="286" r:id="rId32"/>
    <p:sldId id="287" r:id="rId33"/>
    <p:sldId id="337" r:id="rId34"/>
    <p:sldId id="338" r:id="rId35"/>
    <p:sldId id="316" r:id="rId36"/>
    <p:sldId id="321" r:id="rId37"/>
    <p:sldId id="322" r:id="rId38"/>
    <p:sldId id="323" r:id="rId39"/>
    <p:sldId id="336" r:id="rId40"/>
    <p:sldId id="317" r:id="rId41"/>
    <p:sldId id="318" r:id="rId42"/>
    <p:sldId id="320" r:id="rId43"/>
    <p:sldId id="290" r:id="rId44"/>
    <p:sldId id="309" r:id="rId45"/>
    <p:sldId id="308" r:id="rId46"/>
    <p:sldId id="324" r:id="rId47"/>
    <p:sldId id="313" r:id="rId48"/>
    <p:sldId id="339" r:id="rId49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FF7C80"/>
    <a:srgbClr val="FF9999"/>
    <a:srgbClr val="FF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62" autoAdjust="0"/>
    <p:restoredTop sz="96429" autoAdjust="0"/>
  </p:normalViewPr>
  <p:slideViewPr>
    <p:cSldViewPr>
      <p:cViewPr varScale="1">
        <p:scale>
          <a:sx n="70" d="100"/>
          <a:sy n="70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49218-C418-4198-A074-23F4B10A9FE3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B4B5A-889B-4B39-BEC4-522F5B32DFA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11644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dirty="0" smtClean="0"/>
              <a:t>思考に気をつけなさい、それはいつか</a:t>
            </a:r>
            <a:r>
              <a:rPr lang="ja-JP" altLang="en-US" sz="1200" b="0" dirty="0" smtClean="0">
                <a:solidFill>
                  <a:srgbClr val="C00000"/>
                </a:solidFill>
              </a:rPr>
              <a:t>言葉</a:t>
            </a:r>
            <a:r>
              <a:rPr lang="ja-JP" altLang="en-US" sz="1200" b="0" dirty="0" smtClean="0"/>
              <a:t>になるから</a:t>
            </a:r>
          </a:p>
          <a:p>
            <a:r>
              <a:rPr lang="ja-JP" altLang="en-US" sz="1200" b="0" dirty="0" smtClean="0"/>
              <a:t>言葉に気をつけなさい、それはいつか</a:t>
            </a:r>
            <a:r>
              <a:rPr lang="ja-JP" altLang="en-US" sz="1200" b="0" dirty="0" smtClean="0">
                <a:solidFill>
                  <a:srgbClr val="C00000"/>
                </a:solidFill>
              </a:rPr>
              <a:t>行動</a:t>
            </a:r>
            <a:r>
              <a:rPr lang="ja-JP" altLang="en-US" sz="1200" b="0" dirty="0" smtClean="0"/>
              <a:t>になるから</a:t>
            </a:r>
          </a:p>
          <a:p>
            <a:r>
              <a:rPr lang="ja-JP" altLang="en-US" sz="1200" b="0" dirty="0" smtClean="0"/>
              <a:t>行動に気をつけなさい、それはいつか</a:t>
            </a:r>
            <a:r>
              <a:rPr lang="ja-JP" altLang="en-US" sz="1200" b="0" dirty="0" smtClean="0">
                <a:solidFill>
                  <a:srgbClr val="C00000"/>
                </a:solidFill>
              </a:rPr>
              <a:t>習慣</a:t>
            </a:r>
            <a:r>
              <a:rPr lang="ja-JP" altLang="en-US" sz="1200" b="0" dirty="0" smtClean="0"/>
              <a:t>になるから</a:t>
            </a:r>
          </a:p>
          <a:p>
            <a:r>
              <a:rPr lang="ja-JP" altLang="en-US" sz="1200" b="0" dirty="0" smtClean="0"/>
              <a:t>習慣に気をつけなさい、それはいつか</a:t>
            </a:r>
            <a:r>
              <a:rPr lang="ja-JP" altLang="en-US" sz="1200" b="0" dirty="0" smtClean="0">
                <a:solidFill>
                  <a:srgbClr val="C00000"/>
                </a:solidFill>
              </a:rPr>
              <a:t>性格</a:t>
            </a:r>
            <a:r>
              <a:rPr lang="ja-JP" altLang="en-US" sz="1200" b="0" dirty="0" smtClean="0"/>
              <a:t>になるから</a:t>
            </a:r>
          </a:p>
          <a:p>
            <a:r>
              <a:rPr lang="ja-JP" altLang="en-US" sz="1200" b="0" dirty="0" smtClean="0"/>
              <a:t>性格に気をつけなさい、それはいつか</a:t>
            </a:r>
            <a:r>
              <a:rPr lang="ja-JP" altLang="en-US" sz="1200" b="0" dirty="0" smtClean="0">
                <a:solidFill>
                  <a:srgbClr val="C00000"/>
                </a:solidFill>
              </a:rPr>
              <a:t>運命</a:t>
            </a:r>
            <a:r>
              <a:rPr lang="ja-JP" altLang="en-US" sz="1200" b="0" dirty="0" smtClean="0"/>
              <a:t>になるから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B4B5A-889B-4B39-BEC4-522F5B32DFA9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62889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B4B5A-889B-4B39-BEC4-522F5B32DFA9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95243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52400" y="152400"/>
            <a:ext cx="8812088" cy="651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107504" y="6654552"/>
            <a:ext cx="3748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b="1" dirty="0" smtClean="0">
                <a:solidFill>
                  <a:schemeClr val="bg1"/>
                </a:solidFill>
              </a:rPr>
              <a:t>Copyright © 2017 </a:t>
            </a:r>
            <a:r>
              <a:rPr lang="ja-JP" altLang="en-US" sz="900" b="1" dirty="0" smtClean="0">
                <a:solidFill>
                  <a:schemeClr val="bg1"/>
                </a:solidFill>
              </a:rPr>
              <a:t>一般社団法人　日本痩身美容協会　</a:t>
            </a:r>
            <a:r>
              <a:rPr lang="en-US" altLang="ja-JP" sz="900" b="1" dirty="0" smtClean="0">
                <a:solidFill>
                  <a:schemeClr val="bg1"/>
                </a:solidFill>
              </a:rPr>
              <a:t>All Rights Reserved</a:t>
            </a:r>
            <a:endParaRPr lang="ja-JP" altLang="en-US" sz="900" b="1" dirty="0" smtClean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 3"/>
          <p:cNvSpPr txBox="1">
            <a:spLocks/>
          </p:cNvSpPr>
          <p:nvPr userDrawn="1"/>
        </p:nvSpPr>
        <p:spPr>
          <a:xfrm>
            <a:off x="8460432" y="6309320"/>
            <a:ext cx="549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90EBC-9A5F-4F50-B20B-C16800FBD0B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&lt;#&gt;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56C09-CFE3-4786-8F67-9BCF12B39060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B2C0A-D6F3-4FC0-83EE-168387AAAB7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google.co.jp/url?sa=i&amp;rct=j&amp;q=&amp;esrc=s&amp;source=images&amp;cd=&amp;cad=rja&amp;uact=8&amp;ved=0ahUKEwjSjvGr_6rTAhXCi5QKHZsHCMgQjRwIBw&amp;url=http://www.irasutoya.com/2014/04/blog-post_309.html&amp;psig=AFQjCNEYk7kRxKfLoBankrqO3-VPCBxBOQ&amp;ust=149250145218566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uact=8&amp;ved=0ahUKEwir996_hqvTAhVIn5QKHf3HAEcQjRwIBw&amp;url=http://www.city.tochigi.lg.jp/hp/page000014000/hpg000013640.htm&amp;bvm=bv.152479541,bs.1,d.cGw&amp;psig=AFQjCNEFTyAA6eJs0eeQ4z2oi1uK23_GeA&amp;ust=149250336695098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.jp/url?sa=i&amp;rct=j&amp;q=&amp;esrc=s&amp;source=images&amp;cd=&amp;cad=rja&amp;uact=8&amp;ved=0ahUKEwjp38up17fTAhVKvrwKHTNWAcAQjRwIBw&amp;url=http://www.irasutoya.com/2015/05/blog-post_306.html&amp;psig=AFQjCNEzr7tV5OlgMRO1yScfG3vcmShmTQ&amp;ust=1492937374745261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8775" y="2996952"/>
            <a:ext cx="2106449" cy="378904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-33205" y="764704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600" dirty="0" smtClean="0"/>
              <a:t>やせる家庭教師</a:t>
            </a:r>
            <a:endParaRPr lang="en-US" altLang="ja-JP" sz="6600" dirty="0" smtClean="0"/>
          </a:p>
          <a:p>
            <a:pPr algn="ctr"/>
            <a:r>
              <a:rPr kumimoji="1" lang="ja-JP" altLang="en-US" sz="8800" dirty="0" smtClean="0">
                <a:solidFill>
                  <a:srgbClr val="FF7C80"/>
                </a:solidFill>
              </a:rPr>
              <a:t>思考</a:t>
            </a:r>
            <a:endParaRPr kumimoji="1" lang="ja-JP" altLang="en-US" sz="8800" dirty="0">
              <a:solidFill>
                <a:srgbClr val="FF7C8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9854" y="5666939"/>
            <a:ext cx="1836931" cy="93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11560" y="1798949"/>
            <a:ext cx="57241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/>
              <a:t>心が変われば　　　 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態度が変わる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態度が変われば　　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行動が変わる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行動が変われば　　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習慣が変わる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習慣が変われば　　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人格が変わる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人格が変われば　　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運命が変わる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運命が変われば　　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人生が変わる</a:t>
            </a:r>
            <a:endParaRPr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68994" y="409228"/>
            <a:ext cx="9006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インドの経典の教え</a:t>
            </a:r>
          </a:p>
        </p:txBody>
      </p:sp>
      <p:pic>
        <p:nvPicPr>
          <p:cNvPr id="8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325269"/>
            <a:ext cx="2725840" cy="5305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11560" y="1713190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/>
              <a:t>やせる思考になれば、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やせる言葉に変わる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やせる言葉になれば、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やせる行動に変わる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やせる行動になれば、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やせる習慣に変わる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やせる習慣になれば、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やせる性格に変わる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やせる性格になれば、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やせる運命に変わる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endParaRPr lang="en-US" altLang="ja-JP" sz="2800" b="1" dirty="0"/>
          </a:p>
          <a:p>
            <a:r>
              <a:rPr lang="ja-JP" altLang="en-US" sz="2800" b="1" dirty="0" smtClean="0"/>
              <a:t>やせる運命に変われば、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人生が変わる</a:t>
            </a:r>
            <a:endParaRPr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390525" y="404664"/>
            <a:ext cx="83629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「やせる</a:t>
            </a:r>
            <a:r>
              <a:rPr lang="ja-JP" altLang="en-US" dirty="0">
                <a:solidFill>
                  <a:schemeClr val="bg1"/>
                </a:solidFill>
              </a:rPr>
              <a:t>」は、人生を変える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/>
          <p:cNvGrpSpPr/>
          <p:nvPr/>
        </p:nvGrpSpPr>
        <p:grpSpPr>
          <a:xfrm>
            <a:off x="539552" y="1844824"/>
            <a:ext cx="2592288" cy="4104456"/>
            <a:chOff x="287524" y="1844824"/>
            <a:chExt cx="2592288" cy="4104456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287524" y="1844824"/>
              <a:ext cx="2592288" cy="792088"/>
              <a:chOff x="251520" y="1844824"/>
              <a:chExt cx="2592288" cy="792088"/>
            </a:xfrm>
          </p:grpSpPr>
          <p:sp>
            <p:nvSpPr>
              <p:cNvPr id="11" name="円/楕円 10"/>
              <p:cNvSpPr/>
              <p:nvPr/>
            </p:nvSpPr>
            <p:spPr>
              <a:xfrm>
                <a:off x="251520" y="1844824"/>
                <a:ext cx="259228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正方形/長方形 4"/>
              <p:cNvSpPr/>
              <p:nvPr/>
            </p:nvSpPr>
            <p:spPr>
              <a:xfrm>
                <a:off x="1096231" y="1979258"/>
                <a:ext cx="90286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800" b="1" dirty="0" smtClean="0"/>
                  <a:t>思考</a:t>
                </a:r>
                <a:endParaRPr lang="ja-JP" altLang="en-US" dirty="0"/>
              </a:p>
            </p:txBody>
          </p:sp>
        </p:grpSp>
        <p:grpSp>
          <p:nvGrpSpPr>
            <p:cNvPr id="4" name="グループ化 3"/>
            <p:cNvGrpSpPr/>
            <p:nvPr/>
          </p:nvGrpSpPr>
          <p:grpSpPr>
            <a:xfrm>
              <a:off x="287524" y="2948947"/>
              <a:ext cx="2592288" cy="792088"/>
              <a:chOff x="251520" y="3032956"/>
              <a:chExt cx="2592288" cy="792088"/>
            </a:xfrm>
          </p:grpSpPr>
          <p:sp>
            <p:nvSpPr>
              <p:cNvPr id="12" name="円/楕円 11"/>
              <p:cNvSpPr/>
              <p:nvPr/>
            </p:nvSpPr>
            <p:spPr>
              <a:xfrm>
                <a:off x="251520" y="3032956"/>
                <a:ext cx="2592288" cy="792088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1094656" y="3167390"/>
                <a:ext cx="90601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800" b="1" dirty="0" smtClean="0"/>
                  <a:t>言葉</a:t>
                </a:r>
                <a:endParaRPr lang="ja-JP" altLang="en-US" dirty="0"/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287524" y="4053070"/>
              <a:ext cx="2592288" cy="792088"/>
              <a:chOff x="323528" y="4005064"/>
              <a:chExt cx="2592288" cy="792088"/>
            </a:xfrm>
          </p:grpSpPr>
          <p:sp>
            <p:nvSpPr>
              <p:cNvPr id="13" name="円/楕円 12"/>
              <p:cNvSpPr/>
              <p:nvPr/>
            </p:nvSpPr>
            <p:spPr>
              <a:xfrm>
                <a:off x="323528" y="4005064"/>
                <a:ext cx="2592288" cy="79208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1166664" y="4139498"/>
                <a:ext cx="90601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800" b="1" dirty="0" smtClean="0"/>
                  <a:t>行動</a:t>
                </a:r>
                <a:endParaRPr lang="ja-JP" altLang="en-US" dirty="0"/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>
              <a:off x="287524" y="5157192"/>
              <a:ext cx="2592288" cy="792088"/>
              <a:chOff x="323528" y="5157192"/>
              <a:chExt cx="2592288" cy="792088"/>
            </a:xfrm>
          </p:grpSpPr>
          <p:sp>
            <p:nvSpPr>
              <p:cNvPr id="14" name="円/楕円 13"/>
              <p:cNvSpPr/>
              <p:nvPr/>
            </p:nvSpPr>
            <p:spPr>
              <a:xfrm>
                <a:off x="323528" y="5157192"/>
                <a:ext cx="2592288" cy="79208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1166664" y="5291626"/>
                <a:ext cx="90601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800" b="1" dirty="0" smtClean="0"/>
                  <a:t>習慣</a:t>
                </a:r>
                <a:endParaRPr lang="ja-JP" altLang="en-US" dirty="0"/>
              </a:p>
            </p:txBody>
          </p:sp>
        </p:grpSp>
      </p:grpSp>
      <p:sp>
        <p:nvSpPr>
          <p:cNvPr id="9" name="正方形/長方形 8"/>
          <p:cNvSpPr/>
          <p:nvPr/>
        </p:nvSpPr>
        <p:spPr>
          <a:xfrm>
            <a:off x="3347864" y="5814846"/>
            <a:ext cx="54377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 smtClean="0"/>
              <a:t>変えなければならない</a:t>
            </a:r>
            <a:endParaRPr lang="ja-JP" altLang="en-US" sz="4400" dirty="0"/>
          </a:p>
        </p:txBody>
      </p:sp>
      <p:pic>
        <p:nvPicPr>
          <p:cNvPr id="3686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094034"/>
            <a:ext cx="4456016" cy="3720505"/>
          </a:xfrm>
          <a:prstGeom prst="rect">
            <a:avLst/>
          </a:prstGeom>
          <a:noFill/>
        </p:spPr>
      </p:pic>
      <p:sp>
        <p:nvSpPr>
          <p:cNvPr id="17" name="正方形/長方形 16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つまり、「なりたい自分」になるためには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1535714" y="5938148"/>
            <a:ext cx="579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dirty="0" smtClean="0"/>
              <a:t>を</a:t>
            </a:r>
            <a:endParaRPr lang="ja-JP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457200" y="1182688"/>
            <a:ext cx="8686800" cy="518318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太る人には</a:t>
            </a:r>
            <a:r>
              <a:rPr lang="ja-JP" altLang="en-US" dirty="0" smtClean="0">
                <a:solidFill>
                  <a:srgbClr val="C00000"/>
                </a:solidFill>
              </a:rPr>
              <a:t>太る思考</a:t>
            </a:r>
            <a:r>
              <a:rPr lang="ja-JP" altLang="en-US" dirty="0" smtClean="0"/>
              <a:t>があり、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やせる人に</a:t>
            </a:r>
            <a:r>
              <a:rPr lang="ja-JP" altLang="en-US" dirty="0" smtClean="0">
                <a:solidFill>
                  <a:srgbClr val="C00000"/>
                </a:solidFill>
              </a:rPr>
              <a:t>はやせる思考</a:t>
            </a:r>
            <a:r>
              <a:rPr lang="ja-JP" altLang="en-US" dirty="0" smtClean="0"/>
              <a:t>がある。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太る人には</a:t>
            </a:r>
            <a:r>
              <a:rPr kumimoji="1" lang="ja-JP" altLang="en-US" dirty="0" smtClean="0">
                <a:solidFill>
                  <a:srgbClr val="C00000"/>
                </a:solidFill>
              </a:rPr>
              <a:t>太る言葉</a:t>
            </a:r>
            <a:r>
              <a:rPr kumimoji="1" lang="ja-JP" altLang="en-US" dirty="0" smtClean="0"/>
              <a:t>があり、</a:t>
            </a:r>
            <a:endParaRPr kumimoji="1"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やせる人には</a:t>
            </a:r>
            <a:r>
              <a:rPr kumimoji="1" lang="ja-JP" altLang="en-US" dirty="0" smtClean="0">
                <a:solidFill>
                  <a:srgbClr val="C00000"/>
                </a:solidFill>
              </a:rPr>
              <a:t>やせる言葉</a:t>
            </a:r>
            <a:r>
              <a:rPr kumimoji="1" lang="ja-JP" altLang="en-US" dirty="0" smtClean="0"/>
              <a:t>がある。</a:t>
            </a: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r>
              <a:rPr lang="ja-JP" altLang="en-US" dirty="0" smtClean="0"/>
              <a:t>太る人には</a:t>
            </a:r>
            <a:r>
              <a:rPr lang="ja-JP" altLang="en-US" dirty="0" smtClean="0">
                <a:solidFill>
                  <a:srgbClr val="C00000"/>
                </a:solidFill>
              </a:rPr>
              <a:t>太る行動</a:t>
            </a:r>
            <a:r>
              <a:rPr lang="ja-JP" altLang="en-US" dirty="0" smtClean="0"/>
              <a:t>があり、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やせる人には</a:t>
            </a:r>
            <a:r>
              <a:rPr lang="ja-JP" altLang="en-US" dirty="0" smtClean="0">
                <a:solidFill>
                  <a:srgbClr val="C00000"/>
                </a:solidFill>
              </a:rPr>
              <a:t>やせる行動</a:t>
            </a:r>
            <a:r>
              <a:rPr lang="ja-JP" altLang="en-US" dirty="0" smtClean="0"/>
              <a:t>がある。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太る人には</a:t>
            </a:r>
            <a:r>
              <a:rPr kumimoji="1" lang="ja-JP" altLang="en-US" dirty="0" smtClean="0">
                <a:solidFill>
                  <a:srgbClr val="C00000"/>
                </a:solidFill>
              </a:rPr>
              <a:t>太る習慣</a:t>
            </a:r>
            <a:r>
              <a:rPr kumimoji="1" lang="ja-JP" altLang="en-US" dirty="0" smtClean="0"/>
              <a:t>があり、</a:t>
            </a:r>
            <a:endParaRPr kumimoji="1"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やせる人には</a:t>
            </a:r>
            <a:r>
              <a:rPr kumimoji="1" lang="ja-JP" altLang="en-US" dirty="0" smtClean="0">
                <a:solidFill>
                  <a:srgbClr val="C00000"/>
                </a:solidFill>
              </a:rPr>
              <a:t>やせる習慣</a:t>
            </a:r>
            <a:r>
              <a:rPr kumimoji="1" lang="ja-JP" altLang="en-US" dirty="0" smtClean="0"/>
              <a:t>があ</a:t>
            </a:r>
            <a:r>
              <a:rPr lang="ja-JP" altLang="en-US" dirty="0" smtClean="0"/>
              <a:t>る。</a:t>
            </a:r>
            <a:endParaRPr kumimoji="1" lang="ja-JP" altLang="en-US" dirty="0"/>
          </a:p>
        </p:txBody>
      </p:sp>
      <p:pic>
        <p:nvPicPr>
          <p:cNvPr id="35842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268760"/>
            <a:ext cx="2160240" cy="2160240"/>
          </a:xfrm>
          <a:prstGeom prst="rect">
            <a:avLst/>
          </a:prstGeom>
          <a:noFill/>
        </p:spPr>
      </p:pic>
      <p:pic>
        <p:nvPicPr>
          <p:cNvPr id="35846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1454660" cy="2088232"/>
          </a:xfrm>
          <a:prstGeom prst="rect">
            <a:avLst/>
          </a:prstGeom>
          <a:noFill/>
        </p:spPr>
      </p:pic>
      <p:pic>
        <p:nvPicPr>
          <p:cNvPr id="35848" name="Picture 8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429000"/>
            <a:ext cx="2146598" cy="2989080"/>
          </a:xfrm>
          <a:prstGeom prst="rect">
            <a:avLst/>
          </a:prstGeom>
          <a:noFill/>
        </p:spPr>
      </p:pic>
      <p:pic>
        <p:nvPicPr>
          <p:cNvPr id="35850" name="Picture 10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861048"/>
            <a:ext cx="2127945" cy="2505129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338970" y="559141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つまり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星 16 4"/>
          <p:cNvSpPr/>
          <p:nvPr/>
        </p:nvSpPr>
        <p:spPr>
          <a:xfrm>
            <a:off x="6804248" y="192445"/>
            <a:ext cx="2084567" cy="1719616"/>
          </a:xfrm>
          <a:prstGeom prst="star16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820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056" y="2030724"/>
            <a:ext cx="2916134" cy="4211024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6794275" y="508803"/>
            <a:ext cx="2201862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なりたい</a:t>
            </a:r>
            <a:r>
              <a:rPr kumimoji="1"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kumimoji="1"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kumimoji="1"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自分</a:t>
            </a:r>
            <a:endParaRPr kumimoji="1" lang="ja-JP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9214" y="594928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思考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422017" y="5268328"/>
            <a:ext cx="906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言葉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378599" y="445159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行動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373577" y="365996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習慣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382858" y="2834738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性格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310038" y="2077069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運命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237290" y="13176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/>
              <a:t>人生</a:t>
            </a:r>
            <a:endParaRPr lang="ja-JP" altLang="en-US" sz="2800" b="1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662712" y="4535046"/>
            <a:ext cx="4362637" cy="1921203"/>
            <a:chOff x="4270339" y="4651811"/>
            <a:chExt cx="4362637" cy="1921203"/>
          </a:xfrm>
        </p:grpSpPr>
        <p:sp>
          <p:nvSpPr>
            <p:cNvPr id="14" name="ハート 13"/>
            <p:cNvSpPr/>
            <p:nvPr/>
          </p:nvSpPr>
          <p:spPr>
            <a:xfrm>
              <a:off x="5220072" y="4651811"/>
              <a:ext cx="2520280" cy="1921203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270339" y="4889137"/>
              <a:ext cx="436263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dirty="0" smtClean="0"/>
                <a:t>今日から</a:t>
              </a:r>
              <a:endParaRPr kumimoji="1" lang="en-US" altLang="ja-JP" sz="4400" dirty="0" smtClean="0"/>
            </a:p>
            <a:p>
              <a:pPr algn="ctr"/>
              <a:r>
                <a:rPr kumimoji="1" lang="ja-JP" altLang="en-US" sz="4400" dirty="0" smtClean="0"/>
                <a:t>変わりましょう！</a:t>
              </a:r>
              <a:endParaRPr kumimoji="1" lang="ja-JP" altLang="en-US" sz="4400" dirty="0"/>
            </a:p>
          </p:txBody>
        </p:sp>
      </p:grpSp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4" y="1597490"/>
            <a:ext cx="2336847" cy="3576808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 rot="18922675">
            <a:off x="1080734" y="5608804"/>
            <a:ext cx="453009" cy="52322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 rot="18922675">
            <a:off x="2085347" y="4807806"/>
            <a:ext cx="453009" cy="52322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 rot="18922675">
            <a:off x="3058112" y="4006809"/>
            <a:ext cx="453009" cy="52322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矢印 30"/>
          <p:cNvSpPr/>
          <p:nvPr/>
        </p:nvSpPr>
        <p:spPr>
          <a:xfrm rot="18922675">
            <a:off x="4053089" y="3180044"/>
            <a:ext cx="453009" cy="52322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 rot="18922675">
            <a:off x="4954339" y="2366947"/>
            <a:ext cx="453009" cy="52322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右矢印 32"/>
          <p:cNvSpPr/>
          <p:nvPr/>
        </p:nvSpPr>
        <p:spPr>
          <a:xfrm rot="18922675">
            <a:off x="5908731" y="1676335"/>
            <a:ext cx="453009" cy="52322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思考の潜在意識を変える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51" t="16401" r="19599" b="21651"/>
          <a:stretch/>
        </p:blipFill>
        <p:spPr>
          <a:xfrm>
            <a:off x="300917" y="2175462"/>
            <a:ext cx="4248472" cy="424847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614675" y="283105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顕在意識</a:t>
            </a:r>
            <a:endParaRPr kumimoji="1" lang="ja-JP" altLang="en-US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871155" y="180216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意識</a:t>
            </a:r>
            <a:endParaRPr kumimoji="1" lang="ja-JP" altLang="en-US" sz="3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14675" y="451793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潜在意識</a:t>
            </a:r>
            <a:endParaRPr kumimoji="1" lang="ja-JP" altLang="en-US" sz="28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00623" y="323506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自覚できる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686810" y="4927254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自覚で</a:t>
            </a:r>
            <a:r>
              <a:rPr lang="ja-JP" altLang="en-US" dirty="0" smtClean="0"/>
              <a:t>きな</a:t>
            </a:r>
            <a:r>
              <a:rPr lang="ja-JP" altLang="en-US" dirty="0"/>
              <a:t>い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99489" y="2384863"/>
            <a:ext cx="24032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1</a:t>
            </a:r>
            <a:r>
              <a:rPr kumimoji="1" lang="ja-JP" altLang="en-US" sz="2400" dirty="0" smtClean="0">
                <a:solidFill>
                  <a:srgbClr val="C00000"/>
                </a:solidFill>
              </a:rPr>
              <a:t>～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10</a:t>
            </a:r>
            <a:r>
              <a:rPr kumimoji="1" lang="ja-JP" altLang="en-US" sz="2400" dirty="0" smtClean="0">
                <a:solidFill>
                  <a:srgbClr val="C00000"/>
                </a:solidFill>
              </a:rPr>
              <a:t>％</a:t>
            </a:r>
            <a:endParaRPr kumimoji="1" lang="en-US" altLang="ja-JP" sz="2400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/>
              <a:t>素早い</a:t>
            </a:r>
            <a:r>
              <a:rPr lang="ja-JP" altLang="en-US" dirty="0" smtClean="0"/>
              <a:t>意思決定、判断</a:t>
            </a:r>
            <a:endParaRPr kumimoji="1" lang="en-US" altLang="ja-JP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99489" y="4299698"/>
            <a:ext cx="431881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90</a:t>
            </a:r>
            <a:r>
              <a:rPr kumimoji="1" lang="ja-JP" altLang="en-US" sz="2400" dirty="0" smtClean="0">
                <a:solidFill>
                  <a:srgbClr val="C00000"/>
                </a:solidFill>
              </a:rPr>
              <a:t>～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99</a:t>
            </a:r>
            <a:r>
              <a:rPr kumimoji="1" lang="ja-JP" altLang="en-US" sz="2400" dirty="0" smtClean="0">
                <a:solidFill>
                  <a:srgbClr val="C00000"/>
                </a:solidFill>
              </a:rPr>
              <a:t>％</a:t>
            </a:r>
            <a:endParaRPr kumimoji="1" lang="en-US" altLang="ja-JP" sz="2400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/>
              <a:t>あらゆる記憶</a:t>
            </a:r>
            <a:endParaRPr kumimoji="1" lang="en-US" altLang="ja-JP" dirty="0" smtClean="0"/>
          </a:p>
          <a:p>
            <a:r>
              <a:rPr lang="ja-JP" altLang="en-US" dirty="0" smtClean="0"/>
              <a:t>思考パターン（思い癖）</a:t>
            </a:r>
            <a:endParaRPr lang="en-US" altLang="ja-JP" dirty="0" smtClean="0"/>
          </a:p>
          <a:p>
            <a:r>
              <a:rPr lang="ja-JP" altLang="en-US" dirty="0" smtClean="0"/>
              <a:t>習慣</a:t>
            </a:r>
            <a:endParaRPr lang="en-US" altLang="ja-JP" dirty="0" smtClean="0"/>
          </a:p>
          <a:p>
            <a:r>
              <a:rPr lang="ja-JP" altLang="en-US" dirty="0" smtClean="0"/>
              <a:t>人格</a:t>
            </a:r>
            <a:endParaRPr lang="en-US" altLang="ja-JP" dirty="0" smtClean="0"/>
          </a:p>
          <a:p>
            <a:r>
              <a:rPr lang="ja-JP" altLang="en-US" dirty="0" smtClean="0"/>
              <a:t>自律神経のコントロール（心臓の脈拍など）</a:t>
            </a:r>
            <a:endParaRPr lang="en-US" altLang="ja-JP" dirty="0" smtClean="0"/>
          </a:p>
        </p:txBody>
      </p:sp>
      <p:cxnSp>
        <p:nvCxnSpPr>
          <p:cNvPr id="25" name="直線コネクタ 24"/>
          <p:cNvCxnSpPr/>
          <p:nvPr/>
        </p:nvCxnSpPr>
        <p:spPr>
          <a:xfrm flipV="1">
            <a:off x="3235632" y="2708029"/>
            <a:ext cx="1313757" cy="379247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3213074" y="4517938"/>
            <a:ext cx="1486415" cy="261611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角丸四角形 29"/>
          <p:cNvSpPr/>
          <p:nvPr/>
        </p:nvSpPr>
        <p:spPr>
          <a:xfrm>
            <a:off x="6300192" y="3604398"/>
            <a:ext cx="2376264" cy="8327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二等辺三角形 30"/>
          <p:cNvSpPr/>
          <p:nvPr/>
        </p:nvSpPr>
        <p:spPr>
          <a:xfrm rot="13418752">
            <a:off x="6503370" y="4048786"/>
            <a:ext cx="432048" cy="72447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349661" y="3721497"/>
            <a:ext cx="2347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現実を創っているのは</a:t>
            </a:r>
            <a:endParaRPr kumimoji="1" lang="en-US" altLang="ja-JP" dirty="0" smtClean="0"/>
          </a:p>
          <a:p>
            <a:r>
              <a:rPr lang="ja-JP" altLang="en-US" dirty="0" smtClean="0"/>
              <a:t>こっち！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円/楕円 15"/>
          <p:cNvSpPr/>
          <p:nvPr/>
        </p:nvSpPr>
        <p:spPr>
          <a:xfrm>
            <a:off x="4644008" y="5877272"/>
            <a:ext cx="1872208" cy="5760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331640" y="5877272"/>
            <a:ext cx="1872208" cy="5760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431540" y="1714599"/>
            <a:ext cx="82809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i="0" u="none" strike="noStrike" cap="none" normalizeH="0" baseline="0" dirty="0" smtClean="0">
                <a:ln>
                  <a:noFill/>
                </a:ln>
                <a:effectLst/>
                <a:latin typeface="+mj-ea"/>
                <a:ea typeface="+mj-ea"/>
                <a:cs typeface="Arial" pitchFamily="34" charset="0"/>
              </a:rPr>
              <a:t>潜在意識の中にある</a:t>
            </a:r>
            <a:r>
              <a:rPr lang="ja-JP" altLang="en-US" sz="2400" dirty="0" smtClean="0">
                <a:solidFill>
                  <a:srgbClr val="C00000"/>
                </a:solidFill>
                <a:latin typeface="+mj-ea"/>
                <a:ea typeface="+mj-ea"/>
                <a:cs typeface="Arial" pitchFamily="34" charset="0"/>
              </a:rPr>
              <a:t>メンタルブロック（マイナスの思い込み）</a:t>
            </a:r>
            <a:r>
              <a:rPr kumimoji="1" lang="ja-JP" altLang="en-US" sz="2400" i="0" u="none" strike="noStrike" cap="none" normalizeH="0" baseline="0" dirty="0" smtClean="0">
                <a:ln>
                  <a:noFill/>
                </a:ln>
                <a:effectLst/>
                <a:latin typeface="+mj-ea"/>
                <a:ea typeface="+mj-ea"/>
                <a:cs typeface="Arial" pitchFamily="34" charset="0"/>
              </a:rPr>
              <a:t>を</a:t>
            </a:r>
            <a:endParaRPr kumimoji="1" lang="en-US" altLang="ja-JP" sz="2400" i="0" u="none" strike="noStrike" cap="none" normalizeH="0" baseline="0" dirty="0" smtClean="0">
              <a:ln>
                <a:noFill/>
              </a:ln>
              <a:effectLst/>
              <a:latin typeface="+mj-ea"/>
              <a:ea typeface="+mj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i="0" u="none" strike="noStrike" cap="none" normalizeH="0" baseline="0" dirty="0" smtClean="0">
                <a:ln>
                  <a:noFill/>
                </a:ln>
                <a:effectLst/>
                <a:latin typeface="+mj-ea"/>
                <a:ea typeface="+mj-ea"/>
                <a:cs typeface="Arial" pitchFamily="34" charset="0"/>
              </a:rPr>
              <a:t>消していくと、本人が気づかないうちから、言葉、習慣、性格が</a:t>
            </a:r>
            <a:endParaRPr kumimoji="1" lang="en-US" altLang="ja-JP" sz="2400" i="0" u="none" strike="noStrike" cap="none" normalizeH="0" baseline="0" dirty="0" smtClean="0">
              <a:ln>
                <a:noFill/>
              </a:ln>
              <a:effectLst/>
              <a:latin typeface="+mj-ea"/>
              <a:ea typeface="+mj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i="0" u="none" strike="noStrike" cap="none" normalizeH="0" baseline="0" dirty="0" smtClean="0">
                <a:ln>
                  <a:noFill/>
                </a:ln>
                <a:effectLst/>
                <a:latin typeface="+mj-ea"/>
                <a:ea typeface="+mj-ea"/>
                <a:cs typeface="Arial" pitchFamily="34" charset="0"/>
              </a:rPr>
              <a:t>変わり、運命までもが変化していく。</a:t>
            </a:r>
            <a:endParaRPr kumimoji="1" lang="ja-JP" altLang="en-US" sz="2400" i="0" u="none" strike="noStrike" cap="none" normalizeH="0" baseline="0" dirty="0" smtClean="0">
              <a:ln>
                <a:noFill/>
              </a:ln>
              <a:effectLst/>
              <a:latin typeface="+mj-ea"/>
              <a:ea typeface="+mj-ea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ea"/>
                <a:ea typeface="+mj-ea"/>
                <a:cs typeface="Arial" pitchFamily="34" charset="0"/>
              </a:rPr>
              <a:t>努力も時間も苦労も少なく、自分を変えていくことができる。</a:t>
            </a: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ea"/>
              <a:ea typeface="+mj-ea"/>
              <a:cs typeface="ＭＳ Ｐゴシック" pitchFamily="50" charset="-128"/>
            </a:endParaRPr>
          </a:p>
        </p:txBody>
      </p:sp>
      <p:pic>
        <p:nvPicPr>
          <p:cNvPr id="51203" name="Picture 3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429000"/>
            <a:ext cx="2429148" cy="2429148"/>
          </a:xfrm>
          <a:prstGeom prst="rect">
            <a:avLst/>
          </a:prstGeom>
          <a:noFill/>
        </p:spPr>
      </p:pic>
      <p:pic>
        <p:nvPicPr>
          <p:cNvPr id="51207" name="Picture 7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1833233" cy="2232248"/>
          </a:xfrm>
          <a:prstGeom prst="rect">
            <a:avLst/>
          </a:prstGeom>
          <a:noFill/>
        </p:spPr>
      </p:pic>
      <p:sp>
        <p:nvSpPr>
          <p:cNvPr id="9" name="左右矢印 8"/>
          <p:cNvSpPr/>
          <p:nvPr/>
        </p:nvSpPr>
        <p:spPr>
          <a:xfrm>
            <a:off x="3426686" y="4355542"/>
            <a:ext cx="1080120" cy="576064"/>
          </a:xfrm>
          <a:prstGeom prst="left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860032" y="591966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  <a:cs typeface="Arial" pitchFamily="34" charset="0"/>
              </a:rPr>
              <a:t>潜在意識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1547664" y="591966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  <a:cs typeface="Arial" pitchFamily="34" charset="0"/>
              </a:rPr>
              <a:t>顕在意識</a:t>
            </a:r>
            <a:endParaRPr lang="ja-JP" altLang="en-US" dirty="0"/>
          </a:p>
        </p:txBody>
      </p:sp>
      <p:sp>
        <p:nvSpPr>
          <p:cNvPr id="3" name="星 16 2"/>
          <p:cNvSpPr/>
          <p:nvPr/>
        </p:nvSpPr>
        <p:spPr>
          <a:xfrm>
            <a:off x="6275804" y="3573016"/>
            <a:ext cx="2413554" cy="2016224"/>
          </a:xfrm>
          <a:prstGeom prst="star16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114429" y="4150531"/>
            <a:ext cx="2736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dirty="0" smtClean="0">
                <a:latin typeface="+mn-ea"/>
                <a:cs typeface="Arial" pitchFamily="34" charset="0"/>
              </a:rPr>
              <a:t>メンタルブロックが、</a:t>
            </a:r>
            <a:endParaRPr lang="en-US" altLang="ja-JP" sz="1600" dirty="0" smtClean="0">
              <a:latin typeface="+mn-ea"/>
              <a:cs typeface="Arial" pitchFamily="34" charset="0"/>
            </a:endParaRPr>
          </a:p>
          <a:p>
            <a:pPr algn="ctr"/>
            <a:r>
              <a:rPr lang="ja-JP" altLang="ja-JP" sz="1600" dirty="0" smtClean="0">
                <a:latin typeface="+mn-ea"/>
                <a:cs typeface="Arial" pitchFamily="34" charset="0"/>
              </a:rPr>
              <a:t>自分の顕在意識に反して、</a:t>
            </a:r>
            <a:endParaRPr lang="en-US" altLang="ja-JP" sz="1600" dirty="0" smtClean="0">
              <a:latin typeface="+mn-ea"/>
              <a:cs typeface="Arial" pitchFamily="34" charset="0"/>
            </a:endParaRPr>
          </a:p>
          <a:p>
            <a:pPr algn="ctr"/>
            <a:r>
              <a:rPr lang="ja-JP" altLang="ja-JP" sz="1600" dirty="0" smtClean="0">
                <a:latin typeface="+mn-ea"/>
                <a:cs typeface="Arial" pitchFamily="34" charset="0"/>
              </a:rPr>
              <a:t>自分自身にブレーキ</a:t>
            </a:r>
            <a:endParaRPr lang="en-US" altLang="ja-JP" sz="1600" dirty="0" smtClean="0">
              <a:latin typeface="+mn-ea"/>
              <a:cs typeface="Arial" pitchFamily="34" charset="0"/>
            </a:endParaRPr>
          </a:p>
          <a:p>
            <a:pPr algn="ctr"/>
            <a:r>
              <a:rPr lang="ja-JP" altLang="ja-JP" sz="1600" dirty="0" smtClean="0">
                <a:latin typeface="+mn-ea"/>
                <a:cs typeface="Arial" pitchFamily="34" charset="0"/>
              </a:rPr>
              <a:t>をかけ</a:t>
            </a:r>
            <a:r>
              <a:rPr lang="ja-JP" altLang="en-US" sz="1600" dirty="0" smtClean="0">
                <a:latin typeface="+mn-ea"/>
                <a:cs typeface="Arial" pitchFamily="34" charset="0"/>
              </a:rPr>
              <a:t>る</a:t>
            </a:r>
            <a:endParaRPr lang="ja-JP" altLang="en-US" sz="1600" dirty="0">
              <a:latin typeface="+mn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  <a:latin typeface="+mj-ea"/>
                <a:cs typeface="Arial" pitchFamily="34" charset="0"/>
              </a:rPr>
              <a:t>思考を変える＝潜在意識を書き換える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45278" y="1798405"/>
            <a:ext cx="41267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400" i="0" u="none" strike="noStrike" cap="none" normalizeH="0" baseline="0" dirty="0" smtClean="0">
                <a:ln>
                  <a:noFill/>
                </a:ln>
                <a:effectLst/>
                <a:latin typeface="+mj-ea"/>
                <a:ea typeface="+mj-ea"/>
                <a:cs typeface="Arial" pitchFamily="34" charset="0"/>
              </a:rPr>
              <a:t>潜在意識は、過去の集大成。</a:t>
            </a:r>
            <a:endParaRPr kumimoji="1" lang="en-US" altLang="ja-JP" sz="2400" i="0" u="none" strike="noStrike" cap="none" normalizeH="0" baseline="0" dirty="0" smtClean="0">
              <a:ln>
                <a:noFill/>
              </a:ln>
              <a:effectLst/>
              <a:latin typeface="+mj-ea"/>
              <a:ea typeface="+mj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400" i="0" u="none" strike="noStrike" cap="none" normalizeH="0" baseline="0" dirty="0" smtClean="0">
                <a:ln>
                  <a:noFill/>
                </a:ln>
                <a:effectLst/>
                <a:latin typeface="+mj-ea"/>
                <a:ea typeface="+mj-ea"/>
                <a:cs typeface="Arial" pitchFamily="34" charset="0"/>
              </a:rPr>
              <a:t>過去の全ての経験が</a:t>
            </a:r>
            <a:endParaRPr lang="en-US" altLang="ja-JP" sz="2400" dirty="0">
              <a:latin typeface="+mj-ea"/>
              <a:ea typeface="+mj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400" i="0" u="none" strike="noStrike" cap="none" normalizeH="0" baseline="0" dirty="0" smtClean="0">
                <a:ln>
                  <a:noFill/>
                </a:ln>
                <a:effectLst/>
                <a:latin typeface="+mj-ea"/>
                <a:ea typeface="+mj-ea"/>
                <a:cs typeface="Arial" pitchFamily="34" charset="0"/>
              </a:rPr>
              <a:t>潜在意識を</a:t>
            </a:r>
            <a:r>
              <a:rPr kumimoji="1" lang="ja-JP" altLang="en-US" sz="2400" i="0" u="none" strike="noStrike" cap="none" normalizeH="0" baseline="0" dirty="0" smtClean="0">
                <a:ln>
                  <a:noFill/>
                </a:ln>
                <a:effectLst/>
                <a:latin typeface="+mj-ea"/>
                <a:ea typeface="+mj-ea"/>
                <a:cs typeface="Arial" pitchFamily="34" charset="0"/>
              </a:rPr>
              <a:t>形成する。</a:t>
            </a:r>
            <a:endParaRPr kumimoji="1" lang="en-US" altLang="ja-JP" sz="2400" i="0" u="none" strike="noStrike" cap="none" normalizeH="0" baseline="0" dirty="0" smtClean="0">
              <a:ln>
                <a:noFill/>
              </a:ln>
              <a:effectLst/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699792" y="4437112"/>
            <a:ext cx="2232248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prstClr val="black"/>
                </a:solidFill>
                <a:latin typeface="ＭＳ Ｐゴシック"/>
                <a:cs typeface="Arial" pitchFamily="34" charset="0"/>
              </a:rPr>
              <a:t>初めてやることは</a:t>
            </a:r>
            <a:endParaRPr lang="en-US" altLang="ja-JP" sz="2000" dirty="0" smtClean="0">
              <a:solidFill>
                <a:prstClr val="black"/>
              </a:solidFill>
              <a:latin typeface="ＭＳ Ｐゴシック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prstClr val="black"/>
                </a:solidFill>
                <a:latin typeface="ＭＳ Ｐゴシック"/>
                <a:cs typeface="Arial" pitchFamily="34" charset="0"/>
              </a:rPr>
              <a:t>意識して行う</a:t>
            </a:r>
            <a:endParaRPr lang="ja-JP" altLang="en-US" sz="2000" dirty="0" smtClean="0">
              <a:solidFill>
                <a:prstClr val="black"/>
              </a:solidFill>
              <a:latin typeface="ＭＳ Ｐゴシック"/>
              <a:cs typeface="ＭＳ Ｐゴシック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84507" y="2651541"/>
            <a:ext cx="3384376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  <a:latin typeface="ＭＳ Ｐゴシック"/>
                <a:cs typeface="Arial" pitchFamily="34" charset="0"/>
              </a:rPr>
              <a:t>やり続けたこと、慣れたことは</a:t>
            </a:r>
            <a:endParaRPr lang="en-US" altLang="ja-JP" sz="2000" dirty="0" smtClean="0">
              <a:solidFill>
                <a:prstClr val="black"/>
              </a:solidFill>
              <a:latin typeface="ＭＳ Ｐゴシック"/>
              <a:cs typeface="Arial" pitchFamily="34" charset="0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latin typeface="ＭＳ Ｐゴシック"/>
                <a:cs typeface="Arial" pitchFamily="34" charset="0"/>
              </a:rPr>
              <a:t>無意識、自動的に行う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78542" y="4992700"/>
            <a:ext cx="21963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無意識に繰り返す</a:t>
            </a:r>
            <a:endParaRPr kumimoji="1" lang="ja-JP" altLang="en-US" sz="2000" dirty="0"/>
          </a:p>
        </p:txBody>
      </p:sp>
      <p:sp>
        <p:nvSpPr>
          <p:cNvPr id="10" name="下矢印 9"/>
          <p:cNvSpPr/>
          <p:nvPr/>
        </p:nvSpPr>
        <p:spPr>
          <a:xfrm>
            <a:off x="6692108" y="3429000"/>
            <a:ext cx="504056" cy="75864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47943" y="6004359"/>
            <a:ext cx="8028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C00000"/>
                </a:solidFill>
                <a:latin typeface="ＭＳ Ｐゴシック"/>
                <a:cs typeface="Arial" pitchFamily="34" charset="0"/>
              </a:rPr>
              <a:t>言い換えれば、潜在意識が習慣を作っているのです</a:t>
            </a:r>
            <a:endParaRPr lang="ja-JP" altLang="en-US" sz="2800" dirty="0" smtClean="0">
              <a:solidFill>
                <a:srgbClr val="C00000"/>
              </a:solidFill>
              <a:latin typeface="ＭＳ Ｐゴシック"/>
              <a:cs typeface="ＭＳ Ｐゴシック" pitchFamily="50" charset="-128"/>
            </a:endParaRPr>
          </a:p>
        </p:txBody>
      </p:sp>
      <p:pic>
        <p:nvPicPr>
          <p:cNvPr id="30726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2481114" cy="2738669"/>
          </a:xfrm>
          <a:prstGeom prst="rect">
            <a:avLst/>
          </a:prstGeom>
          <a:noFill/>
        </p:spPr>
      </p:pic>
      <p:sp>
        <p:nvSpPr>
          <p:cNvPr id="23" name="上下矢印 22"/>
          <p:cNvSpPr/>
          <p:nvPr/>
        </p:nvSpPr>
        <p:spPr>
          <a:xfrm rot="3302135">
            <a:off x="4759264" y="3216377"/>
            <a:ext cx="499762" cy="815185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ja-JP" dirty="0">
                <a:solidFill>
                  <a:schemeClr val="bg1"/>
                </a:solidFill>
                <a:latin typeface="+mn-ea"/>
                <a:cs typeface="Arial" pitchFamily="34" charset="0"/>
              </a:rPr>
              <a:t>潜在意識は習慣の積み重ね</a:t>
            </a:r>
            <a:endParaRPr lang="ja-JP" altLang="en-US" dirty="0">
              <a:solidFill>
                <a:schemeClr val="bg1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868144" y="1987189"/>
            <a:ext cx="1872208" cy="576064"/>
            <a:chOff x="8382258" y="4287917"/>
            <a:chExt cx="1872208" cy="576064"/>
          </a:xfrm>
        </p:grpSpPr>
        <p:sp>
          <p:nvSpPr>
            <p:cNvPr id="26" name="円/楕円 25"/>
            <p:cNvSpPr/>
            <p:nvPr/>
          </p:nvSpPr>
          <p:spPr>
            <a:xfrm>
              <a:off x="8382258" y="4287917"/>
              <a:ext cx="1872208" cy="5760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8598282" y="4330308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dirty="0" smtClean="0">
                  <a:solidFill>
                    <a:prstClr val="black"/>
                  </a:solidFill>
                  <a:latin typeface="ＭＳ Ｐゴシック"/>
                  <a:cs typeface="Arial" pitchFamily="34" charset="0"/>
                </a:rPr>
                <a:t>潜在意識</a:t>
              </a:r>
              <a:endParaRPr lang="ja-JP" altLang="en-US" dirty="0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2660169" y="3739967"/>
            <a:ext cx="1872208" cy="576064"/>
            <a:chOff x="5069890" y="4287917"/>
            <a:chExt cx="1872208" cy="576064"/>
          </a:xfrm>
        </p:grpSpPr>
        <p:sp>
          <p:nvSpPr>
            <p:cNvPr id="27" name="円/楕円 26"/>
            <p:cNvSpPr/>
            <p:nvPr/>
          </p:nvSpPr>
          <p:spPr>
            <a:xfrm>
              <a:off x="5069890" y="4287917"/>
              <a:ext cx="1872208" cy="57606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5298108" y="4330308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dirty="0" smtClean="0">
                  <a:solidFill>
                    <a:prstClr val="black"/>
                  </a:solidFill>
                  <a:latin typeface="ＭＳ Ｐゴシック"/>
                  <a:cs typeface="Arial" pitchFamily="34" charset="0"/>
                </a:rPr>
                <a:t>顕在意識</a:t>
              </a:r>
              <a:endParaRPr lang="ja-JP" altLang="en-US" dirty="0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6008033" y="4278868"/>
            <a:ext cx="1872208" cy="576064"/>
            <a:chOff x="8382258" y="4287917"/>
            <a:chExt cx="1872208" cy="57606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1" name="円/楕円 30"/>
            <p:cNvSpPr/>
            <p:nvPr/>
          </p:nvSpPr>
          <p:spPr>
            <a:xfrm>
              <a:off x="8382258" y="4287917"/>
              <a:ext cx="1872208" cy="576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8918252" y="4340192"/>
              <a:ext cx="800219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ja-JP" altLang="en-US" sz="2400" dirty="0" smtClean="0">
                  <a:solidFill>
                    <a:prstClr val="black"/>
                  </a:solidFill>
                  <a:latin typeface="ＭＳ Ｐゴシック"/>
                  <a:cs typeface="Arial" pitchFamily="34" charset="0"/>
                </a:rPr>
                <a:t>習慣</a:t>
              </a:r>
              <a:endParaRPr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51520" y="3153583"/>
            <a:ext cx="70423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 smtClean="0"/>
              <a:t>１．寝る前になりたい理想体型になった自分を</a:t>
            </a:r>
            <a:endParaRPr lang="en-US" altLang="ja-JP" sz="2800" dirty="0" smtClean="0"/>
          </a:p>
          <a:p>
            <a:r>
              <a:rPr lang="ja-JP" altLang="en-US" sz="2800" dirty="0" smtClean="0"/>
              <a:t>　　 思い浮かべる</a:t>
            </a:r>
            <a:endParaRPr lang="en-US" altLang="ja-JP" sz="28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540" y="177629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/>
              <a:t>「私は太っている」というマイナスを消す</a:t>
            </a:r>
            <a:endParaRPr kumimoji="1" lang="ja-JP" altLang="en-US" sz="3600" dirty="0"/>
          </a:p>
        </p:txBody>
      </p:sp>
      <p:pic>
        <p:nvPicPr>
          <p:cNvPr id="28674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2851" y="2502074"/>
            <a:ext cx="1902476" cy="2747258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潜在意識を簡単に書き換える方法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51520" y="4737759"/>
            <a:ext cx="7209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 smtClean="0"/>
              <a:t>２．目覚めたときに、なりたい理想体型になった</a:t>
            </a:r>
            <a:endParaRPr lang="en-US" altLang="ja-JP" sz="2800" dirty="0" smtClean="0"/>
          </a:p>
          <a:p>
            <a:r>
              <a:rPr lang="ja-JP" altLang="en-US" sz="2800" dirty="0" smtClean="0"/>
              <a:t>　　自分を思い浮かべる</a:t>
            </a:r>
            <a:endParaRPr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4756201"/>
            <a:ext cx="2148407" cy="1906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雲形吹き出し 19"/>
          <p:cNvSpPr/>
          <p:nvPr/>
        </p:nvSpPr>
        <p:spPr>
          <a:xfrm>
            <a:off x="539552" y="2852936"/>
            <a:ext cx="3312368" cy="2592288"/>
          </a:xfrm>
          <a:prstGeom prst="cloudCallout">
            <a:avLst>
              <a:gd name="adj1" fmla="val 110171"/>
              <a:gd name="adj2" fmla="val 1669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51520" y="1916832"/>
            <a:ext cx="3168352" cy="7920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メンタルブロックを解除する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1520" y="551723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 smtClean="0">
                <a:solidFill>
                  <a:srgbClr val="C00000"/>
                </a:solidFill>
              </a:rPr>
              <a:t>自分のメンタルブロックは</a:t>
            </a:r>
            <a:endParaRPr lang="en-US" altLang="ja-JP" sz="3600" b="1" dirty="0" smtClean="0">
              <a:solidFill>
                <a:srgbClr val="C00000"/>
              </a:solidFill>
            </a:endParaRPr>
          </a:p>
          <a:p>
            <a:r>
              <a:rPr lang="ja-JP" altLang="en-US" sz="3600" b="1" dirty="0" smtClean="0">
                <a:solidFill>
                  <a:srgbClr val="C00000"/>
                </a:solidFill>
              </a:rPr>
              <a:t>何であるかを客観視することが大事！</a:t>
            </a:r>
            <a:endParaRPr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204168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メンタルブロック</a:t>
            </a:r>
            <a:endParaRPr kumimoji="1" lang="ja-JP" altLang="en-US" sz="2800" dirty="0"/>
          </a:p>
        </p:txBody>
      </p:sp>
      <p:sp>
        <p:nvSpPr>
          <p:cNvPr id="10" name="正方形/長方形 9"/>
          <p:cNvSpPr/>
          <p:nvPr/>
        </p:nvSpPr>
        <p:spPr>
          <a:xfrm>
            <a:off x="4283968" y="1988840"/>
            <a:ext cx="4564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/>
              <a:t>否定的に考えてしまうこと</a:t>
            </a:r>
            <a:endParaRPr lang="ja-JP" altLang="en-US" sz="32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213" y="2420888"/>
            <a:ext cx="3138787" cy="3516849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1259632" y="3429000"/>
            <a:ext cx="21739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/>
              <a:t>出来ない！</a:t>
            </a:r>
            <a:endParaRPr lang="en-US" altLang="ja-JP" sz="3200" dirty="0" smtClean="0"/>
          </a:p>
          <a:p>
            <a:r>
              <a:rPr lang="ja-JP" altLang="en-US" sz="3200" dirty="0" smtClean="0"/>
              <a:t>ダメだ！</a:t>
            </a:r>
            <a:endParaRPr lang="en-US" altLang="ja-JP" sz="3200" dirty="0" smtClean="0"/>
          </a:p>
          <a:p>
            <a:r>
              <a:rPr lang="ja-JP" altLang="en-US" sz="3200" dirty="0" smtClean="0"/>
              <a:t>無理だ！</a:t>
            </a:r>
            <a:endParaRPr lang="ja-JP" altLang="en-US" sz="3200" dirty="0"/>
          </a:p>
        </p:txBody>
      </p:sp>
      <p:sp>
        <p:nvSpPr>
          <p:cNvPr id="22" name="等号 21"/>
          <p:cNvSpPr/>
          <p:nvPr/>
        </p:nvSpPr>
        <p:spPr>
          <a:xfrm>
            <a:off x="3563888" y="1916832"/>
            <a:ext cx="720080" cy="720080"/>
          </a:xfrm>
          <a:prstGeom prst="mathEqual">
            <a:avLst>
              <a:gd name="adj1" fmla="val 23520"/>
              <a:gd name="adj2" fmla="val 1137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星 12 6"/>
          <p:cNvSpPr/>
          <p:nvPr/>
        </p:nvSpPr>
        <p:spPr>
          <a:xfrm>
            <a:off x="2771800" y="4308581"/>
            <a:ext cx="3240360" cy="1131178"/>
          </a:xfrm>
          <a:prstGeom prst="star12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476671"/>
            <a:ext cx="9144000" cy="11521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537433"/>
            <a:ext cx="8229600" cy="1091368"/>
          </a:xfrm>
        </p:spPr>
        <p:txBody>
          <a:bodyPr>
            <a:normAutofit/>
          </a:bodyPr>
          <a:lstStyle/>
          <a:p>
            <a:r>
              <a:rPr kumimoji="1" lang="ja-JP" altLang="en-US" sz="6000" dirty="0" smtClean="0">
                <a:solidFill>
                  <a:schemeClr val="bg1"/>
                </a:solidFill>
              </a:rPr>
              <a:t>ベール姫のあなたは・・・</a:t>
            </a:r>
            <a:endParaRPr kumimoji="1" lang="ja-JP" altLang="en-US" sz="60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71800" y="3717032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ズバリ、</a:t>
            </a:r>
            <a:endParaRPr kumimoji="1" lang="en-US" altLang="ja-JP" sz="3600" dirty="0" smtClean="0"/>
          </a:p>
          <a:p>
            <a:r>
              <a:rPr kumimoji="1" lang="ja-JP" altLang="en-US" sz="6000" dirty="0" smtClean="0">
                <a:solidFill>
                  <a:srgbClr val="C00000"/>
                </a:solidFill>
              </a:rPr>
              <a:t>太りやすい</a:t>
            </a:r>
            <a:r>
              <a:rPr kumimoji="1" lang="ja-JP" altLang="en-US" sz="3600" dirty="0" smtClean="0"/>
              <a:t>思考です！</a:t>
            </a:r>
            <a:endParaRPr kumimoji="1" lang="en-US" altLang="ja-JP" sz="36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204864"/>
            <a:ext cx="2454564" cy="40770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4743" y="1886873"/>
            <a:ext cx="12858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55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星 16 11"/>
          <p:cNvSpPr/>
          <p:nvPr/>
        </p:nvSpPr>
        <p:spPr>
          <a:xfrm>
            <a:off x="2915816" y="1789212"/>
            <a:ext cx="4516148" cy="3010103"/>
          </a:xfrm>
          <a:prstGeom prst="star16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685" y="1844824"/>
            <a:ext cx="3275571" cy="4730066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3505660" y="2632543"/>
            <a:ext cx="27190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 smtClean="0">
                <a:solidFill>
                  <a:srgbClr val="C00000"/>
                </a:solidFill>
              </a:rPr>
              <a:t>潜在意識</a:t>
            </a:r>
            <a:r>
              <a:rPr lang="ja-JP" altLang="en-US" sz="4000" dirty="0" smtClean="0"/>
              <a:t>に</a:t>
            </a:r>
            <a:endParaRPr lang="en-US" altLang="ja-JP" sz="4000" dirty="0" smtClean="0"/>
          </a:p>
          <a:p>
            <a:r>
              <a:rPr lang="ja-JP" altLang="en-US" sz="4000" dirty="0" smtClean="0"/>
              <a:t>刷り込む！</a:t>
            </a:r>
            <a:endParaRPr lang="ja-JP" altLang="en-US" sz="4000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潜在意識に「スマートな自分」を刷り込む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741"/>
          <a:stretch/>
        </p:blipFill>
        <p:spPr>
          <a:xfrm>
            <a:off x="5903440" y="3429000"/>
            <a:ext cx="2763843" cy="32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64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115616" y="5302986"/>
            <a:ext cx="69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C00000"/>
                </a:solidFill>
              </a:rPr>
              <a:t>潜在意識</a:t>
            </a:r>
            <a:r>
              <a:rPr lang="ja-JP" altLang="en-US" sz="4000" dirty="0" smtClean="0"/>
              <a:t>に刷り込むまで</a:t>
            </a:r>
            <a:endParaRPr lang="en-US" altLang="ja-JP" sz="4000" dirty="0" smtClean="0"/>
          </a:p>
          <a:p>
            <a:pPr algn="ctr"/>
            <a:r>
              <a:rPr lang="ja-JP" altLang="en-US" sz="4000" dirty="0" smtClean="0">
                <a:solidFill>
                  <a:srgbClr val="C00000"/>
                </a:solidFill>
              </a:rPr>
              <a:t>強くイメージ</a:t>
            </a:r>
            <a:r>
              <a:rPr lang="ja-JP" altLang="en-US" sz="4000" dirty="0" smtClean="0"/>
              <a:t>してみましょう。</a:t>
            </a:r>
            <a:endParaRPr lang="ja-JP" altLang="en-US" sz="4000" dirty="0"/>
          </a:p>
        </p:txBody>
      </p:sp>
      <p:sp>
        <p:nvSpPr>
          <p:cNvPr id="10" name="正方形/長方形 9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自分の「奇跡の</a:t>
            </a:r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ja-JP" altLang="en-US" dirty="0">
                <a:solidFill>
                  <a:schemeClr val="bg1"/>
                </a:solidFill>
              </a:rPr>
              <a:t>枚」を用意する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792"/>
          <a:stretch/>
        </p:blipFill>
        <p:spPr>
          <a:xfrm>
            <a:off x="395536" y="1885985"/>
            <a:ext cx="3549461" cy="3086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角丸四角形 12"/>
          <p:cNvSpPr/>
          <p:nvPr/>
        </p:nvSpPr>
        <p:spPr>
          <a:xfrm>
            <a:off x="3347864" y="1959771"/>
            <a:ext cx="3960440" cy="15430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579150" y="2260310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/>
              <a:t>これ自分？嘘でしょ？</a:t>
            </a:r>
            <a:endParaRPr lang="en-US" altLang="ja-JP" sz="2800" dirty="0" smtClean="0"/>
          </a:p>
          <a:p>
            <a:r>
              <a:rPr lang="ja-JP" altLang="en-US" sz="2800" dirty="0" smtClean="0"/>
              <a:t>スリムで綺麗！</a:t>
            </a:r>
            <a:endParaRPr lang="ja-JP" altLang="en-US" sz="2800" dirty="0"/>
          </a:p>
        </p:txBody>
      </p:sp>
      <p:sp>
        <p:nvSpPr>
          <p:cNvPr id="14" name="二等辺三角形 13"/>
          <p:cNvSpPr/>
          <p:nvPr/>
        </p:nvSpPr>
        <p:spPr>
          <a:xfrm rot="7908354">
            <a:off x="5578843" y="3090175"/>
            <a:ext cx="504056" cy="898253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365" y="2626490"/>
            <a:ext cx="1925762" cy="28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85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265113"/>
            <a:ext cx="8229600" cy="715962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口にする言葉を変えましょう！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94928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やせている人が</a:t>
            </a:r>
            <a:r>
              <a:rPr lang="ja-JP" altLang="en-US" sz="3600" b="1" dirty="0" smtClean="0"/>
              <a:t>口にしている言葉</a:t>
            </a:r>
            <a:r>
              <a:rPr lang="ja-JP" altLang="en-US" sz="3600" dirty="0" smtClean="0"/>
              <a:t>を使う！</a:t>
            </a:r>
            <a:endParaRPr kumimoji="1" lang="ja-JP" altLang="en-US" sz="3600" dirty="0"/>
          </a:p>
        </p:txBody>
      </p:sp>
      <p:pic>
        <p:nvPicPr>
          <p:cNvPr id="28674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002" y="2699771"/>
            <a:ext cx="2156909" cy="3096344"/>
          </a:xfrm>
          <a:prstGeom prst="rect">
            <a:avLst/>
          </a:prstGeom>
          <a:noFill/>
        </p:spPr>
      </p:pic>
      <p:pic>
        <p:nvPicPr>
          <p:cNvPr id="1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3935"/>
            <a:ext cx="3087059" cy="4457847"/>
          </a:xfrm>
          <a:prstGeom prst="rect">
            <a:avLst/>
          </a:prstGeom>
          <a:noFill/>
        </p:spPr>
      </p:pic>
      <p:grpSp>
        <p:nvGrpSpPr>
          <p:cNvPr id="9" name="グループ化 8"/>
          <p:cNvGrpSpPr/>
          <p:nvPr/>
        </p:nvGrpSpPr>
        <p:grpSpPr>
          <a:xfrm>
            <a:off x="3745888" y="1196752"/>
            <a:ext cx="3050860" cy="1800200"/>
            <a:chOff x="3491880" y="1347126"/>
            <a:chExt cx="3050860" cy="1800200"/>
          </a:xfrm>
        </p:grpSpPr>
        <p:sp>
          <p:nvSpPr>
            <p:cNvPr id="3" name="円/楕円 2"/>
            <p:cNvSpPr/>
            <p:nvPr/>
          </p:nvSpPr>
          <p:spPr>
            <a:xfrm>
              <a:off x="3491880" y="1347126"/>
              <a:ext cx="2880320" cy="1800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7513812">
              <a:off x="5894668" y="2348879"/>
              <a:ext cx="432048" cy="86409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3200106" y="3284984"/>
            <a:ext cx="2884062" cy="1800200"/>
            <a:chOff x="3488138" y="1347126"/>
            <a:chExt cx="2884062" cy="18002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" name="円/楕円 15"/>
            <p:cNvSpPr/>
            <p:nvPr/>
          </p:nvSpPr>
          <p:spPr>
            <a:xfrm>
              <a:off x="3491880" y="1347126"/>
              <a:ext cx="2880320" cy="1800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/>
            <p:cNvSpPr/>
            <p:nvPr/>
          </p:nvSpPr>
          <p:spPr>
            <a:xfrm rot="14080442">
              <a:off x="3704162" y="2364569"/>
              <a:ext cx="432048" cy="8640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3775474" y="1819895"/>
            <a:ext cx="304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「やせたいなぁ」</a:t>
            </a:r>
            <a:endParaRPr kumimoji="1" lang="ja-JP" altLang="en-US" sz="32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47864" y="3785870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「私食べるけど、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太らないのよね！」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908050"/>
            <a:ext cx="526732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4000" u="sng" dirty="0" smtClean="0"/>
              <a:t>「やせたい」は</a:t>
            </a:r>
            <a:r>
              <a:rPr lang="en-US" altLang="ja-JP" sz="4000" u="sng" dirty="0" smtClean="0"/>
              <a:t/>
            </a:r>
            <a:br>
              <a:rPr lang="en-US" altLang="ja-JP" sz="4000" u="sng" dirty="0" smtClean="0"/>
            </a:br>
            <a:r>
              <a:rPr lang="ja-JP" altLang="en-US" sz="4000" u="sng" dirty="0" smtClean="0"/>
              <a:t>太っている人が使う言葉</a:t>
            </a:r>
            <a:endParaRPr kumimoji="1" lang="ja-JP" altLang="en-US" sz="4000" u="sng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781050" y="2614613"/>
            <a:ext cx="8362950" cy="676275"/>
          </a:xfrm>
          <a:noFill/>
        </p:spPr>
        <p:txBody>
          <a:bodyPr>
            <a:noAutofit/>
          </a:bodyPr>
          <a:lstStyle/>
          <a:p>
            <a:pPr algn="ctr">
              <a:buNone/>
            </a:pPr>
            <a:r>
              <a:rPr lang="ja-JP" altLang="en-US" dirty="0" smtClean="0"/>
              <a:t>「</a:t>
            </a:r>
            <a:r>
              <a:rPr lang="ja-JP" altLang="en-US" dirty="0" smtClean="0">
                <a:solidFill>
                  <a:srgbClr val="C00000"/>
                </a:solidFill>
              </a:rPr>
              <a:t>私は太っている</a:t>
            </a:r>
            <a:r>
              <a:rPr lang="ja-JP" altLang="en-US" dirty="0" smtClean="0"/>
              <a:t>」という</a:t>
            </a:r>
            <a:r>
              <a:rPr lang="ja-JP" altLang="en-US" dirty="0" smtClean="0">
                <a:solidFill>
                  <a:srgbClr val="C00000"/>
                </a:solidFill>
              </a:rPr>
              <a:t>マイナスの潜在意識</a:t>
            </a:r>
            <a:endParaRPr kumimoji="1" lang="en-US" altLang="ja-JP" dirty="0" smtClean="0">
              <a:solidFill>
                <a:srgbClr val="C0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23528" y="5229200"/>
            <a:ext cx="8568952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ja-JP" altLang="en-US" sz="2800" dirty="0" smtClean="0"/>
              <a:t>やせている人は、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「太ももがあと</a:t>
            </a:r>
            <a:r>
              <a:rPr lang="en-US" altLang="ja-JP" sz="2800" dirty="0" smtClean="0"/>
              <a:t>3cm</a:t>
            </a:r>
            <a:r>
              <a:rPr lang="ja-JP" altLang="en-US" sz="2800" dirty="0" smtClean="0"/>
              <a:t>細くなったら、スキニーが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もっとかっこよく着こなせる！」と発言します。</a:t>
            </a:r>
            <a:endParaRPr lang="ja-JP" altLang="en-US" sz="2800" dirty="0"/>
          </a:p>
        </p:txBody>
      </p:sp>
      <p:pic>
        <p:nvPicPr>
          <p:cNvPr id="1026" name="Picture 2" descr="H:\イラスト\テキスト作成素材\waist_woman_fa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8918" y="260648"/>
            <a:ext cx="1584176" cy="2126410"/>
          </a:xfrm>
          <a:prstGeom prst="rect">
            <a:avLst/>
          </a:prstGeom>
          <a:noFill/>
        </p:spPr>
      </p:pic>
      <p:cxnSp>
        <p:nvCxnSpPr>
          <p:cNvPr id="7" name="直線コネクタ 6"/>
          <p:cNvCxnSpPr/>
          <p:nvPr/>
        </p:nvCxnSpPr>
        <p:spPr>
          <a:xfrm>
            <a:off x="1619672" y="476672"/>
            <a:ext cx="4680520" cy="57606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1637203" y="2178637"/>
            <a:ext cx="4680520" cy="30920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矢印 10"/>
          <p:cNvSpPr/>
          <p:nvPr/>
        </p:nvSpPr>
        <p:spPr>
          <a:xfrm rot="5400000">
            <a:off x="1438682" y="2993866"/>
            <a:ext cx="1409580" cy="20557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87"/>
          <a:stretch/>
        </p:blipFill>
        <p:spPr>
          <a:xfrm>
            <a:off x="6382544" y="3068960"/>
            <a:ext cx="2438003" cy="2942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914400" y="414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太る言葉を、やせる言葉に</a:t>
            </a:r>
            <a:r>
              <a:rPr kumimoji="1" lang="en-US" altLang="ja-JP" dirty="0" smtClean="0">
                <a:solidFill>
                  <a:schemeClr val="bg1"/>
                </a:solidFill>
              </a:rPr>
              <a:t/>
            </a:r>
            <a:br>
              <a:rPr kumimoji="1" lang="en-US" altLang="ja-JP" dirty="0" smtClean="0">
                <a:solidFill>
                  <a:schemeClr val="bg1"/>
                </a:solidFill>
              </a:rPr>
            </a:br>
            <a:r>
              <a:rPr kumimoji="1" lang="ja-JP" altLang="en-US" dirty="0" smtClean="0">
                <a:solidFill>
                  <a:schemeClr val="bg1"/>
                </a:solidFill>
              </a:rPr>
              <a:t>言い換えてみましょう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662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5659" y="2788489"/>
            <a:ext cx="3507600" cy="3741440"/>
          </a:xfrm>
          <a:prstGeom prst="rect">
            <a:avLst/>
          </a:prstGeom>
          <a:noFill/>
        </p:spPr>
      </p:pic>
      <p:sp>
        <p:nvSpPr>
          <p:cNvPr id="3" name="角丸四角形 2"/>
          <p:cNvSpPr/>
          <p:nvPr/>
        </p:nvSpPr>
        <p:spPr>
          <a:xfrm>
            <a:off x="611560" y="1988840"/>
            <a:ext cx="4104456" cy="1224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二等辺三角形 7"/>
          <p:cNvSpPr/>
          <p:nvPr/>
        </p:nvSpPr>
        <p:spPr>
          <a:xfrm rot="7102237">
            <a:off x="4481989" y="2316601"/>
            <a:ext cx="468052" cy="93610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611560" y="3573016"/>
            <a:ext cx="4104456" cy="1224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14"/>
          <p:cNvSpPr/>
          <p:nvPr/>
        </p:nvSpPr>
        <p:spPr>
          <a:xfrm rot="7102237">
            <a:off x="4470335" y="3736089"/>
            <a:ext cx="468052" cy="93610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641000" y="5197405"/>
            <a:ext cx="4104456" cy="1224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二等辺三角形 16"/>
          <p:cNvSpPr/>
          <p:nvPr/>
        </p:nvSpPr>
        <p:spPr>
          <a:xfrm rot="3958216">
            <a:off x="4564708" y="5406928"/>
            <a:ext cx="468052" cy="93610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07612" y="2132856"/>
            <a:ext cx="3448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甘いもの食べたら、</a:t>
            </a:r>
            <a:endParaRPr kumimoji="1" lang="en-US" altLang="ja-JP" sz="2800" b="1" dirty="0" smtClean="0"/>
          </a:p>
          <a:p>
            <a:r>
              <a:rPr kumimoji="1" lang="ja-JP" altLang="en-US" sz="2800" b="1" dirty="0" smtClean="0"/>
              <a:t>私太るのよね</a:t>
            </a:r>
            <a:endParaRPr kumimoji="1" lang="ja-JP" altLang="en-US" sz="28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07612" y="3755358"/>
            <a:ext cx="3276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こんなに食べたら、</a:t>
            </a:r>
            <a:endParaRPr kumimoji="1" lang="en-US" altLang="ja-JP" sz="2800" b="1" dirty="0" smtClean="0"/>
          </a:p>
          <a:p>
            <a:r>
              <a:rPr kumimoji="1" lang="ja-JP" altLang="en-US" sz="2800" b="1" dirty="0" smtClean="0"/>
              <a:t>太るわね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07612" y="5589240"/>
            <a:ext cx="321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やせるのって難しい</a:t>
            </a:r>
            <a:endParaRPr kumimoji="1" lang="ja-JP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209135" y="5326537"/>
            <a:ext cx="8539329" cy="1198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これが</a:t>
            </a:r>
            <a:r>
              <a:rPr kumimoji="1" lang="ja-JP" alt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習慣</a:t>
            </a:r>
            <a:r>
              <a:rPr kumimoji="1" lang="ja-JP" alt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になる</a:t>
            </a:r>
            <a:endParaRPr kumimoji="1" lang="ja-JP" alt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578043" y="1253638"/>
            <a:ext cx="215636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ja-JP" altLang="en-US" sz="3200" dirty="0" smtClean="0"/>
              <a:t>太る人には</a:t>
            </a:r>
            <a:endParaRPr lang="ja-JP" altLang="en-US" sz="3200" dirty="0"/>
          </a:p>
        </p:txBody>
      </p:sp>
      <p:sp>
        <p:nvSpPr>
          <p:cNvPr id="14" name="正方形/長方形 13"/>
          <p:cNvSpPr/>
          <p:nvPr/>
        </p:nvSpPr>
        <p:spPr>
          <a:xfrm>
            <a:off x="6467052" y="2711822"/>
            <a:ext cx="25218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solidFill>
                  <a:srgbClr val="C00000"/>
                </a:solidFill>
              </a:rPr>
              <a:t>太る行動</a:t>
            </a:r>
            <a:endParaRPr lang="en-US" altLang="ja-JP" sz="3200" dirty="0" smtClean="0">
              <a:solidFill>
                <a:srgbClr val="C00000"/>
              </a:solidFill>
            </a:endParaRPr>
          </a:p>
          <a:p>
            <a:r>
              <a:rPr lang="ja-JP" altLang="en-US" sz="3200" dirty="0" smtClean="0">
                <a:solidFill>
                  <a:srgbClr val="C00000"/>
                </a:solidFill>
              </a:rPr>
              <a:t>パターン</a:t>
            </a:r>
            <a:r>
              <a:rPr lang="ja-JP" altLang="en-US" sz="2400" dirty="0" smtClean="0"/>
              <a:t>がある</a:t>
            </a:r>
            <a:endParaRPr lang="ja-JP" altLang="en-US" sz="2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828297" y="1253638"/>
            <a:ext cx="256672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ja-JP" altLang="en-US" sz="3200" dirty="0" smtClean="0"/>
              <a:t>やせる人には</a:t>
            </a:r>
            <a:endParaRPr lang="ja-JP" altLang="en-US" sz="3200" dirty="0"/>
          </a:p>
        </p:txBody>
      </p:sp>
      <p:sp>
        <p:nvSpPr>
          <p:cNvPr id="16" name="正方形/長方形 15"/>
          <p:cNvSpPr/>
          <p:nvPr/>
        </p:nvSpPr>
        <p:spPr>
          <a:xfrm>
            <a:off x="2050156" y="2771040"/>
            <a:ext cx="25218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3200" dirty="0" smtClean="0">
                <a:solidFill>
                  <a:srgbClr val="C00000"/>
                </a:solidFill>
              </a:rPr>
              <a:t>やせる行動</a:t>
            </a:r>
            <a:endParaRPr lang="en-US" altLang="ja-JP" sz="32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ja-JP" altLang="en-US" sz="3200" dirty="0" smtClean="0">
                <a:solidFill>
                  <a:srgbClr val="C00000"/>
                </a:solidFill>
              </a:rPr>
              <a:t>パターン</a:t>
            </a:r>
            <a:r>
              <a:rPr lang="ja-JP" altLang="en-US" sz="2400" dirty="0" smtClean="0"/>
              <a:t>がある</a:t>
            </a:r>
            <a:endParaRPr lang="ja-JP" altLang="en-US" sz="2400" dirty="0"/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395536" y="264342"/>
            <a:ext cx="8229600" cy="7163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行動を変える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1435" y="1954053"/>
            <a:ext cx="2392968" cy="321203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35" y="1941669"/>
            <a:ext cx="2304637" cy="3212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7579" y="3810577"/>
            <a:ext cx="2808312" cy="280831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習慣を変える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572000" y="2078351"/>
            <a:ext cx="3491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太る人の生活習慣</a:t>
            </a:r>
            <a:endParaRPr lang="ja-JP" altLang="en-US" sz="3200" dirty="0"/>
          </a:p>
        </p:txBody>
      </p:sp>
      <p:pic>
        <p:nvPicPr>
          <p:cNvPr id="56322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86" y="4797152"/>
            <a:ext cx="2475545" cy="1800200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385308" y="2078351"/>
            <a:ext cx="3106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やせる生活習慣</a:t>
            </a:r>
            <a:endParaRPr lang="en-US" altLang="ja-JP" sz="3200" dirty="0" smtClean="0"/>
          </a:p>
        </p:txBody>
      </p:sp>
      <p:pic>
        <p:nvPicPr>
          <p:cNvPr id="9" name="Picture 10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8832" y="3717032"/>
            <a:ext cx="2555776" cy="3008795"/>
          </a:xfrm>
          <a:prstGeom prst="rect">
            <a:avLst/>
          </a:prstGeom>
          <a:noFill/>
        </p:spPr>
      </p:pic>
      <p:sp>
        <p:nvSpPr>
          <p:cNvPr id="11" name="正方形/長方形 10"/>
          <p:cNvSpPr/>
          <p:nvPr/>
        </p:nvSpPr>
        <p:spPr>
          <a:xfrm>
            <a:off x="4545832" y="2703979"/>
            <a:ext cx="2180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/>
              <a:t>太る食習慣</a:t>
            </a:r>
            <a:endParaRPr lang="ja-JP" altLang="en-US" sz="32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73139" y="2682442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/>
              <a:t>やせる食習慣</a:t>
            </a:r>
            <a:endParaRPr lang="ja-JP" altLang="en-US" sz="3200" dirty="0"/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395536" y="264342"/>
            <a:ext cx="8229600" cy="7163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習慣を変える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78043" y="1253638"/>
            <a:ext cx="215636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ja-JP" altLang="en-US" sz="3200" dirty="0" smtClean="0"/>
              <a:t>太る人には</a:t>
            </a:r>
            <a:endParaRPr lang="ja-JP" altLang="en-US" sz="3200" dirty="0"/>
          </a:p>
        </p:txBody>
      </p:sp>
      <p:sp>
        <p:nvSpPr>
          <p:cNvPr id="17" name="正方形/長方形 16"/>
          <p:cNvSpPr/>
          <p:nvPr/>
        </p:nvSpPr>
        <p:spPr>
          <a:xfrm>
            <a:off x="546245" y="1253638"/>
            <a:ext cx="256672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ja-JP" altLang="en-US" sz="3200" dirty="0" smtClean="0"/>
              <a:t>やせる人には</a:t>
            </a:r>
            <a:endParaRPr lang="ja-JP" altLang="en-US" sz="3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7213" y="3789040"/>
            <a:ext cx="2687424" cy="288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円/楕円 25"/>
          <p:cNvSpPr/>
          <p:nvPr/>
        </p:nvSpPr>
        <p:spPr>
          <a:xfrm>
            <a:off x="6404221" y="3835640"/>
            <a:ext cx="1944216" cy="194421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556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4656" y="2375055"/>
            <a:ext cx="4749427" cy="4393220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6242457" y="3915432"/>
            <a:ext cx="2267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C00000"/>
                </a:solidFill>
              </a:rPr>
              <a:t>習慣とは</a:t>
            </a:r>
            <a:endParaRPr lang="en-US" altLang="ja-JP" sz="2800" b="1" dirty="0" smtClean="0">
              <a:solidFill>
                <a:srgbClr val="C0000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C00000"/>
                </a:solidFill>
              </a:rPr>
              <a:t>無意識</a:t>
            </a:r>
            <a:r>
              <a:rPr lang="ja-JP" altLang="en-US" sz="2800" b="1" dirty="0" smtClean="0"/>
              <a:t>に</a:t>
            </a:r>
            <a:endParaRPr lang="en-US" altLang="ja-JP" sz="2800" b="1" dirty="0" smtClean="0"/>
          </a:p>
          <a:p>
            <a:pPr algn="ctr"/>
            <a:r>
              <a:rPr lang="ja-JP" altLang="en-US" sz="2800" b="1" dirty="0" smtClean="0"/>
              <a:t>繰り返して</a:t>
            </a:r>
            <a:endParaRPr lang="en-US" altLang="ja-JP" sz="2800" b="1" dirty="0" smtClean="0"/>
          </a:p>
          <a:p>
            <a:pPr algn="ctr"/>
            <a:r>
              <a:rPr lang="ja-JP" altLang="en-US" sz="2800" b="1" dirty="0" smtClean="0"/>
              <a:t>いることです</a:t>
            </a:r>
            <a:endParaRPr kumimoji="1" lang="ja-JP" altLang="en-US" sz="28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24257" y="1600582"/>
            <a:ext cx="80954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4400" dirty="0" smtClean="0">
                <a:solidFill>
                  <a:srgbClr val="C00000"/>
                </a:solidFill>
                <a:latin typeface="+mn-ea"/>
                <a:cs typeface="Arial" pitchFamily="34" charset="0"/>
              </a:rPr>
              <a:t>思考</a:t>
            </a:r>
            <a:r>
              <a:rPr lang="ja-JP" altLang="en-US" sz="4400" dirty="0" smtClean="0">
                <a:solidFill>
                  <a:srgbClr val="C00000"/>
                </a:solidFill>
                <a:latin typeface="+mn-ea"/>
                <a:cs typeface="Arial" pitchFamily="34" charset="0"/>
              </a:rPr>
              <a:t>や</a:t>
            </a:r>
            <a:r>
              <a:rPr lang="ja-JP" altLang="ja-JP" sz="4400" dirty="0" smtClean="0">
                <a:solidFill>
                  <a:srgbClr val="C00000"/>
                </a:solidFill>
                <a:latin typeface="+mn-ea"/>
                <a:cs typeface="Arial" pitchFamily="34" charset="0"/>
              </a:rPr>
              <a:t>癖を</a:t>
            </a:r>
            <a:r>
              <a:rPr lang="ja-JP" altLang="en-US" sz="4400" dirty="0" smtClean="0">
                <a:solidFill>
                  <a:srgbClr val="C00000"/>
                </a:solidFill>
                <a:latin typeface="+mn-ea"/>
                <a:cs typeface="Arial" pitchFamily="34" charset="0"/>
              </a:rPr>
              <a:t>変える</a:t>
            </a:r>
            <a:r>
              <a:rPr lang="ja-JP" altLang="en-US" sz="4400" dirty="0">
                <a:latin typeface="+mn-ea"/>
                <a:cs typeface="Arial" pitchFamily="34" charset="0"/>
              </a:rPr>
              <a:t>と自然と</a:t>
            </a:r>
            <a:r>
              <a:rPr lang="ja-JP" altLang="ja-JP" sz="4400" dirty="0" smtClean="0">
                <a:latin typeface="+mn-ea"/>
                <a:cs typeface="Arial" pitchFamily="34" charset="0"/>
              </a:rPr>
              <a:t>変</a:t>
            </a:r>
            <a:r>
              <a:rPr lang="ja-JP" altLang="en-US" sz="4400" dirty="0" smtClean="0">
                <a:latin typeface="+mn-ea"/>
                <a:cs typeface="Arial" pitchFamily="34" charset="0"/>
              </a:rPr>
              <a:t>わる</a:t>
            </a:r>
            <a:endParaRPr lang="ja-JP" altLang="ja-JP" sz="4400" dirty="0">
              <a:latin typeface="+mn-ea"/>
              <a:cs typeface="ＭＳ Ｐゴシック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369183" y="2397417"/>
            <a:ext cx="1030333" cy="1018299"/>
            <a:chOff x="2195736" y="1915466"/>
            <a:chExt cx="1030333" cy="1018299"/>
          </a:xfrm>
        </p:grpSpPr>
        <p:sp>
          <p:nvSpPr>
            <p:cNvPr id="20" name="円/楕円 19"/>
            <p:cNvSpPr/>
            <p:nvPr/>
          </p:nvSpPr>
          <p:spPr>
            <a:xfrm>
              <a:off x="2195736" y="1915466"/>
              <a:ext cx="1018299" cy="101829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289965" y="2207369"/>
              <a:ext cx="936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ja-JP" sz="2400" b="1" dirty="0" smtClean="0">
                  <a:latin typeface="+mn-ea"/>
                  <a:cs typeface="Arial" pitchFamily="34" charset="0"/>
                </a:rPr>
                <a:t>発言</a:t>
              </a:r>
              <a:endParaRPr lang="ja-JP" altLang="en-US" sz="2400" dirty="0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323528" y="3039336"/>
            <a:ext cx="1018299" cy="1018299"/>
            <a:chOff x="7339214" y="3085483"/>
            <a:chExt cx="1018299" cy="1018299"/>
          </a:xfrm>
        </p:grpSpPr>
        <p:sp>
          <p:nvSpPr>
            <p:cNvPr id="3" name="円/楕円 2"/>
            <p:cNvSpPr/>
            <p:nvPr/>
          </p:nvSpPr>
          <p:spPr>
            <a:xfrm>
              <a:off x="7339214" y="3085483"/>
              <a:ext cx="1018299" cy="101829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7446650" y="3375813"/>
              <a:ext cx="8034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ja-JP" sz="2400" b="1" dirty="0" smtClean="0">
                  <a:latin typeface="+mn-ea"/>
                  <a:cs typeface="Arial" pitchFamily="34" charset="0"/>
                </a:rPr>
                <a:t>行動</a:t>
              </a:r>
              <a:endParaRPr lang="ja-JP" altLang="en-US" sz="2400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570901" y="4314225"/>
            <a:ext cx="1018299" cy="1018299"/>
            <a:chOff x="452806" y="3589412"/>
            <a:chExt cx="1018299" cy="1018299"/>
          </a:xfrm>
        </p:grpSpPr>
        <p:sp>
          <p:nvSpPr>
            <p:cNvPr id="24" name="円/楕円 23"/>
            <p:cNvSpPr/>
            <p:nvPr/>
          </p:nvSpPr>
          <p:spPr>
            <a:xfrm>
              <a:off x="452806" y="3589412"/>
              <a:ext cx="1018299" cy="101829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565473" y="3856315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b="1" dirty="0" smtClean="0"/>
                <a:t>思考</a:t>
              </a:r>
              <a:endParaRPr lang="ja-JP" altLang="en-US" sz="2400" b="1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習慣を変えるには？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15789" y="2420888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１</a:t>
            </a:r>
            <a:r>
              <a:rPr lang="en-US" altLang="ja-JP" sz="4000" dirty="0" smtClean="0"/>
              <a:t>. </a:t>
            </a:r>
            <a:r>
              <a:rPr lang="ja-JP" altLang="en-US" sz="4000" dirty="0" smtClean="0"/>
              <a:t>ひとつの習慣に絞る</a:t>
            </a:r>
          </a:p>
          <a:p>
            <a:endParaRPr lang="en-US" altLang="ja-JP" sz="4000" dirty="0" smtClean="0"/>
          </a:p>
          <a:p>
            <a:r>
              <a:rPr lang="ja-JP" altLang="en-US" sz="4000" dirty="0" smtClean="0"/>
              <a:t>２</a:t>
            </a:r>
            <a:r>
              <a:rPr lang="en-US" altLang="ja-JP" sz="4000" dirty="0" smtClean="0"/>
              <a:t>. </a:t>
            </a:r>
            <a:r>
              <a:rPr lang="ja-JP" altLang="en-US" sz="4000" dirty="0" smtClean="0"/>
              <a:t>ひとつの有効な行動に絞り込む</a:t>
            </a:r>
            <a:endParaRPr lang="en-US" altLang="ja-JP" sz="4000" dirty="0" smtClean="0"/>
          </a:p>
          <a:p>
            <a:endParaRPr lang="en-US" altLang="ja-JP" sz="4000" dirty="0" smtClean="0"/>
          </a:p>
          <a:p>
            <a:r>
              <a:rPr lang="ja-JP" altLang="en-US" sz="4000" dirty="0" smtClean="0"/>
              <a:t>３</a:t>
            </a:r>
            <a:r>
              <a:rPr lang="en-US" altLang="ja-JP" sz="4000" dirty="0" smtClean="0"/>
              <a:t>. </a:t>
            </a:r>
            <a:r>
              <a:rPr lang="ja-JP" altLang="en-US" sz="4000" dirty="0" smtClean="0"/>
              <a:t>結果よりも行うこと自体を重視する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新しい習慣を身につける</a:t>
            </a:r>
            <a:r>
              <a:rPr lang="en-US" altLang="ja-JP" dirty="0">
                <a:solidFill>
                  <a:schemeClr val="bg1"/>
                </a:solidFill>
              </a:rPr>
              <a:t>3</a:t>
            </a:r>
            <a:r>
              <a:rPr lang="ja-JP" altLang="en-US" dirty="0">
                <a:solidFill>
                  <a:schemeClr val="bg1"/>
                </a:solidFill>
              </a:rPr>
              <a:t>原則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417" y="1791132"/>
            <a:ext cx="2605532" cy="4715895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2551620" y="2659637"/>
            <a:ext cx="16350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b="1" dirty="0" smtClean="0">
                <a:solidFill>
                  <a:srgbClr val="C00000"/>
                </a:solidFill>
              </a:rPr>
              <a:t>３ヶ月</a:t>
            </a:r>
            <a:endParaRPr lang="ja-JP" alt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823015" y="1906301"/>
            <a:ext cx="2236510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ja-JP" altLang="en-US" sz="4000" dirty="0" smtClean="0"/>
              <a:t>身体習慣</a:t>
            </a:r>
            <a:endParaRPr lang="ja-JP" altLang="en-US" sz="4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6404395" y="1869233"/>
            <a:ext cx="2304256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ja-JP" altLang="en-US" sz="4000" dirty="0" smtClean="0"/>
              <a:t>思考習慣</a:t>
            </a:r>
            <a:endParaRPr lang="ja-JP" altLang="en-US" sz="4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7161187" y="2614187"/>
            <a:ext cx="15744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b="1" dirty="0" smtClean="0">
                <a:solidFill>
                  <a:srgbClr val="C00000"/>
                </a:solidFill>
              </a:rPr>
              <a:t>６ヶ月</a:t>
            </a:r>
            <a:endParaRPr lang="ja-JP" altLang="en-US" sz="4400" b="1" dirty="0">
              <a:solidFill>
                <a:srgbClr val="C0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習慣を変えるのにどれくらい</a:t>
            </a:r>
            <a:r>
              <a:rPr lang="ja-JP" altLang="en-US" dirty="0" smtClean="0">
                <a:solidFill>
                  <a:schemeClr val="bg1"/>
                </a:solidFill>
              </a:rPr>
              <a:t>の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期間</a:t>
            </a:r>
            <a:r>
              <a:rPr lang="ja-JP" altLang="en-US" dirty="0">
                <a:solidFill>
                  <a:schemeClr val="bg1"/>
                </a:solidFill>
              </a:rPr>
              <a:t>必要？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533" y="2606944"/>
            <a:ext cx="2333625" cy="3810000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2051721" y="3630141"/>
            <a:ext cx="2046788" cy="25202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二等辺三角形 4"/>
          <p:cNvSpPr/>
          <p:nvPr/>
        </p:nvSpPr>
        <p:spPr>
          <a:xfrm rot="17850774">
            <a:off x="1881345" y="3688682"/>
            <a:ext cx="655406" cy="1170522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6674229" y="3630141"/>
            <a:ext cx="2061428" cy="16710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二等辺三角形 19"/>
          <p:cNvSpPr/>
          <p:nvPr/>
        </p:nvSpPr>
        <p:spPr>
          <a:xfrm rot="17850774">
            <a:off x="6485469" y="3744017"/>
            <a:ext cx="655406" cy="1170522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2269777" y="3948249"/>
            <a:ext cx="171232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ダイエット</a:t>
            </a:r>
            <a:endParaRPr lang="en-US" altLang="ja-JP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運動</a:t>
            </a:r>
            <a:endParaRPr lang="en-US" altLang="ja-JP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早起き</a:t>
            </a:r>
            <a:endParaRPr lang="en-US" altLang="ja-JP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禁煙</a:t>
            </a:r>
            <a:endParaRPr lang="en-US" altLang="ja-JP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筋トレ</a:t>
            </a:r>
            <a:endParaRPr lang="ja-JP" altLang="en-US" sz="2400" dirty="0"/>
          </a:p>
        </p:txBody>
      </p:sp>
      <p:sp>
        <p:nvSpPr>
          <p:cNvPr id="22" name="正方形/長方形 21"/>
          <p:cNvSpPr/>
          <p:nvPr/>
        </p:nvSpPr>
        <p:spPr>
          <a:xfrm>
            <a:off x="6755628" y="4034890"/>
            <a:ext cx="19800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 smtClean="0"/>
              <a:t>プラス思考</a:t>
            </a:r>
            <a:endParaRPr lang="en-US" altLang="ja-JP" sz="2800" dirty="0" smtClean="0"/>
          </a:p>
          <a:p>
            <a:r>
              <a:rPr lang="ja-JP" altLang="en-US" sz="2800" dirty="0" smtClean="0"/>
              <a:t>論理的思考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404060"/>
            <a:ext cx="9144000" cy="13485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404664"/>
            <a:ext cx="8229600" cy="135413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言いたいことや感情を外に出せずに溜め込んでしまう人は、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758802"/>
            <a:ext cx="3129842" cy="479057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899" y="3094982"/>
            <a:ext cx="2304256" cy="2982855"/>
          </a:xfrm>
          <a:prstGeom prst="rect">
            <a:avLst/>
          </a:prstGeom>
        </p:spPr>
      </p:pic>
      <p:sp>
        <p:nvSpPr>
          <p:cNvPr id="8" name="星 12 7"/>
          <p:cNvSpPr/>
          <p:nvPr/>
        </p:nvSpPr>
        <p:spPr>
          <a:xfrm>
            <a:off x="2987824" y="2513402"/>
            <a:ext cx="3384376" cy="3281373"/>
          </a:xfrm>
          <a:prstGeom prst="star12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70863" y="3300771"/>
            <a:ext cx="27142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/>
              <a:t>脂肪</a:t>
            </a:r>
            <a:r>
              <a:rPr lang="ja-JP" altLang="en-US" sz="3600" dirty="0" smtClean="0"/>
              <a:t>も</a:t>
            </a:r>
            <a:endParaRPr lang="en-US" altLang="ja-JP" sz="3600" dirty="0" smtClean="0"/>
          </a:p>
          <a:p>
            <a:pPr algn="ctr"/>
            <a:r>
              <a:rPr lang="ja-JP" altLang="en-US" sz="3600" dirty="0" smtClean="0"/>
              <a:t>溜め込んで</a:t>
            </a:r>
            <a:endParaRPr lang="en-US" altLang="ja-JP" sz="3600" dirty="0" smtClean="0"/>
          </a:p>
          <a:p>
            <a:pPr algn="ctr"/>
            <a:r>
              <a:rPr lang="ja-JP" altLang="en-US" sz="3600" dirty="0" smtClean="0"/>
              <a:t>しまいます！</a:t>
            </a:r>
            <a:endParaRPr kumimoji="1" lang="ja-JP" altLang="en-US" sz="36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2564904"/>
            <a:ext cx="12858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5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0" y="1858963"/>
            <a:ext cx="5915025" cy="17573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dirty="0" smtClean="0"/>
              <a:t>無理に食べることを我慢すると、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心は一層満たされなくなり、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余計に食べたくなる。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95536" y="5708575"/>
            <a:ext cx="806489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4400" dirty="0" smtClean="0">
                <a:solidFill>
                  <a:prstClr val="black"/>
                </a:solidFill>
              </a:rPr>
              <a:t>これが、リバウンドする理由です</a:t>
            </a:r>
            <a:endParaRPr lang="ja-JP" altLang="en-US" sz="4400" dirty="0"/>
          </a:p>
        </p:txBody>
      </p:sp>
      <p:sp>
        <p:nvSpPr>
          <p:cNvPr id="5" name="下矢印 4"/>
          <p:cNvSpPr/>
          <p:nvPr/>
        </p:nvSpPr>
        <p:spPr>
          <a:xfrm>
            <a:off x="1187624" y="3982762"/>
            <a:ext cx="2664296" cy="104698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食べる事を我慢しない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2188721"/>
            <a:ext cx="3336915" cy="3588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0" y="5661025"/>
            <a:ext cx="9144000" cy="9366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sz="2400" dirty="0" smtClean="0">
                <a:solidFill>
                  <a:srgbClr val="C00000"/>
                </a:solidFill>
              </a:rPr>
              <a:t>※</a:t>
            </a:r>
            <a:r>
              <a:rPr lang="ja-JP" altLang="en-US" sz="2400" dirty="0" smtClean="0">
                <a:solidFill>
                  <a:srgbClr val="C00000"/>
                </a:solidFill>
              </a:rPr>
              <a:t>ストレスやイライラ、寂しさなど、</a:t>
            </a:r>
            <a:endParaRPr lang="en-US" altLang="ja-JP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ja-JP" altLang="en-US" sz="2400" dirty="0" smtClean="0">
                <a:solidFill>
                  <a:srgbClr val="C00000"/>
                </a:solidFill>
              </a:rPr>
              <a:t>　心が満たされないときにも食べたくなってしまうのです！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pic>
        <p:nvPicPr>
          <p:cNvPr id="10242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52812"/>
            <a:ext cx="2667961" cy="2857254"/>
          </a:xfrm>
          <a:prstGeom prst="rect">
            <a:avLst/>
          </a:prstGeom>
          <a:noFill/>
        </p:spPr>
      </p:pic>
      <p:sp>
        <p:nvSpPr>
          <p:cNvPr id="6" name="雲形吹き出し 5"/>
          <p:cNvSpPr/>
          <p:nvPr/>
        </p:nvSpPr>
        <p:spPr>
          <a:xfrm>
            <a:off x="323528" y="1916832"/>
            <a:ext cx="2592288" cy="1224136"/>
          </a:xfrm>
          <a:prstGeom prst="cloudCallout">
            <a:avLst>
              <a:gd name="adj1" fmla="val 47424"/>
              <a:gd name="adj2" fmla="val 5667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tx1"/>
                </a:solidFill>
              </a:rPr>
              <a:t>お腹が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000" b="1" dirty="0" smtClean="0">
                <a:solidFill>
                  <a:schemeClr val="tx1"/>
                </a:solidFill>
              </a:rPr>
              <a:t>満たされない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雲形吹き出し 6"/>
          <p:cNvSpPr/>
          <p:nvPr/>
        </p:nvSpPr>
        <p:spPr>
          <a:xfrm>
            <a:off x="6012160" y="1844824"/>
            <a:ext cx="2592288" cy="1224136"/>
          </a:xfrm>
          <a:prstGeom prst="cloudCallout">
            <a:avLst>
              <a:gd name="adj1" fmla="val -45113"/>
              <a:gd name="adj2" fmla="val 6152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</a:rPr>
              <a:t>心が</a:t>
            </a:r>
            <a:endParaRPr kumimoji="1" lang="en-US" altLang="ja-JP" sz="20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</a:rPr>
              <a:t>満たされない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お腹ではなく、心を満たす工夫を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344062" y="4538058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ja-JP" altLang="en-US" sz="2800" dirty="0" smtClean="0"/>
              <a:t>食欲はお腹が満たされない（空腹）時にだけ</a:t>
            </a:r>
            <a:endParaRPr lang="en-US" altLang="ja-JP" sz="2800" dirty="0" smtClean="0"/>
          </a:p>
          <a:p>
            <a:pPr>
              <a:buFont typeface="Arial" pitchFamily="34" charset="0"/>
              <a:buNone/>
            </a:pPr>
            <a:r>
              <a:rPr lang="ja-JP" altLang="en-US" sz="2800" dirty="0" smtClean="0"/>
              <a:t>生まれるわけではありません。</a:t>
            </a:r>
            <a:endParaRPr lang="en-US" altLang="ja-JP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668338" y="1844675"/>
            <a:ext cx="8475662" cy="18716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dirty="0" smtClean="0"/>
              <a:t>自分自身の欠点ばかり強く意識する人は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>
                <a:solidFill>
                  <a:srgbClr val="C00000"/>
                </a:solidFill>
              </a:rPr>
              <a:t>心が満たされない状態</a:t>
            </a:r>
            <a:r>
              <a:rPr lang="ja-JP" altLang="en-US" dirty="0" smtClean="0"/>
              <a:t>になります。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毎日１回は自分を褒めよう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5" y="3140968"/>
            <a:ext cx="1944216" cy="282589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925192"/>
            <a:ext cx="2634731" cy="2952080"/>
          </a:xfrm>
          <a:prstGeom prst="rect">
            <a:avLst/>
          </a:prstGeom>
        </p:spPr>
      </p:pic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467544" y="5877272"/>
            <a:ext cx="8475787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心が満たされない分、お腹を満たそうとします。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476671"/>
            <a:ext cx="9144000" cy="11521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57200" y="537433"/>
            <a:ext cx="8229600" cy="1091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 smtClean="0">
                <a:solidFill>
                  <a:schemeClr val="bg1"/>
                </a:solidFill>
              </a:rPr>
              <a:t>ダイエットが続かない人</a:t>
            </a:r>
            <a:endParaRPr lang="ja-JP" altLang="en-US" sz="60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40787" y="1808737"/>
            <a:ext cx="48461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800" dirty="0"/>
              <a:t>早く体重を落としたい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800" dirty="0"/>
              <a:t>ストレスを</a:t>
            </a:r>
            <a:r>
              <a:rPr lang="ja-JP" altLang="en-US" sz="2800" dirty="0" smtClean="0"/>
              <a:t>抱える　</a:t>
            </a:r>
            <a:endParaRPr lang="en-US" altLang="ja-JP" sz="2800" dirty="0" smtClean="0"/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800" dirty="0" smtClean="0"/>
              <a:t>好き</a:t>
            </a:r>
            <a:r>
              <a:rPr lang="ja-JP" altLang="en-US" sz="2800" dirty="0"/>
              <a:t>なものだけを食べて</a:t>
            </a:r>
            <a:r>
              <a:rPr lang="ja-JP" altLang="en-US" sz="2800" dirty="0" smtClean="0"/>
              <a:t>制限</a:t>
            </a:r>
            <a:endParaRPr lang="ja-JP" altLang="en-US" sz="2800" dirty="0"/>
          </a:p>
        </p:txBody>
      </p:sp>
      <p:sp>
        <p:nvSpPr>
          <p:cNvPr id="6" name="下矢印 5"/>
          <p:cNvSpPr/>
          <p:nvPr/>
        </p:nvSpPr>
        <p:spPr>
          <a:xfrm>
            <a:off x="3527884" y="4014739"/>
            <a:ext cx="2088232" cy="6480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19672" y="4889980"/>
            <a:ext cx="62327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C00000"/>
                </a:solidFill>
              </a:rPr>
              <a:t>“ダイエットをしよう”</a:t>
            </a:r>
            <a:endParaRPr lang="en-US" altLang="ja-JP" sz="3600" dirty="0" smtClean="0">
              <a:solidFill>
                <a:srgbClr val="C00000"/>
              </a:solidFill>
            </a:endParaRPr>
          </a:p>
          <a:p>
            <a:r>
              <a:rPr kumimoji="1" lang="ja-JP" altLang="en-US" sz="3600" dirty="0" smtClean="0">
                <a:solidFill>
                  <a:srgbClr val="C00000"/>
                </a:solidFill>
              </a:rPr>
              <a:t>“早く体重を落とす”ということに</a:t>
            </a:r>
            <a:endParaRPr kumimoji="1" lang="en-US" altLang="ja-JP" sz="3600" dirty="0" smtClean="0">
              <a:solidFill>
                <a:srgbClr val="C00000"/>
              </a:solidFill>
            </a:endParaRPr>
          </a:p>
          <a:p>
            <a:r>
              <a:rPr kumimoji="1" lang="ja-JP" altLang="en-US" sz="3600" dirty="0" smtClean="0">
                <a:solidFill>
                  <a:srgbClr val="C00000"/>
                </a:solidFill>
              </a:rPr>
              <a:t>頑張りすぎていませんか？？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398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星 12 2"/>
          <p:cNvSpPr/>
          <p:nvPr/>
        </p:nvSpPr>
        <p:spPr>
          <a:xfrm>
            <a:off x="2195736" y="1772816"/>
            <a:ext cx="4680520" cy="3240360"/>
          </a:xfrm>
          <a:prstGeom prst="star12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27037" y="2828835"/>
            <a:ext cx="7689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体重を落としたら痩せることは痩せて</a:t>
            </a:r>
            <a:r>
              <a:rPr lang="ja-JP" altLang="en-US" sz="3600" dirty="0" smtClean="0"/>
              <a:t>も</a:t>
            </a:r>
            <a:endParaRPr lang="en-US" altLang="ja-JP" sz="3600" dirty="0" smtClean="0"/>
          </a:p>
          <a:p>
            <a:r>
              <a:rPr lang="ja-JP" altLang="en-US" sz="3600" dirty="0" smtClean="0"/>
              <a:t>綺麗</a:t>
            </a:r>
            <a:r>
              <a:rPr lang="ja-JP" altLang="en-US" sz="3600" dirty="0"/>
              <a:t>になる</a:t>
            </a:r>
            <a:r>
              <a:rPr lang="ja-JP" altLang="en-US" sz="3600" dirty="0" smtClean="0"/>
              <a:t>こ</a:t>
            </a:r>
            <a:r>
              <a:rPr lang="ja-JP" altLang="en-US" sz="3600" dirty="0" smtClean="0"/>
              <a:t>と</a:t>
            </a:r>
            <a:r>
              <a:rPr lang="ja-JP" altLang="en-US" sz="3600" dirty="0" smtClean="0"/>
              <a:t>には</a:t>
            </a:r>
            <a:r>
              <a:rPr lang="ja-JP" altLang="en-US" sz="3600" dirty="0"/>
              <a:t>つながりません。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17179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146" y="3249918"/>
            <a:ext cx="2807858" cy="2513033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1141192" y="5799041"/>
            <a:ext cx="6861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 smtClean="0">
                <a:solidFill>
                  <a:srgbClr val="C00000"/>
                </a:solidFill>
              </a:rPr>
              <a:t>代謝が悪くなり、体重が増える</a:t>
            </a:r>
            <a:endParaRPr lang="ja-JP" altLang="en-US" sz="4000" dirty="0">
              <a:solidFill>
                <a:srgbClr val="C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23801" y="1841683"/>
            <a:ext cx="806489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/>
              <a:t>心配事がある</a:t>
            </a:r>
            <a:r>
              <a:rPr lang="ja-JP" altLang="en-US" sz="4000" dirty="0" smtClean="0"/>
              <a:t>と</a:t>
            </a:r>
            <a:r>
              <a:rPr lang="en-US" altLang="ja-JP" sz="4000" dirty="0" smtClean="0"/>
              <a:t>1</a:t>
            </a:r>
            <a:r>
              <a:rPr lang="ja-JP" altLang="en-US" sz="4000" dirty="0" smtClean="0"/>
              <a:t>日の代謝量が</a:t>
            </a:r>
            <a:endParaRPr lang="en-US" altLang="ja-JP" sz="4000" dirty="0" smtClean="0"/>
          </a:p>
          <a:p>
            <a:pPr algn="ctr"/>
            <a:r>
              <a:rPr lang="ja-JP" altLang="en-US" sz="5400" dirty="0" smtClean="0">
                <a:solidFill>
                  <a:srgbClr val="C00000"/>
                </a:solidFill>
              </a:rPr>
              <a:t>少なくなる！！</a:t>
            </a:r>
            <a:endParaRPr lang="ja-JP" altLang="en-US" sz="5400" dirty="0">
              <a:solidFill>
                <a:srgbClr val="C00000"/>
              </a:solidFill>
            </a:endParaRPr>
          </a:p>
        </p:txBody>
      </p:sp>
      <p:pic>
        <p:nvPicPr>
          <p:cNvPr id="6758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3552" y="3378005"/>
            <a:ext cx="2322768" cy="2107762"/>
          </a:xfrm>
          <a:prstGeom prst="rect">
            <a:avLst/>
          </a:prstGeom>
          <a:noFill/>
        </p:spPr>
      </p:pic>
      <p:sp>
        <p:nvSpPr>
          <p:cNvPr id="11" name="正方形/長方形 10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ストレスで太るは本当</a:t>
            </a:r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3075380"/>
            <a:ext cx="2306358" cy="258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12482" y="603941"/>
            <a:ext cx="4831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4000" dirty="0" smtClean="0">
                <a:latin typeface="Arial" charset="0"/>
                <a:ea typeface="ＭＳ Ｐゴシック" charset="-128"/>
                <a:cs typeface="ＭＳ Ｐゴシック" charset="-128"/>
              </a:rPr>
              <a:t>ストレスを感じ</a:t>
            </a:r>
            <a:r>
              <a:rPr lang="ja-JP" altLang="en-US" sz="4000" dirty="0" smtClean="0">
                <a:latin typeface="Arial" charset="0"/>
                <a:ea typeface="ＭＳ Ｐゴシック" charset="-128"/>
                <a:cs typeface="ＭＳ Ｐゴシック" charset="-128"/>
              </a:rPr>
              <a:t>ると・・・</a:t>
            </a:r>
            <a:endParaRPr lang="ja-JP" altLang="en-US" sz="4000" dirty="0"/>
          </a:p>
        </p:txBody>
      </p:sp>
      <p:sp>
        <p:nvSpPr>
          <p:cNvPr id="8" name="正方形/長方形 7"/>
          <p:cNvSpPr/>
          <p:nvPr/>
        </p:nvSpPr>
        <p:spPr>
          <a:xfrm>
            <a:off x="323528" y="5157192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 smtClean="0">
                <a:solidFill>
                  <a:srgbClr val="C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体が</a:t>
            </a:r>
            <a:r>
              <a:rPr lang="ja-JP" altLang="ja-JP" sz="4000" dirty="0" smtClean="0">
                <a:solidFill>
                  <a:srgbClr val="C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必要な栄養素を</a:t>
            </a:r>
            <a:endParaRPr lang="en-US" altLang="ja-JP" sz="4000" dirty="0" smtClean="0">
              <a:solidFill>
                <a:srgbClr val="C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ja-JP" altLang="ja-JP" sz="4000" dirty="0" smtClean="0">
                <a:solidFill>
                  <a:srgbClr val="C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たくさん確保しようとします</a:t>
            </a:r>
            <a:r>
              <a:rPr lang="ja-JP" altLang="en-US" sz="4000" dirty="0" smtClean="0">
                <a:solidFill>
                  <a:srgbClr val="C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！</a:t>
            </a:r>
            <a:endParaRPr lang="ja-JP" altLang="en-US" sz="4000" dirty="0">
              <a:solidFill>
                <a:srgbClr val="C0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12482" y="140011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3600" dirty="0" smtClean="0">
                <a:latin typeface="Arial" charset="0"/>
                <a:ea typeface="ＭＳ Ｐゴシック" charset="-128"/>
                <a:cs typeface="ＭＳ Ｐゴシック" charset="-128"/>
              </a:rPr>
              <a:t>甘いものや</a:t>
            </a:r>
            <a:endParaRPr lang="en-US" altLang="ja-JP" sz="3600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ja-JP" altLang="ja-JP" sz="3600" dirty="0" smtClean="0">
                <a:latin typeface="Arial" charset="0"/>
                <a:ea typeface="ＭＳ Ｐゴシック" charset="-128"/>
                <a:cs typeface="ＭＳ Ｐゴシック" charset="-128"/>
              </a:rPr>
              <a:t>脂っこいもの</a:t>
            </a:r>
            <a:r>
              <a:rPr lang="ja-JP" altLang="en-US" sz="3600" dirty="0" smtClean="0">
                <a:latin typeface="Arial" charset="0"/>
                <a:ea typeface="ＭＳ Ｐゴシック" charset="-128"/>
                <a:cs typeface="ＭＳ Ｐゴシック" charset="-128"/>
              </a:rPr>
              <a:t>を食べたくなる。</a:t>
            </a:r>
            <a:endParaRPr lang="ja-JP" altLang="en-US" sz="3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44" y="2695575"/>
            <a:ext cx="1905000" cy="14668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7912" y="3700402"/>
            <a:ext cx="1235980" cy="137713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8881" y="2123649"/>
            <a:ext cx="3343275" cy="381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0242" y="2725106"/>
            <a:ext cx="1961312" cy="177989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0312" y="3852802"/>
            <a:ext cx="1235980" cy="137713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1416" y="4083376"/>
            <a:ext cx="19050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424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星 16 4"/>
          <p:cNvSpPr/>
          <p:nvPr/>
        </p:nvSpPr>
        <p:spPr>
          <a:xfrm>
            <a:off x="1534206" y="4733667"/>
            <a:ext cx="4176464" cy="1764196"/>
          </a:xfrm>
          <a:prstGeom prst="star16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537335"/>
            <a:ext cx="1979712" cy="2841969"/>
          </a:xfrm>
          <a:prstGeom prst="rect">
            <a:avLst/>
          </a:prstGeom>
          <a:noFill/>
        </p:spPr>
      </p:pic>
      <p:pic>
        <p:nvPicPr>
          <p:cNvPr id="61446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0583" y="3870258"/>
            <a:ext cx="2655579" cy="2376264"/>
          </a:xfrm>
          <a:prstGeom prst="rect">
            <a:avLst/>
          </a:prstGeom>
          <a:noFill/>
        </p:spPr>
      </p:pic>
      <p:sp>
        <p:nvSpPr>
          <p:cNvPr id="2" name="テキスト ボックス 1"/>
          <p:cNvSpPr txBox="1"/>
          <p:nvPr/>
        </p:nvSpPr>
        <p:spPr>
          <a:xfrm>
            <a:off x="326504" y="581383"/>
            <a:ext cx="6591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ストレス</a:t>
            </a:r>
            <a:r>
              <a:rPr lang="ja-JP" altLang="en-US" sz="3600" dirty="0"/>
              <a:t>が原因</a:t>
            </a:r>
            <a:r>
              <a:rPr lang="ja-JP" altLang="en-US" sz="3600" dirty="0" smtClean="0"/>
              <a:t>で食べ過ぎて</a:t>
            </a:r>
            <a:r>
              <a:rPr lang="ja-JP" altLang="en-US" sz="3600" dirty="0"/>
              <a:t>太る</a:t>
            </a:r>
            <a:endParaRPr kumimoji="1" lang="ja-JP" altLang="en-US" sz="3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09758" y="2057360"/>
            <a:ext cx="4825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/>
              <a:t>体重が増えること</a:t>
            </a:r>
            <a:r>
              <a:rPr lang="ja-JP" altLang="en-US" sz="3600" dirty="0" smtClean="0"/>
              <a:t>でまた</a:t>
            </a:r>
            <a:endParaRPr lang="en-US" altLang="ja-JP" sz="3600" dirty="0" smtClean="0"/>
          </a:p>
          <a:p>
            <a:pPr algn="ctr"/>
            <a:r>
              <a:rPr lang="ja-JP" altLang="en-US" sz="3600" dirty="0" smtClean="0"/>
              <a:t>ストレス</a:t>
            </a:r>
            <a:r>
              <a:rPr lang="ja-JP" altLang="en-US" sz="3600" dirty="0"/>
              <a:t>が</a:t>
            </a:r>
            <a:r>
              <a:rPr lang="ja-JP" altLang="en-US" sz="3600" dirty="0" smtClean="0"/>
              <a:t>たまる</a:t>
            </a:r>
            <a:endParaRPr kumimoji="1"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9412" y="4087336"/>
            <a:ext cx="220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さらに太る</a:t>
            </a:r>
            <a:endParaRPr kumimoji="1" lang="ja-JP" altLang="en-US" sz="3600" dirty="0"/>
          </a:p>
        </p:txBody>
      </p:sp>
      <p:sp>
        <p:nvSpPr>
          <p:cNvPr id="3" name="右矢印 2"/>
          <p:cNvSpPr/>
          <p:nvPr/>
        </p:nvSpPr>
        <p:spPr>
          <a:xfrm rot="5400000">
            <a:off x="3406414" y="537041"/>
            <a:ext cx="432048" cy="221099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 rot="5400000">
            <a:off x="3406414" y="2567016"/>
            <a:ext cx="432048" cy="221099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76677" y="5225547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/>
              <a:t>悪循環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4592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323528" y="334586"/>
            <a:ext cx="5760640" cy="72008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爆発 2 8"/>
          <p:cNvSpPr/>
          <p:nvPr/>
        </p:nvSpPr>
        <p:spPr>
          <a:xfrm>
            <a:off x="269522" y="4774795"/>
            <a:ext cx="4752528" cy="1800200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495315" y="1226654"/>
            <a:ext cx="52810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イライラする</a:t>
            </a:r>
            <a:endParaRPr lang="en-US" altLang="ja-JP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すぐに甘いものが欲しくなる</a:t>
            </a:r>
            <a:endParaRPr lang="en-US" altLang="ja-JP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甘いものがないと不安になる</a:t>
            </a:r>
            <a:endParaRPr lang="en-US" altLang="ja-JP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落ち込みやすい</a:t>
            </a:r>
            <a:endParaRPr lang="ja-JP" altLang="en-US" sz="2400" dirty="0"/>
          </a:p>
        </p:txBody>
      </p:sp>
      <p:pic>
        <p:nvPicPr>
          <p:cNvPr id="72706" name="Picture 2" descr="「砂糖　イラスト」の画像検索結果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566" y="1075047"/>
            <a:ext cx="2294968" cy="2330549"/>
          </a:xfrm>
          <a:prstGeom prst="rect">
            <a:avLst/>
          </a:prstGeom>
          <a:noFill/>
        </p:spPr>
      </p:pic>
      <p:sp>
        <p:nvSpPr>
          <p:cNvPr id="6" name="下矢印 5"/>
          <p:cNvSpPr/>
          <p:nvPr/>
        </p:nvSpPr>
        <p:spPr>
          <a:xfrm>
            <a:off x="1151620" y="3824234"/>
            <a:ext cx="2808312" cy="67568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5013176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dirty="0" smtClean="0">
                <a:solidFill>
                  <a:srgbClr val="C00000"/>
                </a:solidFill>
              </a:rPr>
              <a:t>砂糖中毒</a:t>
            </a:r>
            <a:r>
              <a:rPr kumimoji="1" lang="ja-JP" altLang="en-US" sz="2400" dirty="0" smtClean="0"/>
              <a:t>じゃないですか？</a:t>
            </a:r>
            <a:r>
              <a:rPr kumimoji="1" lang="ja-JP" altLang="en-US" sz="8000" dirty="0" smtClean="0"/>
              <a:t>　　　　</a:t>
            </a:r>
            <a:endParaRPr kumimoji="1" lang="ja-JP" altLang="en-US" sz="8000" dirty="0"/>
          </a:p>
        </p:txBody>
      </p:sp>
      <p:pic>
        <p:nvPicPr>
          <p:cNvPr id="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426881"/>
            <a:ext cx="2757765" cy="3284984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460231" y="407174"/>
            <a:ext cx="4583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</a:rPr>
              <a:t>甘いものを食べない</a:t>
            </a:r>
            <a:r>
              <a:rPr lang="ja-JP" altLang="en-US" sz="3200" dirty="0" smtClean="0">
                <a:solidFill>
                  <a:schemeClr val="bg1"/>
                </a:solidFill>
              </a:rPr>
              <a:t>と・・・</a:t>
            </a:r>
            <a:endParaRPr lang="en-US" altLang="ja-JP" sz="32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4546153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もしかして、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77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196752"/>
            <a:ext cx="6417141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○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1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日甘いものを食べない日を作る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000" b="1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　→</a:t>
            </a:r>
            <a:r>
              <a:rPr lang="ja-JP" altLang="en-US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食べない日を増やしていく</a:t>
            </a:r>
            <a:endParaRPr kumimoji="1" lang="en-US" altLang="ja-JP" i="0" u="none" strike="noStrike" cap="none" normalizeH="0" baseline="0" dirty="0" smtClean="0">
              <a:ln>
                <a:noFill/>
              </a:ln>
              <a:solidFill>
                <a:srgbClr val="1A1A1A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 b="1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　</a:t>
            </a:r>
            <a:endParaRPr kumimoji="1" lang="en-US" altLang="ja-JP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○コーヒーや紅茶に入れる砂糖を徐々に減らしていく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000" b="1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　</a:t>
            </a:r>
            <a:endParaRPr kumimoji="1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○砂糖以外の糖質を減らす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000" b="1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   </a:t>
            </a:r>
            <a:r>
              <a:rPr lang="ja-JP" altLang="en-US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パンや麺類等も糖質のため、摂取量を減らしていく</a:t>
            </a:r>
            <a:endParaRPr lang="en-US" altLang="ja-JP" dirty="0" smtClean="0">
              <a:solidFill>
                <a:srgbClr val="1A1A1A"/>
              </a:solidFill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○睡眠をしっかりとる</a:t>
            </a:r>
            <a:endParaRPr kumimoji="1" lang="en-US" altLang="ja-JP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b="1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　</a:t>
            </a:r>
            <a:r>
              <a:rPr lang="ja-JP" altLang="en-US" dirty="0" smtClean="0">
                <a:latin typeface="メイリオ" pitchFamily="50" charset="-128"/>
                <a:ea typeface="メイリオ" pitchFamily="50" charset="-128"/>
              </a:rPr>
              <a:t>レム睡眠が足りないと、脳の前頭葉が砂糖や脂質など、</a:t>
            </a:r>
            <a:endParaRPr lang="en-US" altLang="ja-JP" dirty="0" smtClean="0">
              <a:latin typeface="メイリオ" pitchFamily="50" charset="-128"/>
              <a:ea typeface="メイリオ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latin typeface="メイリオ" pitchFamily="50" charset="-128"/>
                <a:ea typeface="メイリオ" pitchFamily="50" charset="-128"/>
              </a:rPr>
              <a:t>　　高カロリーの食べ物が欲しくなるよう指令を出す</a:t>
            </a:r>
            <a:endParaRPr lang="en-US" altLang="ja-JP" dirty="0" smtClean="0">
              <a:latin typeface="メイリオ" pitchFamily="50" charset="-128"/>
              <a:ea typeface="メイリオ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ja-JP" alt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○ガムをかむ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000" b="1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　</a:t>
            </a:r>
            <a:r>
              <a:rPr lang="ja-JP" altLang="en-US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ガムをかむことでストレス解消に繋がる</a:t>
            </a:r>
            <a:endParaRPr lang="en-US" altLang="ja-JP" dirty="0" smtClean="0">
              <a:solidFill>
                <a:srgbClr val="1A1A1A"/>
              </a:solidFill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○ビタミン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B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群を積極的に摂るようにする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000" b="1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　</a:t>
            </a:r>
            <a:r>
              <a:rPr lang="ja-JP" altLang="en-US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砂糖中毒はビタミン</a:t>
            </a:r>
            <a:r>
              <a:rPr lang="en-US" altLang="ja-JP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B</a:t>
            </a:r>
            <a:r>
              <a:rPr lang="ja-JP" altLang="en-US" dirty="0" smtClean="0">
                <a:solidFill>
                  <a:srgbClr val="1A1A1A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１不足を招くため</a:t>
            </a:r>
            <a:endParaRPr lang="en-US" altLang="ja-JP" dirty="0" smtClean="0">
              <a:solidFill>
                <a:srgbClr val="1A1A1A"/>
              </a:solidFill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800" dirty="0" smtClean="0">
              <a:solidFill>
                <a:srgbClr val="1A1A1A"/>
              </a:solidFill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○</a:t>
            </a:r>
            <a:r>
              <a:rPr kumimoji="1" lang="en-US" altLang="ja-JP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3</a:t>
            </a:r>
            <a:r>
              <a:rPr kumimoji="1" lang="ja-JP" altLang="en-U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食しっかり摂る</a:t>
            </a:r>
            <a:endParaRPr lang="en-US" altLang="ja-JP" b="1" dirty="0" smtClean="0">
              <a:solidFill>
                <a:srgbClr val="C00000"/>
              </a:solidFill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b="1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　</a:t>
            </a:r>
            <a:r>
              <a:rPr kumimoji="1" lang="ja-JP" altLang="en-US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食事で満足していないと間食に走るようになる</a:t>
            </a:r>
            <a:endParaRPr kumimoji="1" lang="ja-JP" alt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6825" y="188060"/>
            <a:ext cx="4464496" cy="72008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26064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砂糖中毒からの脱出法</a:t>
            </a:r>
            <a:endParaRPr lang="en-US" altLang="ja-JP" sz="3200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6328" y="3736640"/>
            <a:ext cx="1236333" cy="140094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0669" y="4437112"/>
            <a:ext cx="1868579" cy="212943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7240" y="1803769"/>
            <a:ext cx="1458550" cy="14585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2576538"/>
            <a:ext cx="871597" cy="102540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5491" y="719154"/>
            <a:ext cx="1585178" cy="122058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720577" y="-33449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800" dirty="0" smtClean="0">
                <a:solidFill>
                  <a:srgbClr val="C00000"/>
                </a:solidFill>
              </a:rPr>
              <a:t>×</a:t>
            </a:r>
            <a:endParaRPr kumimoji="1" lang="ja-JP" altLang="en-US" sz="13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5496" y="381588"/>
            <a:ext cx="9144000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85646" y="413598"/>
            <a:ext cx="6372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 smtClean="0">
                <a:solidFill>
                  <a:schemeClr val="bg1"/>
                </a:solidFill>
              </a:rPr>
              <a:t>言いたいことがいえないと</a:t>
            </a:r>
            <a:endParaRPr lang="en-US" altLang="ja-JP" sz="44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4400" dirty="0" smtClean="0">
                <a:solidFill>
                  <a:schemeClr val="bg1"/>
                </a:solidFill>
              </a:rPr>
              <a:t>ストレスの原因</a:t>
            </a:r>
            <a:r>
              <a:rPr lang="en-US" altLang="ja-JP" sz="4400" dirty="0" smtClean="0">
                <a:solidFill>
                  <a:schemeClr val="bg1"/>
                </a:solidFill>
              </a:rPr>
              <a:t>=</a:t>
            </a:r>
            <a:r>
              <a:rPr lang="ja-JP" altLang="en-US" sz="4400" dirty="0" smtClean="0">
                <a:solidFill>
                  <a:schemeClr val="bg1"/>
                </a:solidFill>
              </a:rPr>
              <a:t>肥満</a:t>
            </a:r>
            <a:endParaRPr kumimoji="1" lang="ja-JP" altLang="en-US" sz="4400" dirty="0">
              <a:solidFill>
                <a:schemeClr val="bg1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504056" y="3933637"/>
            <a:ext cx="5832648" cy="2088232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Picture 2" descr="H:\イラスト\テキスト作成素材\waist_woman_fa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588" y="3020380"/>
            <a:ext cx="2768388" cy="3715956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251520" y="198884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「</a:t>
            </a:r>
            <a:r>
              <a:rPr lang="en-US" altLang="ja-JP" sz="3200" b="1" dirty="0" smtClean="0">
                <a:solidFill>
                  <a:prstClr val="black"/>
                </a:solidFill>
              </a:rPr>
              <a:t>『NO』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と断れない女性は体重増加の傾向にある」</a:t>
            </a:r>
            <a:endParaRPr lang="ja-JP" altLang="en-US" sz="3200" b="1" dirty="0"/>
          </a:p>
        </p:txBody>
      </p:sp>
      <p:sp>
        <p:nvSpPr>
          <p:cNvPr id="9" name="正方形/長方形 8"/>
          <p:cNvSpPr/>
          <p:nvPr/>
        </p:nvSpPr>
        <p:spPr>
          <a:xfrm>
            <a:off x="3099756" y="2573615"/>
            <a:ext cx="5792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アメリカの</a:t>
            </a:r>
            <a:r>
              <a:rPr lang="ja-JP" altLang="en-US" dirty="0" smtClean="0">
                <a:solidFill>
                  <a:prstClr val="black"/>
                </a:solidFill>
              </a:rPr>
              <a:t>ケース・ウェスタン・リザーブ大学の調査結果より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59632" y="4293677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C00000"/>
                </a:solidFill>
              </a:rPr>
              <a:t>言いたいこと</a:t>
            </a:r>
            <a:r>
              <a:rPr kumimoji="1" lang="ja-JP" altLang="en-US" sz="3200" dirty="0" smtClean="0"/>
              <a:t>を溜め込む</a:t>
            </a:r>
            <a:endParaRPr kumimoji="1" lang="en-US" altLang="ja-JP" sz="32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07704" y="5229781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C00000"/>
                </a:solidFill>
              </a:rPr>
              <a:t>脂肪</a:t>
            </a:r>
            <a:r>
              <a:rPr kumimoji="1" lang="ja-JP" altLang="en-US" sz="3200" dirty="0" smtClean="0"/>
              <a:t>を溜め込む</a:t>
            </a:r>
            <a:endParaRPr kumimoji="1" lang="en-US" altLang="ja-JP" sz="3200" dirty="0" smtClean="0"/>
          </a:p>
        </p:txBody>
      </p:sp>
      <p:sp>
        <p:nvSpPr>
          <p:cNvPr id="12" name="等号 11"/>
          <p:cNvSpPr/>
          <p:nvPr/>
        </p:nvSpPr>
        <p:spPr>
          <a:xfrm rot="5400000">
            <a:off x="3043790" y="4797715"/>
            <a:ext cx="576064" cy="464132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円/楕円 11"/>
          <p:cNvSpPr/>
          <p:nvPr/>
        </p:nvSpPr>
        <p:spPr>
          <a:xfrm>
            <a:off x="401787" y="3291261"/>
            <a:ext cx="2952328" cy="16561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5730379" y="1890688"/>
            <a:ext cx="2520280" cy="147006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6444208" y="4221088"/>
            <a:ext cx="2520280" cy="12961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-108520" y="59069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C00000"/>
                </a:solidFill>
              </a:rPr>
              <a:t>ストレス状態はやせにくい身体</a:t>
            </a:r>
            <a:r>
              <a:rPr lang="ja-JP" altLang="en-US" sz="2400" dirty="0" smtClean="0"/>
              <a:t>を作り上げる</a:t>
            </a:r>
            <a:endParaRPr lang="ja-JP" altLang="en-US" sz="2400" dirty="0"/>
          </a:p>
        </p:txBody>
      </p:sp>
      <p:sp>
        <p:nvSpPr>
          <p:cNvPr id="7" name="正方形/長方形 6"/>
          <p:cNvSpPr/>
          <p:nvPr/>
        </p:nvSpPr>
        <p:spPr>
          <a:xfrm>
            <a:off x="251520" y="3789040"/>
            <a:ext cx="3438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血糖値を上昇</a:t>
            </a:r>
            <a:endParaRPr lang="en-US" altLang="ja-JP" sz="4000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5898696" y="2324377"/>
            <a:ext cx="2376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血管収縮</a:t>
            </a:r>
            <a:endParaRPr lang="en-US" altLang="ja-JP" sz="4000" dirty="0" smtClean="0"/>
          </a:p>
        </p:txBody>
      </p:sp>
      <p:sp>
        <p:nvSpPr>
          <p:cNvPr id="9" name="正方形/長方形 8"/>
          <p:cNvSpPr/>
          <p:nvPr/>
        </p:nvSpPr>
        <p:spPr>
          <a:xfrm>
            <a:off x="6876256" y="4509120"/>
            <a:ext cx="1673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 smtClean="0"/>
              <a:t>冷え性</a:t>
            </a:r>
            <a:endParaRPr lang="en-US" altLang="ja-JP" sz="4000" dirty="0" smtClean="0"/>
          </a:p>
        </p:txBody>
      </p:sp>
      <p:pic>
        <p:nvPicPr>
          <p:cNvPr id="1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604" y="2698564"/>
            <a:ext cx="2604791" cy="3102765"/>
          </a:xfrm>
          <a:prstGeom prst="rect">
            <a:avLst/>
          </a:prstGeom>
          <a:noFill/>
        </p:spPr>
      </p:pic>
      <p:sp>
        <p:nvSpPr>
          <p:cNvPr id="16" name="正方形/長方形 15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マイナス思考は太る</a:t>
            </a:r>
          </a:p>
        </p:txBody>
      </p:sp>
    </p:spTree>
    <p:extLst>
      <p:ext uri="{BB962C8B-B14F-4D97-AF65-F5344CB8AC3E}">
        <p14:creationId xmlns:p14="http://schemas.microsoft.com/office/powerpoint/2010/main" xmlns="" val="15256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5537" y="4149080"/>
            <a:ext cx="5472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/>
              <a:t>さらに、</a:t>
            </a:r>
            <a:endParaRPr lang="en-US" altLang="ja-JP" sz="2800" dirty="0" smtClean="0"/>
          </a:p>
          <a:p>
            <a:r>
              <a:rPr lang="ja-JP" altLang="en-US" sz="2800" dirty="0" smtClean="0"/>
              <a:t>神経質症は、感情を打ち消すため</a:t>
            </a:r>
            <a:endParaRPr lang="en-US" altLang="ja-JP" sz="2800" dirty="0" smtClean="0"/>
          </a:p>
          <a:p>
            <a:r>
              <a:rPr lang="ja-JP" altLang="en-US" sz="2800" dirty="0" smtClean="0"/>
              <a:t>食べがちで、肥満になりやすい。</a:t>
            </a:r>
            <a:endParaRPr lang="ja-JP" altLang="en-US" sz="2800" dirty="0"/>
          </a:p>
        </p:txBody>
      </p:sp>
      <p:pic>
        <p:nvPicPr>
          <p:cNvPr id="6861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420888"/>
            <a:ext cx="3120471" cy="3717032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>
          <a:xfrm>
            <a:off x="395537" y="2680745"/>
            <a:ext cx="55519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ja-JP" altLang="en-US" sz="2800" dirty="0" smtClean="0"/>
              <a:t>細かいことが気になるため、</a:t>
            </a:r>
            <a:endParaRPr lang="en-US" altLang="ja-JP" sz="2800" dirty="0" smtClean="0"/>
          </a:p>
          <a:p>
            <a:pPr fontAlgn="b"/>
            <a:r>
              <a:rPr lang="ja-JP" altLang="en-US" sz="2800" dirty="0" smtClean="0"/>
              <a:t>ストレスになりやすい。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細かいことが気になる人は太りやすい</a:t>
            </a:r>
          </a:p>
        </p:txBody>
      </p:sp>
    </p:spTree>
    <p:extLst>
      <p:ext uri="{BB962C8B-B14F-4D97-AF65-F5344CB8AC3E}">
        <p14:creationId xmlns:p14="http://schemas.microsoft.com/office/powerpoint/2010/main" xmlns="" val="261103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11560" y="196154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自分にとってプラスなことを繰り返し</a:t>
            </a:r>
            <a:endParaRPr lang="en-US" altLang="ja-JP" sz="4000" dirty="0" smtClean="0"/>
          </a:p>
          <a:p>
            <a:r>
              <a:rPr lang="ja-JP" altLang="en-US" sz="4000" dirty="0" smtClean="0"/>
              <a:t>何度もイメージする！</a:t>
            </a:r>
            <a:endParaRPr lang="en-US" altLang="ja-JP" sz="4000" dirty="0" smtClean="0"/>
          </a:p>
        </p:txBody>
      </p:sp>
      <p:pic>
        <p:nvPicPr>
          <p:cNvPr id="5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189797"/>
            <a:ext cx="3926390" cy="3573016"/>
          </a:xfrm>
          <a:prstGeom prst="rect">
            <a:avLst/>
          </a:prstGeom>
          <a:noFill/>
        </p:spPr>
      </p:pic>
      <p:pic>
        <p:nvPicPr>
          <p:cNvPr id="74754" name="Picture 2" descr="関連画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852936"/>
            <a:ext cx="3095625" cy="3743325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プラス思考になる方法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1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863" y="1971889"/>
            <a:ext cx="3598124" cy="4189955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とにかくポジティブにいこう！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1863" y="2852494"/>
            <a:ext cx="416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ja-JP" altLang="en-US" sz="3200" dirty="0" smtClean="0"/>
              <a:t>代謝</a:t>
            </a:r>
            <a:r>
              <a:rPr lang="ja-JP" altLang="en-US" sz="3200" dirty="0"/>
              <a:t>活動が</a:t>
            </a:r>
            <a:r>
              <a:rPr lang="ja-JP" altLang="en-US" sz="3200" dirty="0" smtClean="0"/>
              <a:t>活発になる</a:t>
            </a:r>
            <a:endParaRPr lang="en-US" altLang="ja-JP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84524" y="3573016"/>
            <a:ext cx="220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マイナス思考</a:t>
            </a:r>
            <a:r>
              <a:rPr lang="ja-JP" altLang="en-US" sz="2400" dirty="0" smtClean="0"/>
              <a:t>や</a:t>
            </a:r>
            <a:endParaRPr lang="en-US" altLang="ja-JP" sz="2400" dirty="0" smtClean="0"/>
          </a:p>
          <a:p>
            <a:r>
              <a:rPr lang="ja-JP" altLang="en-US" sz="2400" dirty="0" smtClean="0"/>
              <a:t>落ち込んでいる</a:t>
            </a:r>
            <a:endParaRPr lang="en-US" altLang="ja-JP" sz="2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55517" y="3673257"/>
            <a:ext cx="2929007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3600" dirty="0"/>
              <a:t>体温</a:t>
            </a:r>
            <a:r>
              <a:rPr lang="ja-JP" altLang="en-US" sz="3600" dirty="0" smtClean="0"/>
              <a:t>が低い時</a:t>
            </a:r>
            <a:endParaRPr lang="ja-JP" altLang="en-US" sz="3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5518" y="1938047"/>
            <a:ext cx="292900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ja-JP" altLang="en-US" sz="3600" dirty="0"/>
              <a:t>体温が高い</a:t>
            </a:r>
            <a:r>
              <a:rPr lang="ja-JP" altLang="en-US" sz="3600" dirty="0" smtClean="0"/>
              <a:t>時</a:t>
            </a:r>
            <a:endParaRPr lang="en-US" altLang="ja-JP" sz="3600" dirty="0" smtClean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5824" y="4684116"/>
            <a:ext cx="54617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肩こり・リンパのつまり・</a:t>
            </a:r>
            <a:r>
              <a:rPr lang="ja-JP" altLang="en-US" sz="2800" dirty="0" smtClean="0"/>
              <a:t>むくみ</a:t>
            </a:r>
            <a:endParaRPr lang="en-US" altLang="ja-JP" sz="2800" dirty="0" smtClean="0"/>
          </a:p>
          <a:p>
            <a:r>
              <a:rPr lang="ja-JP" altLang="en-US" sz="2800" dirty="0" smtClean="0"/>
              <a:t>セルライト</a:t>
            </a:r>
            <a:r>
              <a:rPr lang="ja-JP" altLang="en-US" sz="2800" dirty="0"/>
              <a:t>の増加・脂肪細胞の拡大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362286"/>
            <a:ext cx="4085277" cy="3717603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446119" y="2084655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短期間で急激な</a:t>
            </a:r>
            <a:endParaRPr lang="en-US" altLang="ja-JP" sz="3600" dirty="0" smtClean="0"/>
          </a:p>
          <a:p>
            <a:r>
              <a:rPr lang="ja-JP" altLang="en-US" sz="3600" dirty="0" smtClean="0"/>
              <a:t>減量をしないようにする。</a:t>
            </a:r>
            <a:endParaRPr lang="en-US" altLang="ja-JP" sz="3600" dirty="0" smtClean="0"/>
          </a:p>
        </p:txBody>
      </p:sp>
      <p:sp>
        <p:nvSpPr>
          <p:cNvPr id="9" name="正方形/長方形 8"/>
          <p:cNvSpPr/>
          <p:nvPr/>
        </p:nvSpPr>
        <p:spPr>
          <a:xfrm>
            <a:off x="446119" y="4221088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停滞期に入っても</a:t>
            </a:r>
            <a:r>
              <a:rPr lang="en-US" altLang="ja-JP" sz="3600" dirty="0" smtClean="0">
                <a:solidFill>
                  <a:srgbClr val="C00000"/>
                </a:solidFill>
              </a:rPr>
              <a:t>1</a:t>
            </a:r>
            <a:r>
              <a:rPr lang="ja-JP" altLang="en-US" sz="3600" dirty="0" smtClean="0">
                <a:solidFill>
                  <a:srgbClr val="C00000"/>
                </a:solidFill>
              </a:rPr>
              <a:t>ヶ月間は</a:t>
            </a:r>
            <a:endParaRPr lang="en-US" altLang="ja-JP" sz="3600" dirty="0" smtClean="0">
              <a:solidFill>
                <a:srgbClr val="C00000"/>
              </a:solidFill>
            </a:endParaRPr>
          </a:p>
          <a:p>
            <a:r>
              <a:rPr lang="ja-JP" altLang="en-US" sz="3600" dirty="0" smtClean="0">
                <a:solidFill>
                  <a:srgbClr val="C00000"/>
                </a:solidFill>
              </a:rPr>
              <a:t>諦めずに続ければ、</a:t>
            </a:r>
            <a:endParaRPr lang="en-US" altLang="ja-JP" sz="3600" dirty="0" smtClean="0">
              <a:solidFill>
                <a:srgbClr val="C00000"/>
              </a:solidFill>
            </a:endParaRPr>
          </a:p>
          <a:p>
            <a:r>
              <a:rPr lang="ja-JP" altLang="en-US" sz="3600" dirty="0" smtClean="0"/>
              <a:t>リバウンドは防止できます。</a:t>
            </a:r>
            <a:endParaRPr lang="ja-JP" altLang="en-US" sz="3600" dirty="0"/>
          </a:p>
        </p:txBody>
      </p:sp>
      <p:sp>
        <p:nvSpPr>
          <p:cNvPr id="7" name="正方形/長方形 6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リバウンドを防ぐために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1769065" y="1816447"/>
            <a:ext cx="3380771" cy="2188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15"/>
          <p:cNvSpPr/>
          <p:nvPr/>
        </p:nvSpPr>
        <p:spPr>
          <a:xfrm rot="13676321">
            <a:off x="2724576" y="3579861"/>
            <a:ext cx="504056" cy="898253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5655809" y="1833879"/>
            <a:ext cx="3024336" cy="15430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/>
          <p:cNvSpPr/>
          <p:nvPr/>
        </p:nvSpPr>
        <p:spPr>
          <a:xfrm rot="13676321">
            <a:off x="7561553" y="2924934"/>
            <a:ext cx="504056" cy="89825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8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98" y="3429000"/>
            <a:ext cx="2176467" cy="3030673"/>
          </a:xfrm>
          <a:prstGeom prst="rect">
            <a:avLst/>
          </a:prstGeom>
          <a:noFill/>
        </p:spPr>
      </p:pic>
      <p:sp>
        <p:nvSpPr>
          <p:cNvPr id="4" name="正方形/長方形 3"/>
          <p:cNvSpPr/>
          <p:nvPr/>
        </p:nvSpPr>
        <p:spPr>
          <a:xfrm>
            <a:off x="2002941" y="2098927"/>
            <a:ext cx="3124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/>
              <a:t>早く結果が出る</a:t>
            </a:r>
            <a:endParaRPr lang="en-US" altLang="ja-JP" sz="2400" dirty="0" smtClean="0"/>
          </a:p>
          <a:p>
            <a:r>
              <a:rPr lang="ja-JP" altLang="en-US" sz="2400" dirty="0" smtClean="0"/>
              <a:t>つらい時間が少ない</a:t>
            </a:r>
            <a:endParaRPr lang="en-US" altLang="ja-JP" sz="2400" dirty="0" smtClean="0"/>
          </a:p>
          <a:p>
            <a:r>
              <a:rPr lang="ja-JP" altLang="en-US" sz="2400" dirty="0" smtClean="0"/>
              <a:t>目にみて体重が落ちる</a:t>
            </a:r>
            <a:endParaRPr lang="en-US" altLang="ja-JP" sz="2400" dirty="0" smtClean="0"/>
          </a:p>
          <a:p>
            <a:r>
              <a:rPr lang="ja-JP" altLang="en-US" sz="2400" dirty="0" smtClean="0"/>
              <a:t>すぐに綺麗になる</a:t>
            </a:r>
            <a:endParaRPr lang="ja-JP" altLang="en-US" sz="2400" dirty="0"/>
          </a:p>
        </p:txBody>
      </p:sp>
      <p:sp>
        <p:nvSpPr>
          <p:cNvPr id="5" name="正方形/長方形 4"/>
          <p:cNvSpPr/>
          <p:nvPr/>
        </p:nvSpPr>
        <p:spPr>
          <a:xfrm>
            <a:off x="5940152" y="2113401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/>
              <a:t>リバウンドしやすい</a:t>
            </a:r>
          </a:p>
          <a:p>
            <a:r>
              <a:rPr lang="ja-JP" altLang="en-US" sz="2400" dirty="0" smtClean="0"/>
              <a:t>筋肉が落ちる</a:t>
            </a:r>
            <a:endParaRPr lang="en-US" altLang="ja-JP" sz="2400" dirty="0" smtClean="0"/>
          </a:p>
        </p:txBody>
      </p:sp>
      <p:pic>
        <p:nvPicPr>
          <p:cNvPr id="10" name="Picture 2" descr="H:\イラスト\テキスト作成素材\waist_woman_f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0326" y="3323681"/>
            <a:ext cx="2314071" cy="3241310"/>
          </a:xfrm>
          <a:prstGeom prst="rect">
            <a:avLst/>
          </a:prstGeom>
          <a:noFill/>
        </p:spPr>
      </p:pic>
      <p:sp>
        <p:nvSpPr>
          <p:cNvPr id="11" name="正方形/長方形 10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短期間ダイエットのメリット・デメリット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 rot="20137657">
            <a:off x="1243334" y="1787490"/>
            <a:ext cx="12121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メリット</a:t>
            </a:r>
            <a:endParaRPr lang="ja-JP" alt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 rot="20137657">
            <a:off x="5115243" y="1779918"/>
            <a:ext cx="15433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デメリット</a:t>
            </a:r>
            <a:endParaRPr lang="ja-JP" alt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ChangeArrowheads="1"/>
          </p:cNvSpPr>
          <p:nvPr/>
        </p:nvSpPr>
        <p:spPr bwMode="auto">
          <a:xfrm rot="284988">
            <a:off x="335215" y="2406689"/>
            <a:ext cx="54532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少し食べ過ぎたからといって、</a:t>
            </a:r>
            <a:endParaRPr kumimoji="1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すべて脂肪に変わるなんてことは</a:t>
            </a: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ない！</a:t>
            </a:r>
            <a:endParaRPr kumimoji="1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 rot="21287433">
            <a:off x="767941" y="4179188"/>
            <a:ext cx="40046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1</a:t>
            </a:r>
            <a:r>
              <a:rPr kumimoji="1" 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食くらい食べ過ぎても、</a:t>
            </a:r>
            <a:endParaRPr kumimoji="1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急に太るなんとことは</a:t>
            </a: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ない！</a:t>
            </a:r>
            <a:endParaRPr kumimoji="1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 rot="10800000" flipV="1">
            <a:off x="-35496" y="551723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食事は</a:t>
            </a:r>
            <a:r>
              <a:rPr kumimoji="1" lang="ja-JP" sz="3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おいしく味わって、楽しく！</a:t>
            </a:r>
            <a:endParaRPr kumimoji="1" lang="en-US" altLang="ja-JP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dirty="0"/>
              <a:t>食事を楽しめる人の方が</a:t>
            </a:r>
            <a:r>
              <a:rPr lang="ja-JP" altLang="en-US" sz="3600" dirty="0" smtClean="0"/>
              <a:t>やせやすい</a:t>
            </a:r>
            <a:endParaRPr lang="ja-JP" altLang="en-US" sz="3600" dirty="0"/>
          </a:p>
        </p:txBody>
      </p:sp>
      <p:sp>
        <p:nvSpPr>
          <p:cNvPr id="13" name="正方形/長方形 12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食べるときはポジティブに！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0790" y="2040635"/>
            <a:ext cx="3035488" cy="3459246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971600" y="1772816"/>
            <a:ext cx="4680520" cy="79862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79489" y="3943573"/>
            <a:ext cx="4784599" cy="13050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579489" y="3432020"/>
            <a:ext cx="4912145" cy="3804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639329" y="4640064"/>
            <a:ext cx="4724759" cy="93794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560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971600" y="4945533"/>
            <a:ext cx="67687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 smtClean="0">
                <a:solidFill>
                  <a:srgbClr val="C00000"/>
                </a:solidFill>
              </a:rPr>
              <a:t>思い込みの力</a:t>
            </a:r>
            <a:r>
              <a:rPr lang="ja-JP" altLang="en-US" sz="3200" b="1" dirty="0" smtClean="0"/>
              <a:t>で、</a:t>
            </a:r>
            <a:endParaRPr lang="en-US" altLang="ja-JP" sz="3200" b="1" dirty="0" smtClean="0"/>
          </a:p>
          <a:p>
            <a:r>
              <a:rPr lang="ja-JP" altLang="en-US" sz="3200" b="1" dirty="0" smtClean="0"/>
              <a:t>食事を楽しむことで満足感が高まり、</a:t>
            </a:r>
            <a:endParaRPr lang="en-US" altLang="ja-JP" sz="3200" b="1" dirty="0" smtClean="0"/>
          </a:p>
          <a:p>
            <a:r>
              <a:rPr lang="ja-JP" altLang="en-US" sz="3200" b="1" dirty="0" smtClean="0"/>
              <a:t>食への執着心が弱まります！</a:t>
            </a:r>
            <a:endParaRPr lang="ja-JP" altLang="en-US" sz="3200" dirty="0"/>
          </a:p>
        </p:txBody>
      </p:sp>
      <p:pic>
        <p:nvPicPr>
          <p:cNvPr id="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3318" y="1690390"/>
            <a:ext cx="3809671" cy="3466801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79512" y="430188"/>
            <a:ext cx="875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思い込みが大事！食べても太らない</a:t>
            </a:r>
            <a:r>
              <a:rPr lang="en-US" altLang="ja-JP" dirty="0">
                <a:solidFill>
                  <a:schemeClr val="bg1"/>
                </a:solidFill>
              </a:rPr>
              <a:t>!?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667368" y="1739347"/>
            <a:ext cx="3380771" cy="14016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/>
          <p:cNvSpPr/>
          <p:nvPr/>
        </p:nvSpPr>
        <p:spPr>
          <a:xfrm rot="7272628">
            <a:off x="3796111" y="2099543"/>
            <a:ext cx="504056" cy="898253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1064122" y="3423791"/>
            <a:ext cx="3380771" cy="14016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15"/>
          <p:cNvSpPr/>
          <p:nvPr/>
        </p:nvSpPr>
        <p:spPr>
          <a:xfrm rot="3626898">
            <a:off x="4192865" y="3783987"/>
            <a:ext cx="504056" cy="898253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793" y="2196321"/>
            <a:ext cx="248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食べても</a:t>
            </a:r>
            <a:r>
              <a:rPr lang="ja-JP" altLang="en-US" sz="3200" dirty="0" smtClean="0"/>
              <a:t>いい</a:t>
            </a:r>
            <a:endParaRPr lang="en-US" altLang="ja-JP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31640" y="3832214"/>
            <a:ext cx="2914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私は太らない！</a:t>
            </a:r>
            <a:endParaRPr lang="en-US" altLang="ja-JP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5333" y="2240868"/>
            <a:ext cx="9144000" cy="23762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234888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400" dirty="0" smtClean="0">
                <a:solidFill>
                  <a:schemeClr val="bg1"/>
                </a:solidFill>
              </a:rPr>
              <a:t>何事にもプラス思考で！</a:t>
            </a:r>
            <a:endParaRPr lang="en-US" altLang="ja-JP" sz="44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4400" dirty="0" smtClean="0">
                <a:solidFill>
                  <a:schemeClr val="bg1"/>
                </a:solidFill>
              </a:rPr>
              <a:t>良い潜在意識を</a:t>
            </a:r>
            <a:endParaRPr lang="en-US" altLang="ja-JP" sz="44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4400" dirty="0" smtClean="0">
                <a:solidFill>
                  <a:schemeClr val="bg1"/>
                </a:solidFill>
              </a:rPr>
              <a:t>身に付けましょう！</a:t>
            </a:r>
            <a:endParaRPr lang="ja-JP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5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332656"/>
            <a:ext cx="9144000" cy="115212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23528" y="2060848"/>
            <a:ext cx="5652120" cy="370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b="1" dirty="0" smtClean="0"/>
              <a:t>１．思考の潜在意識を変える。</a:t>
            </a:r>
            <a:endParaRPr lang="en-US" altLang="ja-JP" sz="3200" b="1" dirty="0" smtClean="0"/>
          </a:p>
          <a:p>
            <a:pPr>
              <a:lnSpc>
                <a:spcPct val="150000"/>
              </a:lnSpc>
            </a:pPr>
            <a:r>
              <a:rPr lang="ja-JP" altLang="en-US" sz="3200" b="1" dirty="0" smtClean="0"/>
              <a:t>２．プラスの言葉を口にする。</a:t>
            </a:r>
            <a:endParaRPr lang="en-US" altLang="ja-JP" sz="3200" b="1" dirty="0" smtClean="0"/>
          </a:p>
          <a:p>
            <a:pPr>
              <a:lnSpc>
                <a:spcPct val="150000"/>
              </a:lnSpc>
            </a:pPr>
            <a:r>
              <a:rPr lang="ja-JP" altLang="en-US" sz="3200" b="1" dirty="0" smtClean="0"/>
              <a:t>３．食べることを我慢しない。</a:t>
            </a:r>
            <a:endParaRPr lang="en-US" altLang="ja-JP" sz="3200" b="1" dirty="0" smtClean="0"/>
          </a:p>
          <a:p>
            <a:pPr>
              <a:lnSpc>
                <a:spcPct val="150000"/>
              </a:lnSpc>
            </a:pPr>
            <a:r>
              <a:rPr lang="ja-JP" altLang="en-US" sz="3200" b="1" dirty="0" smtClean="0"/>
              <a:t>４．ストレスをためない。</a:t>
            </a:r>
            <a:endParaRPr lang="en-US" altLang="ja-JP" sz="3200" b="1" dirty="0" smtClean="0"/>
          </a:p>
          <a:p>
            <a:pPr>
              <a:lnSpc>
                <a:spcPct val="150000"/>
              </a:lnSpc>
            </a:pPr>
            <a:r>
              <a:rPr lang="ja-JP" altLang="en-US" sz="3200" b="1" dirty="0" smtClean="0"/>
              <a:t>５．食べても太らないと思う。</a:t>
            </a:r>
            <a:endParaRPr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44435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 smtClean="0">
                <a:solidFill>
                  <a:schemeClr val="bg1"/>
                </a:solidFill>
              </a:rPr>
              <a:t>太らない思考ポイント！</a:t>
            </a:r>
            <a:endParaRPr kumimoji="1" lang="ja-JP" altLang="en-US" sz="5400" dirty="0">
              <a:solidFill>
                <a:schemeClr val="bg1"/>
              </a:solidFill>
            </a:endParaRPr>
          </a:p>
        </p:txBody>
      </p:sp>
      <p:pic>
        <p:nvPicPr>
          <p:cNvPr id="7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284984"/>
            <a:ext cx="3926390" cy="3573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95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476672"/>
            <a:ext cx="9144000" cy="115212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486810"/>
            <a:ext cx="9144000" cy="1143000"/>
          </a:xfrm>
        </p:spPr>
        <p:txBody>
          <a:bodyPr>
            <a:normAutofit/>
          </a:bodyPr>
          <a:lstStyle/>
          <a:p>
            <a:r>
              <a:rPr kumimoji="1" lang="ja-JP" altLang="en-US" sz="4800" dirty="0" smtClean="0">
                <a:solidFill>
                  <a:schemeClr val="bg1"/>
                </a:solidFill>
              </a:rPr>
              <a:t>太る原因は全て、思考から！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2" descr="「脳　イラスト」の画像検索結果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204864"/>
            <a:ext cx="4110460" cy="4450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30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539552" y="1574502"/>
            <a:ext cx="66967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C00000"/>
                </a:solidFill>
              </a:rPr>
              <a:t>脳</a:t>
            </a:r>
            <a:r>
              <a:rPr kumimoji="1" lang="ja-JP" altLang="en-US" sz="6000" dirty="0" smtClean="0"/>
              <a:t>から</a:t>
            </a:r>
            <a:r>
              <a:rPr kumimoji="1" lang="ja-JP" altLang="en-US" sz="6000" dirty="0" smtClean="0">
                <a:solidFill>
                  <a:srgbClr val="C00000"/>
                </a:solidFill>
              </a:rPr>
              <a:t>変</a:t>
            </a:r>
            <a:r>
              <a:rPr kumimoji="1" lang="ja-JP" altLang="en-US" sz="6000" dirty="0" smtClean="0"/>
              <a:t>える</a:t>
            </a:r>
            <a:endParaRPr kumimoji="1" lang="en-US" altLang="ja-JP" sz="6000" dirty="0" smtClean="0"/>
          </a:p>
          <a:p>
            <a:r>
              <a:rPr kumimoji="1" lang="ja-JP" altLang="en-US" sz="4400" b="1" dirty="0" smtClean="0"/>
              <a:t>「やせる家庭教師」</a:t>
            </a:r>
            <a:endParaRPr kumimoji="1" lang="ja-JP" altLang="en-US" sz="4400" b="1" dirty="0"/>
          </a:p>
        </p:txBody>
      </p:sp>
      <p:sp>
        <p:nvSpPr>
          <p:cNvPr id="5" name="右矢印 4"/>
          <p:cNvSpPr/>
          <p:nvPr/>
        </p:nvSpPr>
        <p:spPr>
          <a:xfrm>
            <a:off x="4175956" y="4293096"/>
            <a:ext cx="792088" cy="151216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9592" y="366563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 smtClean="0">
                <a:solidFill>
                  <a:schemeClr val="bg1"/>
                </a:solidFill>
              </a:rPr>
              <a:t>手段よりも、まず“思考”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藤井麻美\Desktop\イラスト素材\body_brain_nou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5135" y="1268760"/>
            <a:ext cx="2336012" cy="2160811"/>
          </a:xfrm>
          <a:prstGeom prst="rect">
            <a:avLst/>
          </a:prstGeom>
          <a:noFill/>
        </p:spPr>
      </p:pic>
      <p:pic>
        <p:nvPicPr>
          <p:cNvPr id="9220" name="Picture 4" descr="C:\Users\藤井麻美\Desktop\イラスト素材\body_nou_goo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140968"/>
            <a:ext cx="3883661" cy="3640932"/>
          </a:xfrm>
          <a:prstGeom prst="rect">
            <a:avLst/>
          </a:prstGeom>
          <a:noFill/>
        </p:spPr>
      </p:pic>
      <p:pic>
        <p:nvPicPr>
          <p:cNvPr id="9221" name="Picture 5" descr="C:\Users\藤井麻美\Desktop\イラスト素材\body_nou_b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3883661" cy="3640932"/>
          </a:xfrm>
          <a:prstGeom prst="rect">
            <a:avLst/>
          </a:prstGeom>
          <a:noFill/>
        </p:spPr>
      </p:pic>
      <p:sp>
        <p:nvSpPr>
          <p:cNvPr id="15" name="テキスト ボックス 14"/>
          <p:cNvSpPr txBox="1"/>
          <p:nvPr/>
        </p:nvSpPr>
        <p:spPr>
          <a:xfrm>
            <a:off x="1403648" y="5553236"/>
            <a:ext cx="165618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太った脳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12160" y="5553236"/>
            <a:ext cx="1728192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やせる脳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3490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44298" y="2542333"/>
            <a:ext cx="82554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/>
              <a:t>思考に気をつけなさい、それはいつか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言葉</a:t>
            </a:r>
            <a:r>
              <a:rPr lang="ja-JP" altLang="en-US" sz="2800" b="1" dirty="0" smtClean="0"/>
              <a:t>になるから</a:t>
            </a:r>
            <a:endParaRPr lang="en-US" altLang="ja-JP" sz="2800" b="1" dirty="0" smtClean="0"/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言葉に気をつけなさい、それはいつか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行動</a:t>
            </a:r>
            <a:r>
              <a:rPr lang="ja-JP" altLang="en-US" sz="2800" b="1" dirty="0" smtClean="0"/>
              <a:t>になるから</a:t>
            </a:r>
            <a:endParaRPr lang="en-US" altLang="ja-JP" sz="2800" b="1" dirty="0" smtClean="0"/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行動に気をつけなさい、それはいつか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習慣</a:t>
            </a:r>
            <a:r>
              <a:rPr lang="ja-JP" altLang="en-US" sz="2800" b="1" dirty="0" smtClean="0"/>
              <a:t>になるから</a:t>
            </a:r>
            <a:endParaRPr lang="en-US" altLang="ja-JP" sz="2800" b="1" dirty="0" smtClean="0"/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習慣に気をつけなさい、それはいつか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性格</a:t>
            </a:r>
            <a:r>
              <a:rPr lang="ja-JP" altLang="en-US" sz="2800" b="1" dirty="0" smtClean="0"/>
              <a:t>になるから</a:t>
            </a:r>
            <a:endParaRPr lang="en-US" altLang="ja-JP" sz="2800" b="1" dirty="0" smtClean="0"/>
          </a:p>
          <a:p>
            <a:endParaRPr lang="ja-JP" altLang="en-US" sz="2800" b="1" dirty="0" smtClean="0"/>
          </a:p>
          <a:p>
            <a:r>
              <a:rPr lang="ja-JP" altLang="en-US" sz="2800" b="1" dirty="0" smtClean="0"/>
              <a:t>性格に気をつけなさい、それはいつか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運命</a:t>
            </a:r>
            <a:r>
              <a:rPr lang="ja-JP" altLang="en-US" sz="2800" b="1" dirty="0" smtClean="0"/>
              <a:t>になるから</a:t>
            </a:r>
            <a:endParaRPr lang="ja-JP" altLang="en-US" sz="28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68994" y="409228"/>
            <a:ext cx="9006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solidFill>
                  <a:schemeClr val="bg1"/>
                </a:solidFill>
              </a:rPr>
              <a:t>「やせる家庭教師」思考編の</a:t>
            </a:r>
            <a:r>
              <a:rPr lang="ja-JP" altLang="en-US" sz="3200" dirty="0">
                <a:solidFill>
                  <a:schemeClr val="bg1"/>
                </a:solidFill>
              </a:rPr>
              <a:t>土台になっているもの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95536" y="1772816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 smtClean="0"/>
              <a:t>マザー・テレサの名言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5536" y="1687067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太る思考に気をつけなさい、それはいつか</a:t>
            </a:r>
            <a:r>
              <a:rPr lang="ja-JP" altLang="en-US" sz="2400" b="1" dirty="0" smtClean="0">
                <a:solidFill>
                  <a:srgbClr val="C00000"/>
                </a:solidFill>
                <a:latin typeface="ＭＳ Ｐゴシック" pitchFamily="50" charset="-128"/>
                <a:ea typeface="ＭＳ Ｐゴシック" pitchFamily="50" charset="-128"/>
              </a:rPr>
              <a:t>太る言葉</a:t>
            </a: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になるから</a:t>
            </a:r>
            <a:b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太る言葉に気をつけなさい、それはいつか</a:t>
            </a:r>
            <a:r>
              <a:rPr lang="ja-JP" altLang="en-US" sz="2400" b="1" dirty="0" smtClean="0">
                <a:solidFill>
                  <a:srgbClr val="C00000"/>
                </a:solidFill>
                <a:latin typeface="ＭＳ Ｐゴシック" pitchFamily="50" charset="-128"/>
                <a:ea typeface="ＭＳ Ｐゴシック" pitchFamily="50" charset="-128"/>
              </a:rPr>
              <a:t>太る行動</a:t>
            </a: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になるから</a:t>
            </a:r>
            <a:b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太る行動に気をつけなさい、それはいつか</a:t>
            </a:r>
            <a:r>
              <a:rPr lang="ja-JP" altLang="en-US" sz="2400" b="1" dirty="0" smtClean="0">
                <a:solidFill>
                  <a:srgbClr val="C00000"/>
                </a:solidFill>
                <a:latin typeface="ＭＳ Ｐゴシック" pitchFamily="50" charset="-128"/>
                <a:ea typeface="ＭＳ Ｐゴシック" pitchFamily="50" charset="-128"/>
              </a:rPr>
              <a:t>太る習慣</a:t>
            </a: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になるから</a:t>
            </a:r>
            <a:b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太る習慣に気をつけなさい、それはいつか</a:t>
            </a:r>
            <a:r>
              <a:rPr lang="ja-JP" altLang="en-US" sz="2400" b="1" dirty="0" smtClean="0">
                <a:solidFill>
                  <a:srgbClr val="C00000"/>
                </a:solidFill>
                <a:latin typeface="ＭＳ Ｐゴシック" pitchFamily="50" charset="-128"/>
                <a:ea typeface="ＭＳ Ｐゴシック" pitchFamily="50" charset="-128"/>
              </a:rPr>
              <a:t>太る性格</a:t>
            </a: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になるから</a:t>
            </a:r>
            <a:b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太る性格に気をつけなさい、それはいつか</a:t>
            </a:r>
            <a:r>
              <a:rPr lang="ja-JP" altLang="en-US" sz="2400" b="1" dirty="0" smtClean="0">
                <a:solidFill>
                  <a:srgbClr val="C00000"/>
                </a:solidFill>
                <a:latin typeface="ＭＳ Ｐゴシック" pitchFamily="50" charset="-128"/>
                <a:ea typeface="ＭＳ Ｐゴシック" pitchFamily="50" charset="-128"/>
              </a:rPr>
              <a:t>太る運命</a:t>
            </a:r>
            <a:r>
              <a:rPr lang="ja-JP" altLang="en-US" sz="2400" b="1" dirty="0" smtClean="0">
                <a:latin typeface="ＭＳ Ｐゴシック" pitchFamily="50" charset="-128"/>
                <a:ea typeface="ＭＳ Ｐゴシック" pitchFamily="50" charset="-128"/>
              </a:rPr>
              <a:t>になるから</a:t>
            </a:r>
            <a:endParaRPr lang="ja-JP" altLang="en-US" sz="2400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68994" y="409228"/>
            <a:ext cx="9006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これを「太る」を入れて書き換えると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26557</TotalTime>
  <Words>1628</Words>
  <Application>Microsoft Office PowerPoint</Application>
  <PresentationFormat>画面に合わせる (4:3)</PresentationFormat>
  <Paragraphs>346</Paragraphs>
  <Slides>48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49" baseType="lpstr">
      <vt:lpstr>Office テーマ</vt:lpstr>
      <vt:lpstr>スライド 1</vt:lpstr>
      <vt:lpstr>ベール姫のあなたは・・・</vt:lpstr>
      <vt:lpstr>言いたいことや感情を外に出せずに溜め込んでしまう人は、</vt:lpstr>
      <vt:lpstr>スライド 4</vt:lpstr>
      <vt:lpstr>スライド 5</vt:lpstr>
      <vt:lpstr>太る原因は全て、思考から！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なりたい 自分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口にする言葉を変えましょう！</vt:lpstr>
      <vt:lpstr>「やせたい」は 太っている人が使う言葉</vt:lpstr>
      <vt:lpstr>太る言葉を、やせる言葉に 言い換えてみましょう</vt:lpstr>
      <vt:lpstr>スライド 25</vt:lpstr>
      <vt:lpstr>習慣を変える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user</dc:creator>
  <cp:lastModifiedBy>user</cp:lastModifiedBy>
  <cp:revision>120</cp:revision>
  <dcterms:created xsi:type="dcterms:W3CDTF">2017-03-08T15:13:23Z</dcterms:created>
  <dcterms:modified xsi:type="dcterms:W3CDTF">2017-07-25T00:53:45Z</dcterms:modified>
</cp:coreProperties>
</file>